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4"/>
  </p:notesMasterIdLst>
  <p:handoutMasterIdLst>
    <p:handoutMasterId r:id="rId25"/>
  </p:handoutMasterIdLst>
  <p:sldIdLst>
    <p:sldId id="256" r:id="rId2"/>
    <p:sldId id="284" r:id="rId3"/>
    <p:sldId id="285" r:id="rId4"/>
    <p:sldId id="273" r:id="rId5"/>
    <p:sldId id="286" r:id="rId6"/>
    <p:sldId id="287" r:id="rId7"/>
    <p:sldId id="289" r:id="rId8"/>
    <p:sldId id="290" r:id="rId9"/>
    <p:sldId id="291" r:id="rId10"/>
    <p:sldId id="299" r:id="rId11"/>
    <p:sldId id="300" r:id="rId12"/>
    <p:sldId id="270" r:id="rId13"/>
    <p:sldId id="293" r:id="rId14"/>
    <p:sldId id="294" r:id="rId15"/>
    <p:sldId id="295" r:id="rId16"/>
    <p:sldId id="297" r:id="rId17"/>
    <p:sldId id="301" r:id="rId18"/>
    <p:sldId id="277" r:id="rId19"/>
    <p:sldId id="302" r:id="rId20"/>
    <p:sldId id="280" r:id="rId21"/>
    <p:sldId id="281" r:id="rId22"/>
    <p:sldId id="282" r:id="rId23"/>
  </p:sldIdLst>
  <p:sldSz cx="9144000" cy="5143500" type="screen16x9"/>
  <p:notesSz cx="6783388" cy="9926638"/>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awln" initials="f"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94122C"/>
    <a:srgbClr val="B5CD61"/>
    <a:srgbClr val="3B0542"/>
    <a:srgbClr val="EE6F25"/>
    <a:srgbClr val="3C0642"/>
    <a:srgbClr val="880728"/>
    <a:srgbClr val="1E267B"/>
    <a:srgbClr val="4C0A56"/>
    <a:srgbClr val="B7D32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568" autoAdjust="0"/>
  </p:normalViewPr>
  <p:slideViewPr>
    <p:cSldViewPr snapToGrid="0">
      <p:cViewPr>
        <p:scale>
          <a:sx n="116" d="100"/>
          <a:sy n="116" d="100"/>
        </p:scale>
        <p:origin x="114" y="-39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5-09-30T10:55:16.994" idx="1">
    <p:pos x="10" y="10"/>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9468" cy="496332"/>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42350" y="0"/>
            <a:ext cx="2939468" cy="496332"/>
          </a:xfrm>
          <a:prstGeom prst="rect">
            <a:avLst/>
          </a:prstGeom>
        </p:spPr>
        <p:txBody>
          <a:bodyPr vert="horz" lIns="91440" tIns="45720" rIns="91440" bIns="45720" rtlCol="0"/>
          <a:lstStyle>
            <a:lvl1pPr algn="r">
              <a:defRPr sz="1200"/>
            </a:lvl1pPr>
          </a:lstStyle>
          <a:p>
            <a:pPr>
              <a:defRPr/>
            </a:pPr>
            <a:fld id="{3481D876-32BE-F14D-A78E-CEE6E37843B3}" type="datetimeFigureOut">
              <a:rPr lang="en-US"/>
              <a:pPr>
                <a:defRPr/>
              </a:pPr>
              <a:t>10/8/2015</a:t>
            </a:fld>
            <a:endParaRPr lang="en-US"/>
          </a:p>
        </p:txBody>
      </p:sp>
      <p:sp>
        <p:nvSpPr>
          <p:cNvPr id="4" name="Footer Placeholder 3"/>
          <p:cNvSpPr>
            <a:spLocks noGrp="1"/>
          </p:cNvSpPr>
          <p:nvPr>
            <p:ph type="ftr" sz="quarter" idx="2"/>
          </p:nvPr>
        </p:nvSpPr>
        <p:spPr>
          <a:xfrm>
            <a:off x="0" y="9428583"/>
            <a:ext cx="2939468" cy="496332"/>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42350" y="9428583"/>
            <a:ext cx="2939468" cy="496332"/>
          </a:xfrm>
          <a:prstGeom prst="rect">
            <a:avLst/>
          </a:prstGeom>
        </p:spPr>
        <p:txBody>
          <a:bodyPr vert="horz" lIns="91440" tIns="45720" rIns="91440" bIns="45720" rtlCol="0" anchor="b"/>
          <a:lstStyle>
            <a:lvl1pPr algn="r">
              <a:defRPr sz="1200"/>
            </a:lvl1pPr>
          </a:lstStyle>
          <a:p>
            <a:pPr>
              <a:defRPr/>
            </a:pPr>
            <a:fld id="{F89A8456-5B92-8742-A488-A0F9E2DEB554}" type="slidenum">
              <a:rPr lang="en-US"/>
              <a:pPr>
                <a:defRPr/>
              </a:pPr>
              <a:t>‹#›</a:t>
            </a:fld>
            <a:endParaRPr lang="en-US"/>
          </a:p>
        </p:txBody>
      </p:sp>
    </p:spTree>
    <p:extLst>
      <p:ext uri="{BB962C8B-B14F-4D97-AF65-F5344CB8AC3E}">
        <p14:creationId xmlns:p14="http://schemas.microsoft.com/office/powerpoint/2010/main" xmlns="" val="13428089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9468" cy="496332"/>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42350" y="0"/>
            <a:ext cx="2939468" cy="496332"/>
          </a:xfrm>
          <a:prstGeom prst="rect">
            <a:avLst/>
          </a:prstGeom>
        </p:spPr>
        <p:txBody>
          <a:bodyPr vert="horz" lIns="91440" tIns="45720" rIns="91440" bIns="45720" rtlCol="0"/>
          <a:lstStyle>
            <a:lvl1pPr algn="r">
              <a:defRPr sz="1200"/>
            </a:lvl1pPr>
          </a:lstStyle>
          <a:p>
            <a:pPr>
              <a:defRPr/>
            </a:pPr>
            <a:fld id="{BAB324E7-9C5C-4148-AA4B-A610C61771D9}" type="datetimeFigureOut">
              <a:rPr lang="en-US"/>
              <a:pPr>
                <a:defRPr/>
              </a:pPr>
              <a:t>10/8/2015</a:t>
            </a:fld>
            <a:endParaRPr lang="en-US"/>
          </a:p>
        </p:txBody>
      </p:sp>
      <p:sp>
        <p:nvSpPr>
          <p:cNvPr id="4" name="Slide Image Placeholder 3"/>
          <p:cNvSpPr>
            <a:spLocks noGrp="1" noRot="1" noChangeAspect="1"/>
          </p:cNvSpPr>
          <p:nvPr>
            <p:ph type="sldImg" idx="2"/>
          </p:nvPr>
        </p:nvSpPr>
        <p:spPr>
          <a:xfrm>
            <a:off x="84138" y="744538"/>
            <a:ext cx="6615112"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8339" y="4715153"/>
            <a:ext cx="5426710" cy="4466987"/>
          </a:xfrm>
          <a:prstGeom prst="rect">
            <a:avLst/>
          </a:prstGeom>
        </p:spPr>
        <p:txBody>
          <a:bodyPr vert="horz" lIns="91440" tIns="45720" rIns="91440" bIns="45720" rtlCol="0"/>
          <a:lstStyle/>
          <a:p>
            <a:pPr lvl="0"/>
            <a:r>
              <a:rPr lang="ga-IE" noProof="0" smtClean="0"/>
              <a:t>Click to edit Master text styles</a:t>
            </a:r>
          </a:p>
          <a:p>
            <a:pPr lvl="1"/>
            <a:r>
              <a:rPr lang="ga-IE" noProof="0" smtClean="0"/>
              <a:t>Second level</a:t>
            </a:r>
          </a:p>
          <a:p>
            <a:pPr lvl="2"/>
            <a:r>
              <a:rPr lang="ga-IE" noProof="0" smtClean="0"/>
              <a:t>Third level</a:t>
            </a:r>
          </a:p>
          <a:p>
            <a:pPr lvl="3"/>
            <a:r>
              <a:rPr lang="ga-IE" noProof="0" smtClean="0"/>
              <a:t>Fourth level</a:t>
            </a:r>
          </a:p>
          <a:p>
            <a:pPr lvl="4"/>
            <a:r>
              <a:rPr lang="ga-IE" noProof="0" smtClean="0"/>
              <a:t>Fifth level</a:t>
            </a:r>
            <a:endParaRPr lang="en-US" noProof="0" smtClean="0"/>
          </a:p>
        </p:txBody>
      </p:sp>
      <p:sp>
        <p:nvSpPr>
          <p:cNvPr id="6" name="Footer Placeholder 5"/>
          <p:cNvSpPr>
            <a:spLocks noGrp="1"/>
          </p:cNvSpPr>
          <p:nvPr>
            <p:ph type="ftr" sz="quarter" idx="4"/>
          </p:nvPr>
        </p:nvSpPr>
        <p:spPr>
          <a:xfrm>
            <a:off x="0" y="9428583"/>
            <a:ext cx="2939468" cy="496332"/>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42350" y="9428583"/>
            <a:ext cx="2939468" cy="496332"/>
          </a:xfrm>
          <a:prstGeom prst="rect">
            <a:avLst/>
          </a:prstGeom>
        </p:spPr>
        <p:txBody>
          <a:bodyPr vert="horz" lIns="91440" tIns="45720" rIns="91440" bIns="45720" rtlCol="0" anchor="b"/>
          <a:lstStyle>
            <a:lvl1pPr algn="r">
              <a:defRPr sz="1200"/>
            </a:lvl1pPr>
          </a:lstStyle>
          <a:p>
            <a:pPr>
              <a:defRPr/>
            </a:pPr>
            <a:fld id="{67D99EE0-62A5-BE46-BEF7-F7B6EBCF032E}" type="slidenum">
              <a:rPr lang="en-US"/>
              <a:pPr>
                <a:defRPr/>
              </a:pPr>
              <a:t>‹#›</a:t>
            </a:fld>
            <a:endParaRPr lang="en-US"/>
          </a:p>
        </p:txBody>
      </p:sp>
    </p:spTree>
    <p:extLst>
      <p:ext uri="{BB962C8B-B14F-4D97-AF65-F5344CB8AC3E}">
        <p14:creationId xmlns:p14="http://schemas.microsoft.com/office/powerpoint/2010/main" xmlns="" val="315013841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buFontTx/>
              <a:buChar char="•"/>
            </a:pPr>
            <a:r>
              <a:rPr lang="en-IE" dirty="0" smtClean="0">
                <a:latin typeface="Calibri" charset="0"/>
              </a:rPr>
              <a:t>Of the hundreds of responses / innovations introduced C and R have selected four to highlight some key issues</a:t>
            </a:r>
          </a:p>
          <a:p>
            <a:pPr eaLnBrk="1" hangingPunct="1">
              <a:spcBef>
                <a:spcPct val="0"/>
              </a:spcBef>
              <a:buFontTx/>
              <a:buChar char="•"/>
            </a:pPr>
            <a:r>
              <a:rPr lang="en-IE" dirty="0" smtClean="0">
                <a:latin typeface="Calibri" charset="0"/>
              </a:rPr>
              <a:t> On first viewing the 4 initiatives would appear to be stand alone / strikingly different but share some key, common traits that demonstrate core Programme related principles: Shared response to a shared problem – Involve collaborative/multi-agency response; Borne out of citizen engagement and co-design; ‘Voice’ of OP influenced all 4; Ambition to reconfigure resources to provide for more effective and equitable access to front line services; Parallel empowering of ‘client’ towards greater self management – ‘User’ not always a passive recipient of intervention but is </a:t>
            </a:r>
            <a:endParaRPr lang="en-IE" dirty="0"/>
          </a:p>
        </p:txBody>
      </p:sp>
      <p:sp>
        <p:nvSpPr>
          <p:cNvPr id="4" name="Slide Number Placeholder 3"/>
          <p:cNvSpPr>
            <a:spLocks noGrp="1"/>
          </p:cNvSpPr>
          <p:nvPr>
            <p:ph type="sldNum" sz="quarter" idx="10"/>
          </p:nvPr>
        </p:nvSpPr>
        <p:spPr/>
        <p:txBody>
          <a:bodyPr/>
          <a:lstStyle/>
          <a:p>
            <a:pPr>
              <a:defRPr/>
            </a:pPr>
            <a:fld id="{67D99EE0-62A5-BE46-BEF7-F7B6EBCF032E}" type="slidenum">
              <a:rPr lang="en-US" smtClean="0"/>
              <a:pPr>
                <a:defRPr/>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indent="-342900" eaLnBrk="1" fontAlgn="auto" hangingPunct="1">
              <a:spcBef>
                <a:spcPts val="0"/>
              </a:spcBef>
              <a:spcAft>
                <a:spcPts val="0"/>
              </a:spcAft>
              <a:buFont typeface="Arial" pitchFamily="34" charset="0"/>
              <a:buChar char="•"/>
              <a:defRPr/>
            </a:pPr>
            <a:r>
              <a:rPr lang="en-US" sz="1200" kern="1200" dirty="0" err="1" smtClean="0">
                <a:solidFill>
                  <a:srgbClr val="000000"/>
                </a:solidFill>
                <a:latin typeface="+mn-lt"/>
                <a:ea typeface="ＭＳ Ｐゴシック" charset="0"/>
                <a:cs typeface="ＭＳ Ｐゴシック" charset="0"/>
              </a:rPr>
              <a:t>Cultaca</a:t>
            </a:r>
            <a:r>
              <a:rPr lang="en-US" sz="1200" kern="1200" dirty="0" smtClean="0">
                <a:solidFill>
                  <a:srgbClr val="000000"/>
                </a:solidFill>
                <a:latin typeface="+mn-lt"/>
                <a:ea typeface="ＭＳ Ｐゴシック" charset="0"/>
                <a:cs typeface="ＭＳ Ｐゴシック" charset="0"/>
              </a:rPr>
              <a:t> </a:t>
            </a:r>
            <a:r>
              <a:rPr lang="en-IE" sz="1200" kern="1200" dirty="0" smtClean="0">
                <a:solidFill>
                  <a:schemeClr val="tx1"/>
                </a:solidFill>
                <a:latin typeface="+mn-lt"/>
                <a:ea typeface="ＭＳ Ｐゴシック" charset="0"/>
                <a:cs typeface="ＭＳ Ｐゴシック" charset="0"/>
              </a:rPr>
              <a:t>providing a much wider range of social and care supports that enable people to continue living in their own homes, without the need to go in to long-term care</a:t>
            </a:r>
            <a:r>
              <a:rPr lang="en-US" sz="1200" kern="1200" dirty="0" smtClean="0">
                <a:solidFill>
                  <a:srgbClr val="000000"/>
                </a:solidFill>
                <a:latin typeface="+mn-lt"/>
                <a:ea typeface="ＭＳ Ｐゴシック" charset="0"/>
                <a:cs typeface="ＭＳ Ｐゴシック" charset="0"/>
              </a:rPr>
              <a:t>: 650 Clients received/</a:t>
            </a:r>
            <a:r>
              <a:rPr lang="en-US" sz="1200" kern="1200" dirty="0" err="1" smtClean="0">
                <a:solidFill>
                  <a:srgbClr val="000000"/>
                </a:solidFill>
                <a:latin typeface="+mn-lt"/>
                <a:ea typeface="ＭＳ Ｐゴシック" charset="0"/>
                <a:cs typeface="ＭＳ Ｐゴシック" charset="0"/>
              </a:rPr>
              <a:t>ing</a:t>
            </a:r>
            <a:r>
              <a:rPr lang="en-US" sz="1200" kern="1200" dirty="0" smtClean="0">
                <a:solidFill>
                  <a:srgbClr val="000000"/>
                </a:solidFill>
                <a:latin typeface="+mn-lt"/>
                <a:ea typeface="ＭＳ Ｐゴシック" charset="0"/>
                <a:cs typeface="ＭＳ Ｐゴシック" charset="0"/>
              </a:rPr>
              <a:t> visits; 45  RIP, 55  Transferred to </a:t>
            </a:r>
            <a:r>
              <a:rPr lang="en-US" sz="1200" kern="1200" dirty="0" err="1" smtClean="0">
                <a:solidFill>
                  <a:srgbClr val="000000"/>
                </a:solidFill>
                <a:latin typeface="+mn-lt"/>
                <a:ea typeface="ＭＳ Ｐゴシック" charset="0"/>
                <a:cs typeface="ＭＳ Ｐゴシック" charset="0"/>
              </a:rPr>
              <a:t>LTC</a:t>
            </a:r>
            <a:r>
              <a:rPr lang="en-US" sz="1200" kern="1200" dirty="0" smtClean="0">
                <a:solidFill>
                  <a:srgbClr val="000000"/>
                </a:solidFill>
                <a:latin typeface="+mn-lt"/>
                <a:ea typeface="ＭＳ Ｐゴシック" charset="0"/>
                <a:cs typeface="ＭＳ Ｐゴシック" charset="0"/>
              </a:rPr>
              <a:t>; Growth 120 / year; 30 very frail and at risk – significant attention; Savings in order of </a:t>
            </a:r>
            <a:r>
              <a:rPr lang="en-US" sz="1200" kern="1200" dirty="0" err="1" smtClean="0">
                <a:solidFill>
                  <a:srgbClr val="000000"/>
                </a:solidFill>
                <a:latin typeface="+mn-lt"/>
                <a:ea typeface="ＭＳ Ｐゴシック" charset="0"/>
                <a:cs typeface="ＭＳ Ｐゴシック" charset="0"/>
              </a:rPr>
              <a:t>1.2m</a:t>
            </a:r>
            <a:r>
              <a:rPr lang="en-US" sz="1200" kern="1200" dirty="0" smtClean="0">
                <a:solidFill>
                  <a:srgbClr val="000000"/>
                </a:solidFill>
                <a:latin typeface="+mn-lt"/>
                <a:ea typeface="ＭＳ Ｐゴシック" charset="0"/>
                <a:cs typeface="ＭＳ Ｐゴシック" charset="0"/>
              </a:rPr>
              <a:t> / year (30 x 50,000 – </a:t>
            </a:r>
            <a:r>
              <a:rPr lang="en-US" sz="1200" kern="1200" dirty="0" err="1" smtClean="0">
                <a:solidFill>
                  <a:srgbClr val="000000"/>
                </a:solidFill>
                <a:latin typeface="+mn-lt"/>
                <a:ea typeface="ＭＳ Ｐゴシック" charset="0"/>
                <a:cs typeface="ＭＳ Ｐゴシック" charset="0"/>
              </a:rPr>
              <a:t>300k</a:t>
            </a:r>
            <a:r>
              <a:rPr lang="en-US" sz="1200" kern="1200" dirty="0" smtClean="0">
                <a:solidFill>
                  <a:srgbClr val="000000"/>
                </a:solidFill>
                <a:latin typeface="+mn-lt"/>
                <a:ea typeface="ＭＳ Ｐゴシック" charset="0"/>
                <a:cs typeface="ＭＳ Ｐゴシック" charset="0"/>
              </a:rPr>
              <a:t> </a:t>
            </a:r>
            <a:r>
              <a:rPr lang="en-US" sz="1200" kern="1200" dirty="0" err="1" smtClean="0">
                <a:solidFill>
                  <a:srgbClr val="000000"/>
                </a:solidFill>
                <a:latin typeface="+mn-lt"/>
                <a:ea typeface="ＭＳ Ｐゴシック" charset="0"/>
                <a:cs typeface="ＭＳ Ｐゴシック" charset="0"/>
              </a:rPr>
              <a:t>c.p</a:t>
            </a:r>
            <a:r>
              <a:rPr lang="en-US" sz="1200" kern="1200" dirty="0" smtClean="0">
                <a:solidFill>
                  <a:srgbClr val="000000"/>
                </a:solidFill>
                <a:latin typeface="+mn-lt"/>
                <a:ea typeface="ＭＳ Ｐゴシック" charset="0"/>
                <a:cs typeface="ＭＳ Ｐゴシック" charset="0"/>
              </a:rPr>
              <a:t>.)</a:t>
            </a:r>
          </a:p>
          <a:p>
            <a:pPr marL="342900" indent="-342900" eaLnBrk="1" fontAlgn="auto" hangingPunct="1">
              <a:spcBef>
                <a:spcPts val="0"/>
              </a:spcBef>
              <a:spcAft>
                <a:spcPts val="0"/>
              </a:spcAft>
              <a:buFont typeface="Arial" pitchFamily="34" charset="0"/>
              <a:buChar char="•"/>
              <a:defRPr/>
            </a:pPr>
            <a:r>
              <a:rPr lang="en-IE" sz="1200" kern="1200" dirty="0" smtClean="0">
                <a:solidFill>
                  <a:schemeClr val="tx1"/>
                </a:solidFill>
                <a:latin typeface="+mn-lt"/>
                <a:ea typeface="ＭＳ Ｐゴシック" charset="0"/>
                <a:cs typeface="ＭＳ Ｐゴシック" charset="0"/>
              </a:rPr>
              <a:t>Health Route: Reduced the health services transport costs; significantly reduced no-shows at the outpatient appointments</a:t>
            </a:r>
          </a:p>
          <a:p>
            <a:pPr marL="342900" indent="-342900" eaLnBrk="1" fontAlgn="auto" hangingPunct="1">
              <a:spcBef>
                <a:spcPts val="0"/>
              </a:spcBef>
              <a:spcAft>
                <a:spcPts val="0"/>
              </a:spcAft>
              <a:buFont typeface="Arial" pitchFamily="34" charset="0"/>
              <a:buChar char="•"/>
              <a:defRPr/>
            </a:pPr>
            <a:r>
              <a:rPr lang="en-IE" sz="1200" kern="1200" dirty="0" smtClean="0">
                <a:solidFill>
                  <a:schemeClr val="tx1"/>
                </a:solidFill>
                <a:latin typeface="+mn-lt"/>
                <a:ea typeface="ＭＳ Ｐゴシック" charset="0"/>
                <a:cs typeface="ＭＳ Ｐゴシック" charset="0"/>
              </a:rPr>
              <a:t>AFB’s have introduced a range of modest but very effective changes: Taxi drivers, restaurant and shop owners  have provided discount schemes for older people which has helped to grow their business at the same time. Simple changes such as making the businesses easier to find, enter, move around and make purchases in are good for customers and better for business – Colin Ahern video interview?</a:t>
            </a:r>
          </a:p>
          <a:p>
            <a:pPr marL="342900" indent="-342900" eaLnBrk="1" fontAlgn="auto" hangingPunct="1">
              <a:spcBef>
                <a:spcPts val="0"/>
              </a:spcBef>
              <a:spcAft>
                <a:spcPts val="0"/>
              </a:spcAft>
              <a:buFont typeface="Arial" pitchFamily="34" charset="0"/>
              <a:buChar char="•"/>
              <a:defRPr/>
            </a:pPr>
            <a:r>
              <a:rPr lang="en-IE" sz="1200" kern="1200" dirty="0" smtClean="0">
                <a:solidFill>
                  <a:schemeClr val="tx1"/>
                </a:solidFill>
                <a:latin typeface="+mn-lt"/>
                <a:ea typeface="ＭＳ Ｐゴシック" charset="0"/>
                <a:cs typeface="ＭＳ Ｐゴシック" charset="0"/>
              </a:rPr>
              <a:t>CPA: All volunteers  secured Garda Vetting and participated in training delivered by the Garda National Community Policing Office which was supported at local level through the office of the Chief Superintendent. Volunteers visited older people in their own homes providing information to increase awareness and enable older people to feel safer in their homes.  --- Potential to impact / address: Loneliness / social isolation and provide an additional and important local signposting/brokerage role. </a:t>
            </a:r>
          </a:p>
          <a:p>
            <a:pPr eaLnBrk="1" fontAlgn="auto" hangingPunct="1">
              <a:spcBef>
                <a:spcPts val="0"/>
              </a:spcBef>
              <a:spcAft>
                <a:spcPts val="0"/>
              </a:spcAft>
              <a:defRPr/>
            </a:pPr>
            <a:endParaRPr lang="en-US" sz="1200" kern="1200" dirty="0" smtClean="0">
              <a:solidFill>
                <a:schemeClr val="tx1"/>
              </a:solidFill>
              <a:latin typeface="+mn-lt"/>
              <a:ea typeface="ＭＳ Ｐゴシック" charset="0"/>
              <a:cs typeface="ＭＳ Ｐゴシック" charset="0"/>
            </a:endParaRPr>
          </a:p>
          <a:p>
            <a:endParaRPr lang="en-IE" dirty="0"/>
          </a:p>
        </p:txBody>
      </p:sp>
      <p:sp>
        <p:nvSpPr>
          <p:cNvPr id="4" name="Slide Number Placeholder 3"/>
          <p:cNvSpPr>
            <a:spLocks noGrp="1"/>
          </p:cNvSpPr>
          <p:nvPr>
            <p:ph type="sldNum" sz="quarter" idx="10"/>
          </p:nvPr>
        </p:nvSpPr>
        <p:spPr/>
        <p:txBody>
          <a:bodyPr/>
          <a:lstStyle/>
          <a:p>
            <a:pPr>
              <a:defRPr/>
            </a:pPr>
            <a:fld id="{67D99EE0-62A5-BE46-BEF7-F7B6EBCF032E}" type="slidenum">
              <a:rPr lang="en-US" smtClean="0"/>
              <a:pPr>
                <a:defRPr/>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5984" y="51470"/>
            <a:ext cx="7772400" cy="1102519"/>
          </a:xfrm>
        </p:spPr>
        <p:txBody>
          <a:bodyPr/>
          <a:lstStyle/>
          <a:p>
            <a:r>
              <a:rPr lang="ga-IE" dirty="0" smtClean="0"/>
              <a:t>Click to edit Master title style</a:t>
            </a:r>
            <a:endParaRPr lang="en-US" dirty="0"/>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ga-IE" dirty="0" smtClean="0"/>
              <a:t>Click to edit Master subtitle style</a:t>
            </a:r>
            <a:endParaRPr lang="en-US" dirty="0"/>
          </a:p>
        </p:txBody>
      </p:sp>
    </p:spTree>
    <p:extLst>
      <p:ext uri="{BB962C8B-B14F-4D97-AF65-F5344CB8AC3E}">
        <p14:creationId xmlns:p14="http://schemas.microsoft.com/office/powerpoint/2010/main" xmlns="" val="85776983"/>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Rectangle 4"/>
          <p:cNvSpPr>
            <a:spLocks noGrp="1" noChangeArrowheads="1"/>
          </p:cNvSpPr>
          <p:nvPr>
            <p:ph type="dt" sz="half" idx="10"/>
          </p:nvPr>
        </p:nvSpPr>
        <p:spPr>
          <a:xfrm>
            <a:off x="685800" y="4686300"/>
            <a:ext cx="1905000" cy="3429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4686300"/>
            <a:ext cx="2895600" cy="342900"/>
          </a:xfrm>
          <a:prstGeom prst="rect">
            <a:avLst/>
          </a:prstGeo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4686300"/>
            <a:ext cx="1905000" cy="342900"/>
          </a:xfrm>
          <a:prstGeom prst="rect">
            <a:avLst/>
          </a:prstGeom>
        </p:spPr>
        <p:txBody>
          <a:bodyPr/>
          <a:lstStyle>
            <a:lvl1pPr>
              <a:defRPr/>
            </a:lvl1pPr>
          </a:lstStyle>
          <a:p>
            <a:pPr>
              <a:defRPr/>
            </a:pPr>
            <a:fld id="{34B92FBD-F882-C244-A363-10EE80A79570}" type="slidenum">
              <a:rPr lang="en-US"/>
              <a:pPr>
                <a:defRPr/>
              </a:pPr>
              <a:t>‹#›</a:t>
            </a:fld>
            <a:endParaRPr lang="en-US"/>
          </a:p>
        </p:txBody>
      </p:sp>
    </p:spTree>
    <p:extLst>
      <p:ext uri="{BB962C8B-B14F-4D97-AF65-F5344CB8AC3E}">
        <p14:creationId xmlns:p14="http://schemas.microsoft.com/office/powerpoint/2010/main" xmlns="" val="1044020459"/>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457200"/>
            <a:ext cx="1943100" cy="4114800"/>
          </a:xfrm>
        </p:spPr>
        <p:txBody>
          <a:bodyPr vert="eaVert"/>
          <a:lstStyle/>
          <a:p>
            <a:r>
              <a:rPr lang="ga-IE" smtClean="0"/>
              <a:t>Click to edit Master title style</a:t>
            </a:r>
            <a:endParaRPr lang="en-US"/>
          </a:p>
        </p:txBody>
      </p:sp>
      <p:sp>
        <p:nvSpPr>
          <p:cNvPr id="3" name="Vertical Text Placeholder 2"/>
          <p:cNvSpPr>
            <a:spLocks noGrp="1"/>
          </p:cNvSpPr>
          <p:nvPr>
            <p:ph type="body" orient="vert" idx="1"/>
          </p:nvPr>
        </p:nvSpPr>
        <p:spPr>
          <a:xfrm>
            <a:off x="685800" y="457200"/>
            <a:ext cx="5676900" cy="4114800"/>
          </a:xfrm>
        </p:spPr>
        <p:txBody>
          <a:bodyPr vert="eaVert"/>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Rectangle 4"/>
          <p:cNvSpPr>
            <a:spLocks noGrp="1" noChangeArrowheads="1"/>
          </p:cNvSpPr>
          <p:nvPr>
            <p:ph type="dt" sz="half" idx="10"/>
          </p:nvPr>
        </p:nvSpPr>
        <p:spPr>
          <a:xfrm>
            <a:off x="685800" y="4686300"/>
            <a:ext cx="1905000" cy="3429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4686300"/>
            <a:ext cx="2895600" cy="342900"/>
          </a:xfrm>
          <a:prstGeom prst="rect">
            <a:avLst/>
          </a:prstGeo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4686300"/>
            <a:ext cx="1905000" cy="342900"/>
          </a:xfrm>
          <a:prstGeom prst="rect">
            <a:avLst/>
          </a:prstGeom>
        </p:spPr>
        <p:txBody>
          <a:bodyPr/>
          <a:lstStyle>
            <a:lvl1pPr>
              <a:defRPr/>
            </a:lvl1pPr>
          </a:lstStyle>
          <a:p>
            <a:pPr>
              <a:defRPr/>
            </a:pPr>
            <a:fld id="{F75B5497-DB26-8A46-B21E-78D2FF8C5CF2}" type="slidenum">
              <a:rPr lang="en-US"/>
              <a:pPr>
                <a:defRPr/>
              </a:pPr>
              <a:t>‹#›</a:t>
            </a:fld>
            <a:endParaRPr lang="en-US"/>
          </a:p>
        </p:txBody>
      </p:sp>
    </p:spTree>
    <p:extLst>
      <p:ext uri="{BB962C8B-B14F-4D97-AF65-F5344CB8AC3E}">
        <p14:creationId xmlns:p14="http://schemas.microsoft.com/office/powerpoint/2010/main" xmlns="" val="2198333711"/>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Content Placeholder 2"/>
          <p:cNvSpPr>
            <a:spLocks noGrp="1"/>
          </p:cNvSpPr>
          <p:nvPr>
            <p:ph idx="1"/>
          </p:nvPr>
        </p:nvSpPr>
        <p:spPr/>
        <p:txBody>
          <a:bodyPr/>
          <a:lstStyle/>
          <a:p>
            <a:pPr lvl="0"/>
            <a:r>
              <a:rPr lang="ga-IE" dirty="0" smtClean="0"/>
              <a:t>Click to edit Master text styles</a:t>
            </a:r>
          </a:p>
          <a:p>
            <a:pPr lvl="1"/>
            <a:r>
              <a:rPr lang="ga-IE" dirty="0" smtClean="0"/>
              <a:t>Second level</a:t>
            </a:r>
          </a:p>
          <a:p>
            <a:pPr lvl="2"/>
            <a:r>
              <a:rPr lang="ga-IE" dirty="0" smtClean="0"/>
              <a:t>Third level</a:t>
            </a:r>
          </a:p>
          <a:p>
            <a:pPr lvl="3"/>
            <a:r>
              <a:rPr lang="ga-IE" dirty="0" smtClean="0"/>
              <a:t>Fourth level</a:t>
            </a:r>
          </a:p>
          <a:p>
            <a:pPr lvl="4"/>
            <a:r>
              <a:rPr lang="ga-IE" dirty="0" smtClean="0"/>
              <a:t>Fifth level</a:t>
            </a:r>
            <a:endParaRPr lang="en-US" dirty="0"/>
          </a:p>
        </p:txBody>
      </p:sp>
      <p:sp>
        <p:nvSpPr>
          <p:cNvPr id="4" name="Rectangle 4"/>
          <p:cNvSpPr>
            <a:spLocks noGrp="1" noChangeArrowheads="1"/>
          </p:cNvSpPr>
          <p:nvPr>
            <p:ph type="dt" sz="half" idx="10"/>
          </p:nvPr>
        </p:nvSpPr>
        <p:spPr>
          <a:xfrm>
            <a:off x="685800" y="4686300"/>
            <a:ext cx="1905000" cy="3429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4686300"/>
            <a:ext cx="2895600" cy="342900"/>
          </a:xfrm>
          <a:prstGeom prst="rect">
            <a:avLst/>
          </a:prstGeo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4686300"/>
            <a:ext cx="1905000" cy="342900"/>
          </a:xfrm>
          <a:prstGeom prst="rect">
            <a:avLst/>
          </a:prstGeom>
        </p:spPr>
        <p:txBody>
          <a:bodyPr/>
          <a:lstStyle>
            <a:lvl1pPr>
              <a:defRPr/>
            </a:lvl1pPr>
          </a:lstStyle>
          <a:p>
            <a:pPr>
              <a:defRPr/>
            </a:pPr>
            <a:fld id="{959286F5-5BD2-8645-908E-BE315489F572}" type="slidenum">
              <a:rPr lang="en-US"/>
              <a:pPr>
                <a:defRPr/>
              </a:pPr>
              <a:t>‹#›</a:t>
            </a:fld>
            <a:endParaRPr lang="en-US"/>
          </a:p>
        </p:txBody>
      </p:sp>
    </p:spTree>
    <p:extLst>
      <p:ext uri="{BB962C8B-B14F-4D97-AF65-F5344CB8AC3E}">
        <p14:creationId xmlns:p14="http://schemas.microsoft.com/office/powerpoint/2010/main" xmlns="" val="1113443208"/>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211710"/>
            <a:ext cx="7772400" cy="1021556"/>
          </a:xfrm>
        </p:spPr>
        <p:txBody>
          <a:bodyPr anchor="t"/>
          <a:lstStyle>
            <a:lvl1pPr algn="l">
              <a:defRPr sz="4000" b="1" cap="all"/>
            </a:lvl1pPr>
          </a:lstStyle>
          <a:p>
            <a:r>
              <a:rPr lang="ga-IE" dirty="0" smtClean="0"/>
              <a:t>Click to edit Master title style</a:t>
            </a:r>
            <a:endParaRPr lang="en-US" dirty="0"/>
          </a:p>
        </p:txBody>
      </p:sp>
      <p:sp>
        <p:nvSpPr>
          <p:cNvPr id="3" name="Text Placeholder 2"/>
          <p:cNvSpPr>
            <a:spLocks noGrp="1"/>
          </p:cNvSpPr>
          <p:nvPr>
            <p:ph type="body" idx="1"/>
          </p:nvPr>
        </p:nvSpPr>
        <p:spPr>
          <a:xfrm>
            <a:off x="722313" y="843558"/>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ga-IE" smtClean="0"/>
              <a:t>Click to edit Master text styles</a:t>
            </a:r>
          </a:p>
        </p:txBody>
      </p:sp>
    </p:spTree>
    <p:extLst>
      <p:ext uri="{BB962C8B-B14F-4D97-AF65-F5344CB8AC3E}">
        <p14:creationId xmlns:p14="http://schemas.microsoft.com/office/powerpoint/2010/main" xmlns="" val="127966744"/>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Content Placeholder 2"/>
          <p:cNvSpPr>
            <a:spLocks noGrp="1"/>
          </p:cNvSpPr>
          <p:nvPr>
            <p:ph sz="half" idx="1"/>
          </p:nvPr>
        </p:nvSpPr>
        <p:spPr>
          <a:xfrm>
            <a:off x="685800" y="14859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Content Placeholder 3"/>
          <p:cNvSpPr>
            <a:spLocks noGrp="1"/>
          </p:cNvSpPr>
          <p:nvPr>
            <p:ph sz="half" idx="2"/>
          </p:nvPr>
        </p:nvSpPr>
        <p:spPr>
          <a:xfrm>
            <a:off x="4648200" y="14859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5" name="Date Placeholder 4"/>
          <p:cNvSpPr>
            <a:spLocks noGrp="1" noChangeArrowheads="1"/>
          </p:cNvSpPr>
          <p:nvPr>
            <p:ph type="dt" sz="half" idx="10"/>
          </p:nvPr>
        </p:nvSpPr>
        <p:spPr>
          <a:xfrm>
            <a:off x="685800" y="4686300"/>
            <a:ext cx="1905000" cy="34290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4686300"/>
            <a:ext cx="2895600" cy="34290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4686300"/>
            <a:ext cx="1905000" cy="342900"/>
          </a:xfrm>
          <a:prstGeom prst="rect">
            <a:avLst/>
          </a:prstGeom>
        </p:spPr>
        <p:txBody>
          <a:bodyPr/>
          <a:lstStyle>
            <a:lvl1pPr>
              <a:defRPr/>
            </a:lvl1pPr>
          </a:lstStyle>
          <a:p>
            <a:pPr>
              <a:defRPr/>
            </a:pPr>
            <a:fld id="{459269C8-02A6-1A44-B543-891535D59486}" type="slidenum">
              <a:rPr lang="en-US"/>
              <a:pPr>
                <a:defRPr/>
              </a:pPr>
              <a:t>‹#›</a:t>
            </a:fld>
            <a:endParaRPr lang="en-US"/>
          </a:p>
        </p:txBody>
      </p:sp>
    </p:spTree>
    <p:extLst>
      <p:ext uri="{BB962C8B-B14F-4D97-AF65-F5344CB8AC3E}">
        <p14:creationId xmlns:p14="http://schemas.microsoft.com/office/powerpoint/2010/main" xmlns="" val="1854559635"/>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ga-IE"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ga-IE"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ga-IE"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7" name="Rectangle 4"/>
          <p:cNvSpPr>
            <a:spLocks noGrp="1" noChangeArrowheads="1"/>
          </p:cNvSpPr>
          <p:nvPr>
            <p:ph type="dt" sz="half" idx="10"/>
          </p:nvPr>
        </p:nvSpPr>
        <p:spPr>
          <a:xfrm>
            <a:off x="685800" y="4686300"/>
            <a:ext cx="1905000" cy="342900"/>
          </a:xfrm>
          <a:prstGeom prst="rect">
            <a:avLst/>
          </a:prstGeom>
        </p:spPr>
        <p:txBody>
          <a:bodyPr/>
          <a:lstStyle>
            <a:lvl1pPr>
              <a:defRPr/>
            </a:lvl1pPr>
          </a:lstStyle>
          <a:p>
            <a:pPr>
              <a:defRPr/>
            </a:pPr>
            <a:endParaRPr lang="en-US"/>
          </a:p>
        </p:txBody>
      </p:sp>
      <p:sp>
        <p:nvSpPr>
          <p:cNvPr id="8" name="Rectangle 5"/>
          <p:cNvSpPr>
            <a:spLocks noGrp="1" noChangeArrowheads="1"/>
          </p:cNvSpPr>
          <p:nvPr>
            <p:ph type="ftr" sz="quarter" idx="11"/>
          </p:nvPr>
        </p:nvSpPr>
        <p:spPr>
          <a:xfrm>
            <a:off x="3124200" y="4686300"/>
            <a:ext cx="2895600" cy="342900"/>
          </a:xfrm>
          <a:prstGeom prst="rect">
            <a:avLst/>
          </a:prstGeom>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6553200" y="4686300"/>
            <a:ext cx="1905000" cy="342900"/>
          </a:xfrm>
          <a:prstGeom prst="rect">
            <a:avLst/>
          </a:prstGeom>
        </p:spPr>
        <p:txBody>
          <a:bodyPr/>
          <a:lstStyle>
            <a:lvl1pPr>
              <a:defRPr/>
            </a:lvl1pPr>
          </a:lstStyle>
          <a:p>
            <a:pPr>
              <a:defRPr/>
            </a:pPr>
            <a:fld id="{A0BAC7C8-8C1B-AC45-BEAF-783A8B091A79}" type="slidenum">
              <a:rPr lang="en-US"/>
              <a:pPr>
                <a:defRPr/>
              </a:pPr>
              <a:t>‹#›</a:t>
            </a:fld>
            <a:endParaRPr lang="en-US"/>
          </a:p>
        </p:txBody>
      </p:sp>
    </p:spTree>
    <p:extLst>
      <p:ext uri="{BB962C8B-B14F-4D97-AF65-F5344CB8AC3E}">
        <p14:creationId xmlns:p14="http://schemas.microsoft.com/office/powerpoint/2010/main" xmlns="" val="699584713"/>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Rectangle 4"/>
          <p:cNvSpPr>
            <a:spLocks noGrp="1" noChangeArrowheads="1"/>
          </p:cNvSpPr>
          <p:nvPr>
            <p:ph type="dt" sz="half" idx="10"/>
          </p:nvPr>
        </p:nvSpPr>
        <p:spPr>
          <a:xfrm>
            <a:off x="685800" y="4686300"/>
            <a:ext cx="1905000" cy="342900"/>
          </a:xfrm>
          <a:prstGeom prst="rect">
            <a:avLst/>
          </a:prstGeom>
        </p:spPr>
        <p:txBody>
          <a:bodyPr/>
          <a:lstStyle>
            <a:lvl1pPr>
              <a:defRPr/>
            </a:lvl1pPr>
          </a:lstStyle>
          <a:p>
            <a:pPr>
              <a:defRPr/>
            </a:pPr>
            <a:endParaRPr lang="en-US"/>
          </a:p>
        </p:txBody>
      </p:sp>
      <p:sp>
        <p:nvSpPr>
          <p:cNvPr id="4" name="Rectangle 5"/>
          <p:cNvSpPr>
            <a:spLocks noGrp="1" noChangeArrowheads="1"/>
          </p:cNvSpPr>
          <p:nvPr>
            <p:ph type="ftr" sz="quarter" idx="11"/>
          </p:nvPr>
        </p:nvSpPr>
        <p:spPr>
          <a:xfrm>
            <a:off x="3124200" y="4686300"/>
            <a:ext cx="2895600" cy="342900"/>
          </a:xfrm>
          <a:prstGeom prst="rect">
            <a:avLst/>
          </a:prstGeom>
        </p:spPr>
        <p:txBody>
          <a:bodyPr/>
          <a:lstStyle>
            <a:lvl1pPr>
              <a:defRPr/>
            </a:lvl1pPr>
          </a:lstStyle>
          <a:p>
            <a:pPr>
              <a:defRPr/>
            </a:pPr>
            <a:endParaRPr lang="en-US"/>
          </a:p>
        </p:txBody>
      </p:sp>
      <p:sp>
        <p:nvSpPr>
          <p:cNvPr id="5" name="Rectangle 6"/>
          <p:cNvSpPr>
            <a:spLocks noGrp="1" noChangeArrowheads="1"/>
          </p:cNvSpPr>
          <p:nvPr>
            <p:ph type="sldNum" sz="quarter" idx="12"/>
          </p:nvPr>
        </p:nvSpPr>
        <p:spPr>
          <a:xfrm>
            <a:off x="6553200" y="4686300"/>
            <a:ext cx="1905000" cy="342900"/>
          </a:xfrm>
          <a:prstGeom prst="rect">
            <a:avLst/>
          </a:prstGeom>
        </p:spPr>
        <p:txBody>
          <a:bodyPr/>
          <a:lstStyle>
            <a:lvl1pPr>
              <a:defRPr/>
            </a:lvl1pPr>
          </a:lstStyle>
          <a:p>
            <a:pPr>
              <a:defRPr/>
            </a:pPr>
            <a:fld id="{F6E19203-06FC-674E-A9B1-37FA750116FC}" type="slidenum">
              <a:rPr lang="en-US"/>
              <a:pPr>
                <a:defRPr/>
              </a:pPr>
              <a:t>‹#›</a:t>
            </a:fld>
            <a:endParaRPr lang="en-US"/>
          </a:p>
        </p:txBody>
      </p:sp>
    </p:spTree>
    <p:extLst>
      <p:ext uri="{BB962C8B-B14F-4D97-AF65-F5344CB8AC3E}">
        <p14:creationId xmlns:p14="http://schemas.microsoft.com/office/powerpoint/2010/main" xmlns="" val="2364729490"/>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4686300"/>
            <a:ext cx="1905000" cy="342900"/>
          </a:xfrm>
          <a:prstGeom prst="rect">
            <a:avLst/>
          </a:prstGeom>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3124200" y="4686300"/>
            <a:ext cx="2895600" cy="342900"/>
          </a:xfrm>
          <a:prstGeom prst="rect">
            <a:avLst/>
          </a:prstGeom>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6553200" y="4686300"/>
            <a:ext cx="1905000" cy="342900"/>
          </a:xfrm>
          <a:prstGeom prst="rect">
            <a:avLst/>
          </a:prstGeom>
        </p:spPr>
        <p:txBody>
          <a:bodyPr/>
          <a:lstStyle>
            <a:lvl1pPr>
              <a:defRPr/>
            </a:lvl1pPr>
          </a:lstStyle>
          <a:p>
            <a:pPr>
              <a:defRPr/>
            </a:pPr>
            <a:fld id="{17C02E20-FAA9-F449-8982-8CF95A0D384D}" type="slidenum">
              <a:rPr lang="en-US"/>
              <a:pPr>
                <a:defRPr/>
              </a:pPr>
              <a:t>‹#›</a:t>
            </a:fld>
            <a:endParaRPr lang="en-US"/>
          </a:p>
        </p:txBody>
      </p:sp>
    </p:spTree>
    <p:extLst>
      <p:ext uri="{BB962C8B-B14F-4D97-AF65-F5344CB8AC3E}">
        <p14:creationId xmlns:p14="http://schemas.microsoft.com/office/powerpoint/2010/main" xmlns="" val="61412121"/>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ga-IE"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ga-IE" smtClean="0"/>
              <a:t>Click to edit Master text styles</a:t>
            </a:r>
          </a:p>
        </p:txBody>
      </p:sp>
      <p:sp>
        <p:nvSpPr>
          <p:cNvPr id="5" name="Date Placeholder 4"/>
          <p:cNvSpPr>
            <a:spLocks noGrp="1" noChangeArrowheads="1"/>
          </p:cNvSpPr>
          <p:nvPr>
            <p:ph type="dt" sz="half" idx="10"/>
          </p:nvPr>
        </p:nvSpPr>
        <p:spPr>
          <a:xfrm>
            <a:off x="685800" y="4686300"/>
            <a:ext cx="1905000" cy="34290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4686300"/>
            <a:ext cx="2895600" cy="34290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4686300"/>
            <a:ext cx="1905000" cy="342900"/>
          </a:xfrm>
          <a:prstGeom prst="rect">
            <a:avLst/>
          </a:prstGeom>
        </p:spPr>
        <p:txBody>
          <a:bodyPr/>
          <a:lstStyle>
            <a:lvl1pPr>
              <a:defRPr/>
            </a:lvl1pPr>
          </a:lstStyle>
          <a:p>
            <a:pPr>
              <a:defRPr/>
            </a:pPr>
            <a:fld id="{EF366D99-F873-F445-99AC-423C485395A8}" type="slidenum">
              <a:rPr lang="en-US"/>
              <a:pPr>
                <a:defRPr/>
              </a:pPr>
              <a:t>‹#›</a:t>
            </a:fld>
            <a:endParaRPr lang="en-US"/>
          </a:p>
        </p:txBody>
      </p:sp>
    </p:spTree>
    <p:extLst>
      <p:ext uri="{BB962C8B-B14F-4D97-AF65-F5344CB8AC3E}">
        <p14:creationId xmlns:p14="http://schemas.microsoft.com/office/powerpoint/2010/main" xmlns="" val="1607876805"/>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ga-IE"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ga-IE" smtClean="0"/>
              <a:t>Click to edit Master text styles</a:t>
            </a:r>
          </a:p>
        </p:txBody>
      </p:sp>
      <p:sp>
        <p:nvSpPr>
          <p:cNvPr id="5" name="Date Placeholder 4"/>
          <p:cNvSpPr>
            <a:spLocks noGrp="1" noChangeArrowheads="1"/>
          </p:cNvSpPr>
          <p:nvPr>
            <p:ph type="dt" sz="half" idx="10"/>
          </p:nvPr>
        </p:nvSpPr>
        <p:spPr>
          <a:xfrm>
            <a:off x="685800" y="4686300"/>
            <a:ext cx="1905000" cy="34290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4686300"/>
            <a:ext cx="2895600" cy="34290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4686300"/>
            <a:ext cx="1905000" cy="342900"/>
          </a:xfrm>
          <a:prstGeom prst="rect">
            <a:avLst/>
          </a:prstGeom>
        </p:spPr>
        <p:txBody>
          <a:bodyPr/>
          <a:lstStyle>
            <a:lvl1pPr>
              <a:defRPr/>
            </a:lvl1pPr>
          </a:lstStyle>
          <a:p>
            <a:pPr>
              <a:defRPr/>
            </a:pPr>
            <a:fld id="{49CA4CE7-D50E-BC4A-881C-E057E005CA51}" type="slidenum">
              <a:rPr lang="en-US"/>
              <a:pPr>
                <a:defRPr/>
              </a:pPr>
              <a:t>‹#›</a:t>
            </a:fld>
            <a:endParaRPr lang="en-US"/>
          </a:p>
        </p:txBody>
      </p:sp>
    </p:spTree>
    <p:extLst>
      <p:ext uri="{BB962C8B-B14F-4D97-AF65-F5344CB8AC3E}">
        <p14:creationId xmlns:p14="http://schemas.microsoft.com/office/powerpoint/2010/main" xmlns="" val="2354212976"/>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50825" y="195263"/>
            <a:ext cx="7772400" cy="8572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250825" y="1330325"/>
            <a:ext cx="7772400" cy="28622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729" r:id="rId1"/>
    <p:sldLayoutId id="2147483731" r:id="rId2"/>
    <p:sldLayoutId id="2147483730"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ransition spd="slow">
    <p:fade/>
  </p:transition>
  <p:timing>
    <p:tnLst>
      <p:par>
        <p:cTn id="1" dur="indefinite" restart="never" nodeType="tmRoot"/>
      </p:par>
    </p:tnLst>
  </p:timing>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charset="0"/>
          <a:ea typeface="ヒラギノ角ゴ Pro W3" charset="0"/>
          <a:cs typeface="ヒラギノ角ゴ Pro W3" charset="0"/>
        </a:defRPr>
      </a:lvl2pPr>
      <a:lvl3pPr algn="l" rtl="0" eaLnBrk="0" fontAlgn="base" hangingPunct="0">
        <a:spcBef>
          <a:spcPct val="0"/>
        </a:spcBef>
        <a:spcAft>
          <a:spcPct val="0"/>
        </a:spcAft>
        <a:defRPr sz="2400">
          <a:solidFill>
            <a:schemeClr val="tx2"/>
          </a:solidFill>
          <a:latin typeface="Arial" charset="0"/>
          <a:ea typeface="ヒラギノ角ゴ Pro W3" charset="0"/>
          <a:cs typeface="ヒラギノ角ゴ Pro W3" charset="0"/>
        </a:defRPr>
      </a:lvl3pPr>
      <a:lvl4pPr algn="l" rtl="0" eaLnBrk="0" fontAlgn="base" hangingPunct="0">
        <a:spcBef>
          <a:spcPct val="0"/>
        </a:spcBef>
        <a:spcAft>
          <a:spcPct val="0"/>
        </a:spcAft>
        <a:defRPr sz="2400">
          <a:solidFill>
            <a:schemeClr val="tx2"/>
          </a:solidFill>
          <a:latin typeface="Arial" charset="0"/>
          <a:ea typeface="ヒラギノ角ゴ Pro W3" charset="0"/>
          <a:cs typeface="ヒラギノ角ゴ Pro W3" charset="0"/>
        </a:defRPr>
      </a:lvl4pPr>
      <a:lvl5pPr algn="l" rtl="0" eaLnBrk="0" fontAlgn="base" hangingPunct="0">
        <a:spcBef>
          <a:spcPct val="0"/>
        </a:spcBef>
        <a:spcAft>
          <a:spcPct val="0"/>
        </a:spcAft>
        <a:defRPr sz="2400">
          <a:solidFill>
            <a:schemeClr val="tx2"/>
          </a:solidFill>
          <a:latin typeface="Arial" charset="0"/>
          <a:ea typeface="ヒラギノ角ゴ Pro W3" charset="0"/>
          <a:cs typeface="ヒラギノ角ゴ Pro W3" charset="0"/>
        </a:defRPr>
      </a:lvl5pPr>
      <a:lvl6pPr marL="457200" algn="ctr" rtl="0" fontAlgn="base">
        <a:spcBef>
          <a:spcPct val="0"/>
        </a:spcBef>
        <a:spcAft>
          <a:spcPct val="0"/>
        </a:spcAft>
        <a:defRPr sz="4400">
          <a:solidFill>
            <a:schemeClr val="tx2"/>
          </a:solidFill>
          <a:latin typeface="Arial" charset="0"/>
          <a:ea typeface="ヒラギノ角ゴ Pro W3" charset="0"/>
          <a:cs typeface="ヒラギノ角ゴ Pro W3" charset="0"/>
        </a:defRPr>
      </a:lvl6pPr>
      <a:lvl7pPr marL="914400" algn="ctr" rtl="0" fontAlgn="base">
        <a:spcBef>
          <a:spcPct val="0"/>
        </a:spcBef>
        <a:spcAft>
          <a:spcPct val="0"/>
        </a:spcAft>
        <a:defRPr sz="4400">
          <a:solidFill>
            <a:schemeClr val="tx2"/>
          </a:solidFill>
          <a:latin typeface="Arial" charset="0"/>
          <a:ea typeface="ヒラギノ角ゴ Pro W3" charset="0"/>
          <a:cs typeface="ヒラギノ角ゴ Pro W3" charset="0"/>
        </a:defRPr>
      </a:lvl7pPr>
      <a:lvl8pPr marL="1371600" algn="ctr" rtl="0" fontAlgn="base">
        <a:spcBef>
          <a:spcPct val="0"/>
        </a:spcBef>
        <a:spcAft>
          <a:spcPct val="0"/>
        </a:spcAft>
        <a:defRPr sz="4400">
          <a:solidFill>
            <a:schemeClr val="tx2"/>
          </a:solidFill>
          <a:latin typeface="Arial" charset="0"/>
          <a:ea typeface="ヒラギノ角ゴ Pro W3" charset="0"/>
          <a:cs typeface="ヒラギノ角ゴ Pro W3" charset="0"/>
        </a:defRPr>
      </a:lvl8pPr>
      <a:lvl9pPr marL="1828800" algn="ctr" rtl="0" fontAlgn="base">
        <a:spcBef>
          <a:spcPct val="0"/>
        </a:spcBef>
        <a:spcAft>
          <a:spcPct val="0"/>
        </a:spcAft>
        <a:defRPr sz="4400">
          <a:solidFill>
            <a:schemeClr val="tx2"/>
          </a:solidFill>
          <a:latin typeface="Arial" charset="0"/>
          <a:ea typeface="ヒラギノ角ゴ Pro W3" charset="0"/>
          <a:cs typeface="ヒラギノ角ゴ Pro W3" charset="0"/>
        </a:defRPr>
      </a:lvl9pPr>
    </p:titleStyle>
    <p:bodyStyle>
      <a:lvl1pPr marL="342900" indent="-342900" algn="l" rtl="0" eaLnBrk="0" fontAlgn="base" hangingPunct="0">
        <a:spcBef>
          <a:spcPct val="20000"/>
        </a:spcBef>
        <a:spcAft>
          <a:spcPct val="0"/>
        </a:spcAft>
        <a:buSzPct val="44000"/>
        <a:buBlip>
          <a:blip r:embed="rId14"/>
        </a:buBlip>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800000"/>
        </a:buClr>
        <a:buFont typeface="Arial"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Clr>
          <a:srgbClr val="730B25"/>
        </a:buClr>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lr>
          <a:srgbClr val="730B25"/>
        </a:buClr>
        <a:buFont typeface="Arial" charset="0"/>
        <a:buChar char="•"/>
        <a:defRPr sz="1700">
          <a:solidFill>
            <a:schemeClr val="tx1"/>
          </a:solidFill>
          <a:latin typeface="+mn-lt"/>
          <a:ea typeface="+mn-ea"/>
          <a:cs typeface="+mn-cs"/>
        </a:defRPr>
      </a:lvl4pPr>
      <a:lvl5pPr marL="2057400" indent="-228600" algn="l" rtl="0" eaLnBrk="0" fontAlgn="base" hangingPunct="0">
        <a:spcBef>
          <a:spcPct val="20000"/>
        </a:spcBef>
        <a:spcAft>
          <a:spcPct val="0"/>
        </a:spcAft>
        <a:buClr>
          <a:srgbClr val="730B25"/>
        </a:buClr>
        <a:buFont typeface="Arial" charset="0"/>
        <a:buChar char="•"/>
        <a:defRPr sz="16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5" Type="http://schemas.openxmlformats.org/officeDocument/2006/relationships/image" Target="../media/image11.emf"/><Relationship Id="rId4" Type="http://schemas.openxmlformats.org/officeDocument/2006/relationships/image" Target="../media/image10.emf"/></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3315" name="TextBox 2"/>
          <p:cNvSpPr txBox="1">
            <a:spLocks noChangeArrowheads="1"/>
          </p:cNvSpPr>
          <p:nvPr/>
        </p:nvSpPr>
        <p:spPr bwMode="auto">
          <a:xfrm>
            <a:off x="6230419" y="4375642"/>
            <a:ext cx="387056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200" dirty="0" smtClean="0">
                <a:solidFill>
                  <a:schemeClr val="bg1"/>
                </a:solidFill>
              </a:rPr>
              <a:t>Cities and Counties </a:t>
            </a:r>
            <a:r>
              <a:rPr lang="en-US" sz="1200" dirty="0" err="1" smtClean="0">
                <a:solidFill>
                  <a:schemeClr val="bg1"/>
                </a:solidFill>
              </a:rPr>
              <a:t>Programme</a:t>
            </a:r>
            <a:endParaRPr lang="en-US" sz="1200" i="1" dirty="0">
              <a:solidFill>
                <a:schemeClr val="bg1"/>
              </a:solidFill>
            </a:endParaRPr>
          </a:p>
        </p:txBody>
      </p:sp>
      <p:sp>
        <p:nvSpPr>
          <p:cNvPr id="3" name="TextBox 2"/>
          <p:cNvSpPr txBox="1"/>
          <p:nvPr/>
        </p:nvSpPr>
        <p:spPr>
          <a:xfrm>
            <a:off x="5839816" y="3714832"/>
            <a:ext cx="3056407" cy="646331"/>
          </a:xfrm>
          <a:prstGeom prst="rect">
            <a:avLst/>
          </a:prstGeom>
          <a:noFill/>
        </p:spPr>
        <p:txBody>
          <a:bodyPr wrap="square" rtlCol="0">
            <a:spAutoFit/>
          </a:bodyPr>
          <a:lstStyle/>
          <a:p>
            <a:r>
              <a:rPr lang="en-US" sz="1800" dirty="0" smtClean="0">
                <a:solidFill>
                  <a:schemeClr val="bg1"/>
                </a:solidFill>
              </a:rPr>
              <a:t>Making Ireland a great country to grow old in</a:t>
            </a:r>
            <a:endParaRPr lang="en-US" sz="1800" dirty="0">
              <a:solidFill>
                <a:schemeClr val="bg1"/>
              </a:solidFill>
            </a:endParaRPr>
          </a:p>
        </p:txBody>
      </p:sp>
      <p:sp>
        <p:nvSpPr>
          <p:cNvPr id="6" name="Rectangle 5"/>
          <p:cNvSpPr/>
          <p:nvPr/>
        </p:nvSpPr>
        <p:spPr bwMode="auto">
          <a:xfrm>
            <a:off x="-1798236" y="4391335"/>
            <a:ext cx="4646926" cy="486608"/>
          </a:xfrm>
          <a:prstGeom prst="rect">
            <a:avLst/>
          </a:prstGeom>
          <a:solidFill>
            <a:srgbClr val="3B054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ヒラギノ角ゴ Pro W3" charset="0"/>
              <a:cs typeface="ヒラギノ角ゴ Pro W3" charset="0"/>
            </a:endParaRPr>
          </a:p>
        </p:txBody>
      </p:sp>
      <p:sp>
        <p:nvSpPr>
          <p:cNvPr id="5" name="TextBox 4"/>
          <p:cNvSpPr txBox="1"/>
          <p:nvPr/>
        </p:nvSpPr>
        <p:spPr>
          <a:xfrm>
            <a:off x="344216" y="4403204"/>
            <a:ext cx="2694387" cy="461665"/>
          </a:xfrm>
          <a:prstGeom prst="rect">
            <a:avLst/>
          </a:prstGeom>
          <a:noFill/>
        </p:spPr>
        <p:txBody>
          <a:bodyPr wrap="square" rtlCol="0">
            <a:spAutoFit/>
          </a:bodyPr>
          <a:lstStyle/>
          <a:p>
            <a:r>
              <a:rPr lang="en-US" sz="1200" dirty="0" smtClean="0">
                <a:solidFill>
                  <a:srgbClr val="FFFFFF"/>
                </a:solidFill>
              </a:rPr>
              <a:t>Conn Murray</a:t>
            </a:r>
          </a:p>
          <a:p>
            <a:r>
              <a:rPr lang="en-US" sz="1100" i="1" dirty="0" smtClean="0">
                <a:solidFill>
                  <a:srgbClr val="FFFFFF"/>
                </a:solidFill>
              </a:rPr>
              <a:t>Limerick City and County Council</a:t>
            </a:r>
            <a:endParaRPr lang="en-US" sz="1100" i="1" dirty="0">
              <a:solidFill>
                <a:srgbClr val="FFFFFF"/>
              </a:solidFill>
            </a:endParaRP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t>Age Friendly Cities and Counties Programmes</a:t>
            </a:r>
            <a:endParaRPr lang="en-IE" b="1" dirty="0"/>
          </a:p>
        </p:txBody>
      </p:sp>
      <p:sp>
        <p:nvSpPr>
          <p:cNvPr id="3" name="Content Placeholder 2"/>
          <p:cNvSpPr>
            <a:spLocks noGrp="1"/>
          </p:cNvSpPr>
          <p:nvPr>
            <p:ph idx="1"/>
          </p:nvPr>
        </p:nvSpPr>
        <p:spPr>
          <a:xfrm>
            <a:off x="283776" y="1050239"/>
            <a:ext cx="7772400" cy="3348766"/>
          </a:xfrm>
        </p:spPr>
        <p:txBody>
          <a:bodyPr/>
          <a:lstStyle/>
          <a:p>
            <a:pPr>
              <a:buNone/>
            </a:pPr>
            <a:r>
              <a:rPr lang="en-IE" sz="1800" b="1" dirty="0" smtClean="0"/>
              <a:t>The following examples: </a:t>
            </a:r>
          </a:p>
          <a:p>
            <a:pPr>
              <a:buNone/>
            </a:pPr>
            <a:endParaRPr lang="en-IE" sz="500" dirty="0" smtClean="0"/>
          </a:p>
          <a:p>
            <a:pPr>
              <a:buFontTx/>
              <a:buChar char="-"/>
            </a:pPr>
            <a:r>
              <a:rPr lang="en-IE" sz="1800" dirty="0" smtClean="0">
                <a:latin typeface="+mj-lt"/>
              </a:rPr>
              <a:t>Demonstrate core programme related principles: </a:t>
            </a:r>
          </a:p>
          <a:p>
            <a:pPr>
              <a:buFontTx/>
              <a:buChar char="-"/>
            </a:pPr>
            <a:endParaRPr lang="en-IE" sz="500" dirty="0" smtClean="0">
              <a:latin typeface="+mj-lt"/>
            </a:endParaRPr>
          </a:p>
          <a:p>
            <a:pPr>
              <a:buFontTx/>
              <a:buChar char="-"/>
            </a:pPr>
            <a:r>
              <a:rPr lang="en-IE" sz="1800" dirty="0" smtClean="0">
                <a:latin typeface="+mj-lt"/>
              </a:rPr>
              <a:t>Shared response to a shared problem</a:t>
            </a:r>
          </a:p>
          <a:p>
            <a:pPr>
              <a:buFontTx/>
              <a:buChar char="-"/>
            </a:pPr>
            <a:endParaRPr lang="en-IE" sz="500" dirty="0" smtClean="0">
              <a:latin typeface="+mj-lt"/>
            </a:endParaRPr>
          </a:p>
          <a:p>
            <a:pPr>
              <a:buFontTx/>
              <a:buChar char="-"/>
            </a:pPr>
            <a:r>
              <a:rPr lang="en-IE" sz="1800" dirty="0" smtClean="0">
                <a:latin typeface="+mj-lt"/>
              </a:rPr>
              <a:t>Involve collaborative/multi-agency response; </a:t>
            </a:r>
          </a:p>
          <a:p>
            <a:pPr>
              <a:buFontTx/>
              <a:buChar char="-"/>
            </a:pPr>
            <a:endParaRPr lang="en-IE" sz="500" dirty="0" smtClean="0">
              <a:latin typeface="+mj-lt"/>
            </a:endParaRPr>
          </a:p>
          <a:p>
            <a:pPr>
              <a:buFontTx/>
              <a:buChar char="-"/>
            </a:pPr>
            <a:r>
              <a:rPr lang="en-IE" sz="1800" dirty="0" smtClean="0">
                <a:latin typeface="+mj-lt"/>
              </a:rPr>
              <a:t>Born out of citizen engagement and co-design</a:t>
            </a:r>
          </a:p>
          <a:p>
            <a:pPr>
              <a:buFontTx/>
              <a:buChar char="-"/>
            </a:pPr>
            <a:endParaRPr lang="en-IE" sz="500" dirty="0" smtClean="0">
              <a:latin typeface="+mj-lt"/>
            </a:endParaRPr>
          </a:p>
          <a:p>
            <a:pPr>
              <a:buFontTx/>
              <a:buChar char="-"/>
            </a:pPr>
            <a:r>
              <a:rPr lang="en-IE" sz="1800" dirty="0" smtClean="0">
                <a:latin typeface="+mj-lt"/>
              </a:rPr>
              <a:t>Voice of Older People influenced all approaches</a:t>
            </a:r>
          </a:p>
          <a:p>
            <a:pPr>
              <a:buFontTx/>
              <a:buChar char="-"/>
            </a:pPr>
            <a:endParaRPr lang="en-IE" sz="500" dirty="0" smtClean="0">
              <a:latin typeface="+mj-lt"/>
            </a:endParaRPr>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solidFill>
                  <a:schemeClr val="tx1"/>
                </a:solidFill>
              </a:rPr>
              <a:t>Age Friendly Cities and Counties Programmes</a:t>
            </a:r>
            <a:endParaRPr lang="en-IE" b="1" dirty="0">
              <a:solidFill>
                <a:schemeClr val="tx1"/>
              </a:solidFill>
            </a:endParaRPr>
          </a:p>
        </p:txBody>
      </p:sp>
      <p:sp>
        <p:nvSpPr>
          <p:cNvPr id="3" name="Content Placeholder 2"/>
          <p:cNvSpPr>
            <a:spLocks noGrp="1"/>
          </p:cNvSpPr>
          <p:nvPr>
            <p:ph idx="1"/>
          </p:nvPr>
        </p:nvSpPr>
        <p:spPr>
          <a:xfrm>
            <a:off x="250825" y="1120347"/>
            <a:ext cx="7772400" cy="3072242"/>
          </a:xfrm>
        </p:spPr>
        <p:txBody>
          <a:bodyPr/>
          <a:lstStyle/>
          <a:p>
            <a:pPr>
              <a:buNone/>
            </a:pPr>
            <a:r>
              <a:rPr lang="en-IE" sz="2200" dirty="0" smtClean="0"/>
              <a:t>The Challenge…</a:t>
            </a:r>
          </a:p>
          <a:p>
            <a:pPr>
              <a:buNone/>
            </a:pPr>
            <a:endParaRPr lang="en-IE" dirty="0" smtClean="0"/>
          </a:p>
          <a:p>
            <a:pPr>
              <a:buFontTx/>
              <a:buChar char="-"/>
            </a:pPr>
            <a:r>
              <a:rPr lang="en-IE" dirty="0" smtClean="0"/>
              <a:t>Reconfigure resources to provide for more effective and equitable access to front line services</a:t>
            </a:r>
          </a:p>
          <a:p>
            <a:pPr>
              <a:buFontTx/>
              <a:buChar char="-"/>
            </a:pPr>
            <a:r>
              <a:rPr lang="en-IE" sz="600" dirty="0" smtClean="0"/>
              <a:t> </a:t>
            </a:r>
          </a:p>
          <a:p>
            <a:pPr>
              <a:buFontTx/>
              <a:buChar char="-"/>
            </a:pPr>
            <a:r>
              <a:rPr lang="en-IE" dirty="0" smtClean="0"/>
              <a:t>Parallel empowering of ‘client’ towards greater self management</a:t>
            </a:r>
          </a:p>
          <a:p>
            <a:pPr>
              <a:buFontTx/>
              <a:buChar char="-"/>
            </a:pPr>
            <a:endParaRPr lang="en-IE" sz="500" dirty="0" smtClean="0"/>
          </a:p>
          <a:p>
            <a:pPr>
              <a:buFontTx/>
              <a:buChar char="-"/>
            </a:pPr>
            <a:r>
              <a:rPr lang="en-IE" dirty="0" smtClean="0"/>
              <a:t>‘User’ not always a passive recipient of intervention but is often a co-designer</a:t>
            </a:r>
          </a:p>
          <a:p>
            <a:pPr>
              <a:buFontTx/>
              <a:buChar char="-"/>
            </a:pPr>
            <a:endParaRPr lang="en-IE" sz="500" dirty="0" smtClean="0"/>
          </a:p>
          <a:p>
            <a:pPr>
              <a:buFontTx/>
              <a:buChar char="-"/>
            </a:pPr>
            <a:r>
              <a:rPr lang="en-IE" dirty="0" smtClean="0"/>
              <a:t>Emphasis on low or zero cost</a:t>
            </a:r>
          </a:p>
          <a:p>
            <a:pPr>
              <a:buNone/>
            </a:pPr>
            <a:endParaRPr lang="en-IE" dirty="0" smtClean="0"/>
          </a:p>
          <a:p>
            <a:pPr>
              <a:buNone/>
            </a:pPr>
            <a:endParaRPr lang="en-IE" dirty="0"/>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4"/>
          <p:cNvSpPr>
            <a:spLocks noGrp="1"/>
          </p:cNvSpPr>
          <p:nvPr>
            <p:ph type="title"/>
          </p:nvPr>
        </p:nvSpPr>
        <p:spPr/>
        <p:txBody>
          <a:bodyPr/>
          <a:lstStyle/>
          <a:p>
            <a:endParaRPr lang="en-US">
              <a:latin typeface="Arial" charset="0"/>
              <a:ea typeface="ヒラギノ角ゴ Pro W3" charset="0"/>
              <a:cs typeface="ヒラギノ角ゴ Pro W3" charset="0"/>
            </a:endParaRPr>
          </a:p>
        </p:txBody>
      </p:sp>
      <p:grpSp>
        <p:nvGrpSpPr>
          <p:cNvPr id="3" name="Group 2"/>
          <p:cNvGrpSpPr/>
          <p:nvPr/>
        </p:nvGrpSpPr>
        <p:grpSpPr>
          <a:xfrm>
            <a:off x="3583639" y="342900"/>
            <a:ext cx="1800225" cy="1436688"/>
            <a:chOff x="1369969" y="1066877"/>
            <a:chExt cx="1800225" cy="1436688"/>
          </a:xfrm>
        </p:grpSpPr>
        <p:pic>
          <p:nvPicPr>
            <p:cNvPr id="18434" name="Picture 5"/>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528719" y="1066877"/>
              <a:ext cx="1438275" cy="1436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35" name="TextBox 6"/>
            <p:cNvSpPr txBox="1">
              <a:spLocks noChangeArrowheads="1"/>
            </p:cNvSpPr>
            <p:nvPr/>
          </p:nvSpPr>
          <p:spPr bwMode="auto">
            <a:xfrm>
              <a:off x="1369969" y="1573290"/>
              <a:ext cx="1800225"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ctr"/>
              <a:r>
                <a:rPr lang="en-US" sz="1800" dirty="0" err="1" smtClean="0">
                  <a:solidFill>
                    <a:schemeClr val="bg1"/>
                  </a:solidFill>
                </a:rPr>
                <a:t>Cúltaca</a:t>
              </a:r>
              <a:endParaRPr lang="en-US" sz="1800" dirty="0" smtClean="0">
                <a:solidFill>
                  <a:schemeClr val="bg1"/>
                </a:solidFill>
              </a:endParaRPr>
            </a:p>
            <a:p>
              <a:pPr algn="ctr"/>
              <a:r>
                <a:rPr lang="en-US" sz="1800" dirty="0" smtClean="0">
                  <a:solidFill>
                    <a:schemeClr val="bg1"/>
                  </a:solidFill>
                </a:rPr>
                <a:t>(Brokerage)</a:t>
              </a:r>
              <a:endParaRPr lang="en-US" sz="1800" dirty="0">
                <a:solidFill>
                  <a:schemeClr val="bg1"/>
                </a:solidFill>
              </a:endParaRPr>
            </a:p>
          </p:txBody>
        </p:sp>
      </p:grpSp>
      <p:pic>
        <p:nvPicPr>
          <p:cNvPr id="18436" name="Picture 7"/>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3390975" y="1729796"/>
            <a:ext cx="2203500" cy="2203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37" name="Rectangle 8"/>
          <p:cNvSpPr>
            <a:spLocks noChangeArrowheads="1"/>
          </p:cNvSpPr>
          <p:nvPr/>
        </p:nvSpPr>
        <p:spPr bwMode="auto">
          <a:xfrm>
            <a:off x="3371866" y="2121982"/>
            <a:ext cx="2222367"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r>
              <a:rPr lang="en-US" sz="2200" dirty="0">
                <a:solidFill>
                  <a:schemeClr val="bg1"/>
                </a:solidFill>
              </a:rPr>
              <a:t>Age</a:t>
            </a:r>
          </a:p>
          <a:p>
            <a:pPr algn="ctr"/>
            <a:r>
              <a:rPr lang="en-US" sz="2200" dirty="0" smtClean="0">
                <a:solidFill>
                  <a:schemeClr val="bg1"/>
                </a:solidFill>
              </a:rPr>
              <a:t>Friendly </a:t>
            </a:r>
            <a:br>
              <a:rPr lang="en-US" sz="2200" dirty="0" smtClean="0">
                <a:solidFill>
                  <a:schemeClr val="bg1"/>
                </a:solidFill>
              </a:rPr>
            </a:br>
            <a:r>
              <a:rPr lang="en-US" sz="1800" dirty="0" smtClean="0">
                <a:solidFill>
                  <a:schemeClr val="bg1"/>
                </a:solidFill>
              </a:rPr>
              <a:t>Cities &amp; Counties</a:t>
            </a:r>
          </a:p>
          <a:p>
            <a:pPr algn="ctr"/>
            <a:r>
              <a:rPr lang="en-US" sz="1800" dirty="0" err="1" smtClean="0">
                <a:solidFill>
                  <a:schemeClr val="bg1"/>
                </a:solidFill>
              </a:rPr>
              <a:t>Programme</a:t>
            </a:r>
            <a:endParaRPr lang="en-US" sz="1800" dirty="0">
              <a:solidFill>
                <a:schemeClr val="bg1"/>
              </a:solidFill>
            </a:endParaRPr>
          </a:p>
        </p:txBody>
      </p:sp>
      <p:grpSp>
        <p:nvGrpSpPr>
          <p:cNvPr id="4" name="Group 3"/>
          <p:cNvGrpSpPr/>
          <p:nvPr/>
        </p:nvGrpSpPr>
        <p:grpSpPr>
          <a:xfrm>
            <a:off x="5386264" y="1486280"/>
            <a:ext cx="1800225" cy="1436688"/>
            <a:chOff x="5386264" y="1486280"/>
            <a:chExt cx="1800225" cy="1436688"/>
          </a:xfrm>
        </p:grpSpPr>
        <p:pic>
          <p:nvPicPr>
            <p:cNvPr id="18438" name="Picture 9"/>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568753" y="1486280"/>
              <a:ext cx="1436688" cy="1436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39" name="TextBox 10"/>
            <p:cNvSpPr txBox="1">
              <a:spLocks noChangeArrowheads="1"/>
            </p:cNvSpPr>
            <p:nvPr/>
          </p:nvSpPr>
          <p:spPr bwMode="auto">
            <a:xfrm>
              <a:off x="5386264" y="1891092"/>
              <a:ext cx="1800225" cy="646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ctr"/>
              <a:r>
                <a:rPr lang="en-US" sz="1800" dirty="0">
                  <a:solidFill>
                    <a:schemeClr val="bg1"/>
                  </a:solidFill>
                </a:rPr>
                <a:t>Health</a:t>
              </a:r>
            </a:p>
            <a:p>
              <a:pPr algn="ctr"/>
              <a:r>
                <a:rPr lang="en-US" sz="1800" dirty="0">
                  <a:solidFill>
                    <a:schemeClr val="bg1"/>
                  </a:solidFill>
                </a:rPr>
                <a:t>Route</a:t>
              </a:r>
            </a:p>
          </p:txBody>
        </p:sp>
      </p:grpSp>
      <p:grpSp>
        <p:nvGrpSpPr>
          <p:cNvPr id="5" name="Group 4"/>
          <p:cNvGrpSpPr/>
          <p:nvPr/>
        </p:nvGrpSpPr>
        <p:grpSpPr>
          <a:xfrm>
            <a:off x="4844029" y="3366788"/>
            <a:ext cx="1800225" cy="1436687"/>
            <a:chOff x="6713483" y="1734873"/>
            <a:chExt cx="1800225" cy="1436687"/>
          </a:xfrm>
        </p:grpSpPr>
        <p:pic>
          <p:nvPicPr>
            <p:cNvPr id="18440" name="Picture 1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901907" y="1734873"/>
              <a:ext cx="1436687" cy="1436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41" name="TextBox 12"/>
            <p:cNvSpPr txBox="1">
              <a:spLocks noChangeArrowheads="1"/>
            </p:cNvSpPr>
            <p:nvPr/>
          </p:nvSpPr>
          <p:spPr bwMode="auto">
            <a:xfrm>
              <a:off x="6713483" y="1942912"/>
              <a:ext cx="1800225"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ctr"/>
              <a:r>
                <a:rPr lang="en-US" sz="1800" dirty="0">
                  <a:solidFill>
                    <a:schemeClr val="bg1"/>
                  </a:solidFill>
                </a:rPr>
                <a:t>Age </a:t>
              </a:r>
            </a:p>
            <a:p>
              <a:pPr algn="ctr"/>
              <a:r>
                <a:rPr lang="en-US" sz="1800" dirty="0">
                  <a:solidFill>
                    <a:schemeClr val="bg1"/>
                  </a:solidFill>
                </a:rPr>
                <a:t>Friendly</a:t>
              </a:r>
            </a:p>
            <a:p>
              <a:pPr algn="ctr"/>
              <a:r>
                <a:rPr lang="en-US" sz="1800" dirty="0">
                  <a:solidFill>
                    <a:schemeClr val="bg1"/>
                  </a:solidFill>
                </a:rPr>
                <a:t>Business</a:t>
              </a:r>
            </a:p>
          </p:txBody>
        </p:sp>
      </p:grpSp>
      <p:grpSp>
        <p:nvGrpSpPr>
          <p:cNvPr id="2" name="Group 1"/>
          <p:cNvGrpSpPr/>
          <p:nvPr/>
        </p:nvGrpSpPr>
        <p:grpSpPr>
          <a:xfrm>
            <a:off x="2313826" y="3362177"/>
            <a:ext cx="2027515" cy="1436688"/>
            <a:chOff x="2313826" y="3362177"/>
            <a:chExt cx="1800225" cy="1436688"/>
          </a:xfrm>
        </p:grpSpPr>
        <p:pic>
          <p:nvPicPr>
            <p:cNvPr id="18442" name="Picture 13"/>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2494471" y="3362177"/>
              <a:ext cx="1436688" cy="1436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43" name="TextBox 14"/>
            <p:cNvSpPr txBox="1">
              <a:spLocks noChangeArrowheads="1"/>
            </p:cNvSpPr>
            <p:nvPr/>
          </p:nvSpPr>
          <p:spPr bwMode="auto">
            <a:xfrm>
              <a:off x="2313826" y="3468130"/>
              <a:ext cx="1800225"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ctr"/>
              <a:r>
                <a:rPr lang="en-US" sz="1800" dirty="0">
                  <a:solidFill>
                    <a:schemeClr val="bg1"/>
                  </a:solidFill>
                </a:rPr>
                <a:t>Crime</a:t>
              </a:r>
            </a:p>
            <a:p>
              <a:pPr algn="ctr"/>
              <a:r>
                <a:rPr lang="en-US" sz="1800" dirty="0" smtClean="0">
                  <a:solidFill>
                    <a:schemeClr val="bg1"/>
                  </a:solidFill>
                </a:rPr>
                <a:t>Prevention</a:t>
              </a:r>
            </a:p>
            <a:p>
              <a:pPr algn="ctr"/>
              <a:r>
                <a:rPr lang="en-US" sz="1800" dirty="0" smtClean="0">
                  <a:solidFill>
                    <a:schemeClr val="bg1"/>
                  </a:solidFill>
                </a:rPr>
                <a:t>Ambassadors</a:t>
              </a:r>
              <a:endParaRPr lang="en-US" sz="1800" dirty="0">
                <a:solidFill>
                  <a:schemeClr val="bg1"/>
                </a:solidFill>
              </a:endParaRPr>
            </a:p>
          </p:txBody>
        </p:sp>
      </p:grpSp>
      <p:pic>
        <p:nvPicPr>
          <p:cNvPr id="18444" name="Picture 17"/>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2016053" y="1483062"/>
            <a:ext cx="1436688" cy="1436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45" name="TextBox 18"/>
          <p:cNvSpPr txBox="1">
            <a:spLocks noChangeArrowheads="1"/>
          </p:cNvSpPr>
          <p:nvPr/>
        </p:nvSpPr>
        <p:spPr bwMode="auto">
          <a:xfrm>
            <a:off x="1827141" y="1971480"/>
            <a:ext cx="1800225"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ctr"/>
            <a:r>
              <a:rPr lang="en-US" sz="1800" dirty="0" smtClean="0">
                <a:solidFill>
                  <a:schemeClr val="bg1"/>
                </a:solidFill>
              </a:rPr>
              <a:t>Housing</a:t>
            </a:r>
            <a:endParaRPr lang="en-US" sz="1800" dirty="0">
              <a:solidFill>
                <a:schemeClr val="bg1"/>
              </a:solidFill>
            </a:endParaRPr>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tx1">
                    <a:lumMod val="95000"/>
                    <a:lumOff val="5000"/>
                  </a:schemeClr>
                </a:solidFill>
                <a:latin typeface="Arial" charset="0"/>
                <a:ea typeface="ヒラギノ角ゴ Pro W3" charset="0"/>
                <a:cs typeface="ヒラギノ角ゴ Pro W3" charset="0"/>
              </a:rPr>
              <a:t>Test Beds for Innovative Solutions. . .Key Features</a:t>
            </a:r>
            <a:endParaRPr lang="en-IE" b="1" dirty="0"/>
          </a:p>
        </p:txBody>
      </p:sp>
      <p:sp>
        <p:nvSpPr>
          <p:cNvPr id="3" name="Content Placeholder 2"/>
          <p:cNvSpPr>
            <a:spLocks noGrp="1"/>
          </p:cNvSpPr>
          <p:nvPr>
            <p:ph idx="1"/>
          </p:nvPr>
        </p:nvSpPr>
        <p:spPr>
          <a:xfrm>
            <a:off x="193160" y="1025525"/>
            <a:ext cx="7772400" cy="3109870"/>
          </a:xfrm>
        </p:spPr>
        <p:txBody>
          <a:bodyPr/>
          <a:lstStyle/>
          <a:p>
            <a:pPr>
              <a:buNone/>
            </a:pPr>
            <a:r>
              <a:rPr lang="en-US" sz="1800" b="1" dirty="0" err="1" smtClean="0"/>
              <a:t>Cúltaca</a:t>
            </a:r>
            <a:r>
              <a:rPr lang="en-US" sz="1800" b="1" dirty="0" smtClean="0"/>
              <a:t> (brokerage) </a:t>
            </a:r>
          </a:p>
          <a:p>
            <a:pPr>
              <a:spcBef>
                <a:spcPts val="0"/>
              </a:spcBef>
              <a:buNone/>
            </a:pPr>
            <a:r>
              <a:rPr lang="en-US" sz="1800" dirty="0" smtClean="0"/>
              <a:t> 	- </a:t>
            </a:r>
            <a:r>
              <a:rPr lang="en-IE" sz="1800" dirty="0" smtClean="0"/>
              <a:t>Provides a wide range of social and care supports to enable</a:t>
            </a:r>
          </a:p>
          <a:p>
            <a:pPr>
              <a:spcBef>
                <a:spcPts val="0"/>
              </a:spcBef>
              <a:buNone/>
            </a:pPr>
            <a:r>
              <a:rPr lang="en-IE" sz="1800" dirty="0" smtClean="0"/>
              <a:t>   	people to continue living in their own homes</a:t>
            </a:r>
          </a:p>
          <a:p>
            <a:pPr>
              <a:spcBef>
                <a:spcPts val="0"/>
              </a:spcBef>
              <a:buNone/>
            </a:pPr>
            <a:endParaRPr lang="en-IE" sz="500" dirty="0" smtClean="0"/>
          </a:p>
          <a:p>
            <a:pPr>
              <a:spcBef>
                <a:spcPts val="0"/>
              </a:spcBef>
              <a:buNone/>
            </a:pPr>
            <a:r>
              <a:rPr lang="en-IE" sz="1800" dirty="0" smtClean="0"/>
              <a:t>  	- </a:t>
            </a:r>
            <a:r>
              <a:rPr lang="en-US" sz="1800" dirty="0" smtClean="0"/>
              <a:t>2 full time staff, 50 volunteers.</a:t>
            </a:r>
          </a:p>
          <a:p>
            <a:pPr>
              <a:spcBef>
                <a:spcPts val="0"/>
              </a:spcBef>
              <a:buNone/>
            </a:pPr>
            <a:endParaRPr lang="en-US" sz="500" dirty="0" smtClean="0"/>
          </a:p>
          <a:p>
            <a:pPr>
              <a:spcBef>
                <a:spcPts val="0"/>
              </a:spcBef>
              <a:buNone/>
            </a:pPr>
            <a:r>
              <a:rPr lang="en-US" sz="1800" dirty="0" smtClean="0"/>
              <a:t>     - </a:t>
            </a:r>
            <a:r>
              <a:rPr lang="en-US" sz="1800" dirty="0" smtClean="0">
                <a:solidFill>
                  <a:srgbClr val="000000"/>
                </a:solidFill>
              </a:rPr>
              <a:t>650 Clients received visits</a:t>
            </a:r>
          </a:p>
          <a:p>
            <a:pPr>
              <a:spcBef>
                <a:spcPts val="0"/>
              </a:spcBef>
              <a:buNone/>
            </a:pPr>
            <a:endParaRPr lang="en-US" sz="500" dirty="0" smtClean="0"/>
          </a:p>
          <a:p>
            <a:pPr>
              <a:buNone/>
            </a:pPr>
            <a:r>
              <a:rPr lang="en-US" sz="1800" b="1" dirty="0" smtClean="0"/>
              <a:t>Health Route </a:t>
            </a:r>
          </a:p>
          <a:p>
            <a:pPr>
              <a:buNone/>
            </a:pPr>
            <a:r>
              <a:rPr lang="en-US" sz="1800" dirty="0" smtClean="0"/>
              <a:t>     	-  47% missed hospital appointments. </a:t>
            </a:r>
            <a:endParaRPr lang="en-US" sz="500" dirty="0" smtClean="0"/>
          </a:p>
          <a:p>
            <a:pPr>
              <a:buNone/>
            </a:pPr>
            <a:r>
              <a:rPr lang="en-US" sz="1800" dirty="0" smtClean="0"/>
              <a:t>     	- Costly/Limited access to Health Appointments. </a:t>
            </a:r>
            <a:endParaRPr lang="en-US" sz="500" dirty="0" smtClean="0"/>
          </a:p>
          <a:p>
            <a:pPr>
              <a:buNone/>
            </a:pPr>
            <a:r>
              <a:rPr lang="en-US" sz="1800" dirty="0" smtClean="0"/>
              <a:t>     	- Targeted 600 patients </a:t>
            </a:r>
          </a:p>
          <a:p>
            <a:endParaRPr lang="en-US" sz="500" dirty="0" smtClean="0"/>
          </a:p>
          <a:p>
            <a:endParaRPr lang="en-US" sz="1800" dirty="0" smtClean="0"/>
          </a:p>
          <a:p>
            <a:pPr algn="ctr"/>
            <a:endParaRPr lang="en-US" sz="1800" dirty="0" smtClean="0"/>
          </a:p>
          <a:p>
            <a:endParaRPr lang="en-US" sz="1800" b="1" dirty="0" smtClean="0"/>
          </a:p>
          <a:p>
            <a:endParaRPr lang="en-US" sz="1800" dirty="0" smtClean="0"/>
          </a:p>
          <a:p>
            <a:endParaRPr lang="en-US" sz="1800" dirty="0" smtClean="0"/>
          </a:p>
          <a:p>
            <a:endParaRPr lang="en-US" sz="1800" dirty="0" smtClean="0"/>
          </a:p>
          <a:p>
            <a:endParaRPr lang="en-US" sz="1800" b="1" dirty="0" smtClean="0"/>
          </a:p>
          <a:p>
            <a:endParaRPr lang="en-IE" dirty="0"/>
          </a:p>
        </p:txBody>
      </p:sp>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tx1">
                    <a:lumMod val="95000"/>
                    <a:lumOff val="5000"/>
                  </a:schemeClr>
                </a:solidFill>
                <a:latin typeface="Arial" charset="0"/>
                <a:ea typeface="ヒラギノ角ゴ Pro W3" charset="0"/>
                <a:cs typeface="ヒラギノ角ゴ Pro W3" charset="0"/>
              </a:rPr>
              <a:t>Test Beds for Innovative Solutions. . .Key Features</a:t>
            </a:r>
            <a:endParaRPr lang="en-IE" dirty="0"/>
          </a:p>
        </p:txBody>
      </p:sp>
      <p:sp>
        <p:nvSpPr>
          <p:cNvPr id="3" name="Content Placeholder 2"/>
          <p:cNvSpPr>
            <a:spLocks noGrp="1"/>
          </p:cNvSpPr>
          <p:nvPr>
            <p:ph idx="1"/>
          </p:nvPr>
        </p:nvSpPr>
        <p:spPr>
          <a:xfrm>
            <a:off x="234350" y="1042000"/>
            <a:ext cx="7772400" cy="3744183"/>
          </a:xfrm>
        </p:spPr>
        <p:txBody>
          <a:bodyPr/>
          <a:lstStyle/>
          <a:p>
            <a:pPr>
              <a:buNone/>
            </a:pPr>
            <a:r>
              <a:rPr lang="en-US" sz="1800" b="1" dirty="0" smtClean="0"/>
              <a:t>Age Friendly Business.  </a:t>
            </a:r>
          </a:p>
          <a:p>
            <a:pPr>
              <a:buNone/>
            </a:pPr>
            <a:r>
              <a:rPr lang="en-US" dirty="0" smtClean="0"/>
              <a:t>  	- </a:t>
            </a:r>
            <a:r>
              <a:rPr lang="en-US" sz="1800" dirty="0" smtClean="0"/>
              <a:t>Age Friendly Business Plan - Businesses provide discounts for older people</a:t>
            </a:r>
          </a:p>
          <a:p>
            <a:pPr>
              <a:buNone/>
            </a:pPr>
            <a:r>
              <a:rPr lang="en-US" sz="1800" dirty="0" smtClean="0"/>
              <a:t>  	- Recognition Scheme</a:t>
            </a:r>
          </a:p>
          <a:p>
            <a:pPr>
              <a:buNone/>
            </a:pPr>
            <a:r>
              <a:rPr lang="en-US" sz="1800" dirty="0" smtClean="0"/>
              <a:t>  	- Targeted 140 businesses. 2 National franchises, 2 Shopping </a:t>
            </a:r>
            <a:r>
              <a:rPr lang="en-US" sz="1800" dirty="0" err="1" smtClean="0"/>
              <a:t>centres</a:t>
            </a:r>
            <a:r>
              <a:rPr lang="en-US" sz="1800" dirty="0" smtClean="0"/>
              <a:t> and 6 Chambers of Commerce</a:t>
            </a:r>
          </a:p>
          <a:p>
            <a:pPr>
              <a:buNone/>
            </a:pPr>
            <a:endParaRPr lang="en-US" sz="500" dirty="0" smtClean="0"/>
          </a:p>
          <a:p>
            <a:pPr>
              <a:buNone/>
            </a:pPr>
            <a:r>
              <a:rPr lang="en-US" sz="1600" b="1" dirty="0" smtClean="0"/>
              <a:t>Crime Prevention Ambassadors</a:t>
            </a:r>
          </a:p>
          <a:p>
            <a:pPr>
              <a:buNone/>
            </a:pPr>
            <a:r>
              <a:rPr lang="en-US" dirty="0" smtClean="0"/>
              <a:t>   	- </a:t>
            </a:r>
            <a:r>
              <a:rPr lang="en-US" sz="1800" dirty="0" smtClean="0"/>
              <a:t>Set up </a:t>
            </a:r>
            <a:r>
              <a:rPr lang="en-US" sz="1800" dirty="0" err="1" smtClean="0"/>
              <a:t>programme</a:t>
            </a:r>
            <a:r>
              <a:rPr lang="en-US" sz="1800" dirty="0" smtClean="0"/>
              <a:t> in 3 counties, with 37 volunteers. </a:t>
            </a:r>
          </a:p>
          <a:p>
            <a:pPr>
              <a:buNone/>
            </a:pPr>
            <a:r>
              <a:rPr lang="en-US" sz="1800" dirty="0" smtClean="0"/>
              <a:t>	-</a:t>
            </a:r>
            <a:r>
              <a:rPr lang="en-IE" sz="1800" dirty="0" smtClean="0"/>
              <a:t>Volunteers  Garda Vetted. Trained by the Garda  National Community Policing Office</a:t>
            </a:r>
            <a:endParaRPr lang="en-US" sz="1800" dirty="0" smtClean="0"/>
          </a:p>
          <a:p>
            <a:pPr>
              <a:buNone/>
            </a:pPr>
            <a:r>
              <a:rPr lang="en-US" sz="1800" dirty="0" smtClean="0"/>
              <a:t>	- Volunteers visited 230 older people in their homes.</a:t>
            </a:r>
          </a:p>
          <a:p>
            <a:pPr>
              <a:buNone/>
            </a:pPr>
            <a:endParaRPr lang="en-US" sz="1800" dirty="0" smtClean="0"/>
          </a:p>
          <a:p>
            <a:pPr>
              <a:buNone/>
            </a:pPr>
            <a:endParaRPr lang="en-US" dirty="0" smtClean="0"/>
          </a:p>
          <a:p>
            <a:endParaRPr lang="en-IE" dirty="0"/>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587" y="0"/>
            <a:ext cx="7772400" cy="857250"/>
          </a:xfrm>
        </p:spPr>
        <p:txBody>
          <a:bodyPr/>
          <a:lstStyle/>
          <a:p>
            <a:r>
              <a:rPr lang="en-GB" dirty="0" smtClean="0">
                <a:solidFill>
                  <a:schemeClr val="tx1">
                    <a:lumMod val="95000"/>
                    <a:lumOff val="5000"/>
                  </a:schemeClr>
                </a:solidFill>
                <a:latin typeface="Arial" charset="0"/>
                <a:ea typeface="ヒラギノ角ゴ Pro W3" charset="0"/>
                <a:cs typeface="ヒラギノ角ゴ Pro W3" charset="0"/>
              </a:rPr>
              <a:t>Outputs &amp; Outcomes</a:t>
            </a:r>
            <a:endParaRPr lang="en-IE" dirty="0"/>
          </a:p>
        </p:txBody>
      </p:sp>
      <p:sp>
        <p:nvSpPr>
          <p:cNvPr id="3" name="Content Placeholder 2"/>
          <p:cNvSpPr>
            <a:spLocks noGrp="1"/>
          </p:cNvSpPr>
          <p:nvPr>
            <p:ph idx="1"/>
          </p:nvPr>
        </p:nvSpPr>
        <p:spPr>
          <a:xfrm>
            <a:off x="250825" y="881449"/>
            <a:ext cx="7772400" cy="3904735"/>
          </a:xfrm>
        </p:spPr>
        <p:txBody>
          <a:bodyPr/>
          <a:lstStyle/>
          <a:p>
            <a:pPr>
              <a:buNone/>
            </a:pPr>
            <a:r>
              <a:rPr lang="en-US" sz="1800" b="1" dirty="0" err="1" smtClean="0"/>
              <a:t>Cúltaca</a:t>
            </a:r>
            <a:r>
              <a:rPr lang="en-US" sz="1800" b="1" dirty="0" smtClean="0"/>
              <a:t> (brokerage)</a:t>
            </a:r>
          </a:p>
          <a:p>
            <a:pPr>
              <a:buNone/>
            </a:pPr>
            <a:r>
              <a:rPr lang="en-US" dirty="0" smtClean="0"/>
              <a:t>	-</a:t>
            </a:r>
            <a:r>
              <a:rPr lang="en-US" sz="1800" dirty="0" smtClean="0"/>
              <a:t>Providing services to 120 extra people per year</a:t>
            </a:r>
          </a:p>
          <a:p>
            <a:pPr>
              <a:buFontTx/>
              <a:buChar char="-"/>
            </a:pPr>
            <a:endParaRPr lang="en-US" sz="500" dirty="0" smtClean="0"/>
          </a:p>
          <a:p>
            <a:pPr>
              <a:spcBef>
                <a:spcPts val="0"/>
              </a:spcBef>
              <a:buNone/>
            </a:pPr>
            <a:r>
              <a:rPr lang="en-US" b="1" dirty="0" smtClean="0"/>
              <a:t> 	</a:t>
            </a:r>
            <a:r>
              <a:rPr lang="en-US" sz="1800" b="1" dirty="0" smtClean="0"/>
              <a:t>- </a:t>
            </a:r>
            <a:r>
              <a:rPr lang="en-US" sz="1800" dirty="0" smtClean="0"/>
              <a:t>Effecting hospital avoidance/preventable residential care</a:t>
            </a:r>
          </a:p>
          <a:p>
            <a:pPr>
              <a:spcBef>
                <a:spcPts val="0"/>
              </a:spcBef>
              <a:buNone/>
            </a:pPr>
            <a:r>
              <a:rPr lang="en-US" sz="1800" dirty="0" smtClean="0"/>
              <a:t>    admission; Promoting early discharge</a:t>
            </a:r>
          </a:p>
          <a:p>
            <a:pPr>
              <a:spcBef>
                <a:spcPts val="0"/>
              </a:spcBef>
              <a:buNone/>
            </a:pPr>
            <a:endParaRPr lang="en-US" sz="500" dirty="0" smtClean="0"/>
          </a:p>
          <a:p>
            <a:pPr>
              <a:spcBef>
                <a:spcPts val="0"/>
              </a:spcBef>
              <a:buNone/>
            </a:pPr>
            <a:r>
              <a:rPr lang="en-US" dirty="0" smtClean="0"/>
              <a:t> 	</a:t>
            </a:r>
            <a:r>
              <a:rPr lang="en-US" sz="1800" dirty="0" smtClean="0"/>
              <a:t>-  Savings : €1.2 million per year</a:t>
            </a:r>
          </a:p>
          <a:p>
            <a:pPr>
              <a:spcBef>
                <a:spcPts val="0"/>
              </a:spcBef>
              <a:buNone/>
            </a:pPr>
            <a:endParaRPr lang="en-US" sz="500" b="1" dirty="0" smtClean="0"/>
          </a:p>
          <a:p>
            <a:pPr>
              <a:spcBef>
                <a:spcPts val="0"/>
              </a:spcBef>
              <a:buNone/>
            </a:pPr>
            <a:r>
              <a:rPr lang="en-US" sz="1800" b="1" dirty="0" smtClean="0"/>
              <a:t>Health Route </a:t>
            </a:r>
          </a:p>
          <a:p>
            <a:pPr>
              <a:buNone/>
            </a:pPr>
            <a:r>
              <a:rPr lang="en-US" dirty="0" smtClean="0"/>
              <a:t> 	- </a:t>
            </a:r>
            <a:r>
              <a:rPr lang="en-US" sz="1800" dirty="0" smtClean="0"/>
              <a:t>Significant reduction in missed appointments</a:t>
            </a:r>
            <a:endParaRPr lang="en-US" sz="500" dirty="0" smtClean="0"/>
          </a:p>
          <a:p>
            <a:pPr>
              <a:buNone/>
            </a:pPr>
            <a:r>
              <a:rPr lang="en-US" sz="1800" dirty="0" smtClean="0"/>
              <a:t>	- Reduction in </a:t>
            </a:r>
            <a:r>
              <a:rPr lang="en-IE" sz="1800" dirty="0" smtClean="0"/>
              <a:t>health services and transport costs  e.g.</a:t>
            </a:r>
          </a:p>
          <a:p>
            <a:pPr>
              <a:buNone/>
            </a:pPr>
            <a:r>
              <a:rPr lang="en-IE" sz="1800" dirty="0" smtClean="0"/>
              <a:t>      - </a:t>
            </a:r>
            <a:r>
              <a:rPr lang="en-US" sz="1800" dirty="0" smtClean="0"/>
              <a:t>€88 per patient for contracted services</a:t>
            </a:r>
          </a:p>
          <a:p>
            <a:pPr>
              <a:buNone/>
            </a:pPr>
            <a:endParaRPr lang="en-US" sz="500" dirty="0" smtClean="0"/>
          </a:p>
          <a:p>
            <a:pPr>
              <a:buNone/>
            </a:pPr>
            <a:r>
              <a:rPr lang="en-US" sz="1800" dirty="0" smtClean="0"/>
              <a:t>	- €48 per patient under Patient Transport Services (PTS)  budget</a:t>
            </a:r>
          </a:p>
          <a:p>
            <a:pPr>
              <a:buNone/>
            </a:pPr>
            <a:endParaRPr lang="en-US" b="1" dirty="0" smtClean="0"/>
          </a:p>
          <a:p>
            <a:pPr>
              <a:buNone/>
            </a:pPr>
            <a:endParaRPr lang="en-US" b="1" dirty="0" smtClean="0"/>
          </a:p>
          <a:p>
            <a:endParaRPr lang="en-IE" dirty="0"/>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tx1">
                    <a:lumMod val="95000"/>
                    <a:lumOff val="5000"/>
                  </a:schemeClr>
                </a:solidFill>
                <a:latin typeface="Arial" charset="0"/>
                <a:ea typeface="ヒラギノ角ゴ Pro W3" charset="0"/>
                <a:cs typeface="ヒラギノ角ゴ Pro W3" charset="0"/>
              </a:rPr>
              <a:t>Outputs &amp; Outcomes</a:t>
            </a:r>
            <a:endParaRPr lang="en-IE" dirty="0"/>
          </a:p>
        </p:txBody>
      </p:sp>
      <p:sp>
        <p:nvSpPr>
          <p:cNvPr id="3" name="Content Placeholder 2"/>
          <p:cNvSpPr>
            <a:spLocks noGrp="1"/>
          </p:cNvSpPr>
          <p:nvPr>
            <p:ph idx="1"/>
          </p:nvPr>
        </p:nvSpPr>
        <p:spPr>
          <a:xfrm>
            <a:off x="250825" y="897925"/>
            <a:ext cx="7772400" cy="3294664"/>
          </a:xfrm>
        </p:spPr>
        <p:txBody>
          <a:bodyPr/>
          <a:lstStyle/>
          <a:p>
            <a:pPr>
              <a:buNone/>
            </a:pPr>
            <a:r>
              <a:rPr lang="en-IE" sz="1800" b="1" dirty="0" smtClean="0"/>
              <a:t>Age Friendly Business Plan</a:t>
            </a:r>
          </a:p>
          <a:p>
            <a:pPr>
              <a:buNone/>
            </a:pPr>
            <a:endParaRPr lang="en-IE" sz="500" b="1" dirty="0" smtClean="0"/>
          </a:p>
          <a:p>
            <a:pPr>
              <a:buNone/>
            </a:pPr>
            <a:r>
              <a:rPr lang="en-US" sz="1800" dirty="0" smtClean="0"/>
              <a:t>-Training- Economic importance of AF principles for business </a:t>
            </a:r>
          </a:p>
          <a:p>
            <a:pPr>
              <a:buNone/>
            </a:pPr>
            <a:endParaRPr lang="en-US" sz="500" dirty="0" smtClean="0"/>
          </a:p>
          <a:p>
            <a:pPr>
              <a:buNone/>
            </a:pPr>
            <a:r>
              <a:rPr lang="en-US" sz="1800" dirty="0" smtClean="0"/>
              <a:t>- Positive bottom line impacts recorded</a:t>
            </a:r>
          </a:p>
          <a:p>
            <a:pPr>
              <a:buFontTx/>
              <a:buChar char="-"/>
            </a:pPr>
            <a:endParaRPr lang="en-US" sz="500" dirty="0" smtClean="0"/>
          </a:p>
          <a:p>
            <a:pPr>
              <a:buNone/>
            </a:pPr>
            <a:r>
              <a:rPr lang="en-GB" sz="1800" b="1" dirty="0" smtClean="0">
                <a:solidFill>
                  <a:schemeClr val="tx1">
                    <a:lumMod val="95000"/>
                    <a:lumOff val="5000"/>
                  </a:schemeClr>
                </a:solidFill>
                <a:latin typeface="Arial" charset="0"/>
              </a:rPr>
              <a:t>Crime Prevention  Ambassadors</a:t>
            </a:r>
            <a:endParaRPr lang="en-US" sz="1800" b="1" dirty="0" smtClean="0"/>
          </a:p>
          <a:p>
            <a:pPr>
              <a:buFontTx/>
              <a:buChar char="-"/>
            </a:pPr>
            <a:r>
              <a:rPr lang="en-US" sz="1800" dirty="0" smtClean="0"/>
              <a:t>Increase knowledge, risk awareness, enhanced coping/ response skills</a:t>
            </a:r>
          </a:p>
          <a:p>
            <a:pPr>
              <a:buFontTx/>
              <a:buChar char="-"/>
            </a:pPr>
            <a:endParaRPr lang="en-US" sz="500" dirty="0" smtClean="0"/>
          </a:p>
          <a:p>
            <a:pPr>
              <a:buFontTx/>
              <a:buChar char="-"/>
            </a:pPr>
            <a:r>
              <a:rPr lang="en-IE" sz="1800" dirty="0" smtClean="0"/>
              <a:t>Visits assisted older people to feel safer in their homes.  </a:t>
            </a:r>
          </a:p>
          <a:p>
            <a:pPr>
              <a:buFontTx/>
              <a:buChar char="-"/>
            </a:pPr>
            <a:endParaRPr lang="en-IE" sz="500" dirty="0" smtClean="0"/>
          </a:p>
          <a:p>
            <a:pPr>
              <a:buFontTx/>
              <a:buChar char="-"/>
            </a:pPr>
            <a:r>
              <a:rPr lang="en-IE" sz="1800" dirty="0" smtClean="0"/>
              <a:t>Potential to impact / address loneliness social isolation</a:t>
            </a:r>
          </a:p>
          <a:p>
            <a:pPr>
              <a:buFontTx/>
              <a:buChar char="-"/>
            </a:pPr>
            <a:r>
              <a:rPr lang="en-IE" sz="500" dirty="0" smtClean="0"/>
              <a:t> </a:t>
            </a:r>
          </a:p>
          <a:p>
            <a:pPr>
              <a:buFontTx/>
              <a:buChar char="-"/>
            </a:pPr>
            <a:r>
              <a:rPr lang="en-IE" sz="1800" dirty="0" smtClean="0"/>
              <a:t>Provide an additional and important local signposting/brokerage role.</a:t>
            </a:r>
          </a:p>
          <a:p>
            <a:pPr>
              <a:buNone/>
            </a:pPr>
            <a:endParaRPr lang="en-US" sz="1800" dirty="0" smtClean="0"/>
          </a:p>
          <a:p>
            <a:pPr>
              <a:buNone/>
            </a:pPr>
            <a:endParaRPr lang="en-US" sz="1800" dirty="0" smtClean="0"/>
          </a:p>
          <a:p>
            <a:pPr>
              <a:buNone/>
            </a:pPr>
            <a:endParaRPr lang="en-IE" sz="1800" dirty="0"/>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t>Social and Economic Outcomes</a:t>
            </a:r>
            <a:endParaRPr lang="en-IE" b="1" dirty="0"/>
          </a:p>
        </p:txBody>
      </p:sp>
      <p:sp>
        <p:nvSpPr>
          <p:cNvPr id="3" name="Content Placeholder 2"/>
          <p:cNvSpPr>
            <a:spLocks noGrp="1"/>
          </p:cNvSpPr>
          <p:nvPr>
            <p:ph idx="1"/>
          </p:nvPr>
        </p:nvSpPr>
        <p:spPr>
          <a:xfrm>
            <a:off x="250825" y="864973"/>
            <a:ext cx="7772400" cy="3665838"/>
          </a:xfrm>
        </p:spPr>
        <p:txBody>
          <a:bodyPr/>
          <a:lstStyle/>
          <a:p>
            <a:pPr eaLnBrk="1" hangingPunct="1">
              <a:spcBef>
                <a:spcPct val="0"/>
              </a:spcBef>
              <a:buFontTx/>
              <a:buChar char="•"/>
            </a:pPr>
            <a:endParaRPr lang="en-IE" sz="500" dirty="0" smtClean="0">
              <a:latin typeface="Arial" pitchFamily="34" charset="0"/>
              <a:cs typeface="Arial" pitchFamily="34" charset="0"/>
            </a:endParaRPr>
          </a:p>
          <a:p>
            <a:pPr eaLnBrk="1" hangingPunct="1">
              <a:spcBef>
                <a:spcPct val="0"/>
              </a:spcBef>
              <a:buFontTx/>
              <a:buChar char="•"/>
            </a:pPr>
            <a:r>
              <a:rPr lang="en-IE" sz="1800" dirty="0" smtClean="0">
                <a:latin typeface="Arial" pitchFamily="34" charset="0"/>
                <a:cs typeface="Arial" pitchFamily="34" charset="0"/>
              </a:rPr>
              <a:t>Efficient reconfiguring of key services on part of key service providers</a:t>
            </a:r>
          </a:p>
          <a:p>
            <a:pPr eaLnBrk="1" hangingPunct="1">
              <a:spcBef>
                <a:spcPct val="0"/>
              </a:spcBef>
              <a:buFontTx/>
              <a:buChar char="•"/>
            </a:pPr>
            <a:endParaRPr lang="en-IE" sz="500" dirty="0" smtClean="0">
              <a:latin typeface="Arial" pitchFamily="34" charset="0"/>
              <a:cs typeface="Arial" pitchFamily="34" charset="0"/>
            </a:endParaRPr>
          </a:p>
          <a:p>
            <a:pPr eaLnBrk="1" hangingPunct="1">
              <a:spcBef>
                <a:spcPct val="0"/>
              </a:spcBef>
              <a:buFontTx/>
              <a:buChar char="•"/>
            </a:pPr>
            <a:r>
              <a:rPr lang="en-IE" sz="1800" dirty="0" smtClean="0">
                <a:latin typeface="Arial" pitchFamily="34" charset="0"/>
                <a:cs typeface="Arial" pitchFamily="34" charset="0"/>
              </a:rPr>
              <a:t>Bottom line cost savings/revenue generation opportunities for services</a:t>
            </a:r>
          </a:p>
          <a:p>
            <a:pPr eaLnBrk="1" hangingPunct="1">
              <a:spcBef>
                <a:spcPct val="0"/>
              </a:spcBef>
              <a:buFontTx/>
              <a:buChar char="•"/>
            </a:pPr>
            <a:endParaRPr lang="en-IE" sz="500" dirty="0" smtClean="0">
              <a:latin typeface="Arial" pitchFamily="34" charset="0"/>
              <a:cs typeface="Arial" pitchFamily="34" charset="0"/>
            </a:endParaRPr>
          </a:p>
          <a:p>
            <a:pPr eaLnBrk="1" hangingPunct="1">
              <a:spcBef>
                <a:spcPct val="0"/>
              </a:spcBef>
              <a:buFontTx/>
              <a:buChar char="•"/>
            </a:pPr>
            <a:r>
              <a:rPr lang="en-IE" sz="1800" dirty="0" smtClean="0">
                <a:latin typeface="Arial" pitchFamily="34" charset="0"/>
                <a:cs typeface="Arial" pitchFamily="34" charset="0"/>
              </a:rPr>
              <a:t>Recognise older people, as consumers, play a vital role in supporting local businesses and services, thus keeping communities vibrant.</a:t>
            </a:r>
          </a:p>
          <a:p>
            <a:pPr eaLnBrk="1" hangingPunct="1">
              <a:spcBef>
                <a:spcPct val="0"/>
              </a:spcBef>
              <a:buFontTx/>
              <a:buChar char="•"/>
            </a:pPr>
            <a:endParaRPr lang="en-IE" sz="500" dirty="0" smtClean="0">
              <a:latin typeface="Arial" pitchFamily="34" charset="0"/>
              <a:cs typeface="Arial" pitchFamily="34" charset="0"/>
            </a:endParaRPr>
          </a:p>
          <a:p>
            <a:pPr eaLnBrk="1" hangingPunct="1">
              <a:spcBef>
                <a:spcPct val="0"/>
              </a:spcBef>
              <a:buFontTx/>
              <a:buChar char="•"/>
            </a:pPr>
            <a:r>
              <a:rPr lang="en-IE" sz="1800" dirty="0" smtClean="0">
                <a:latin typeface="Arial" pitchFamily="34" charset="0"/>
                <a:cs typeface="Arial" pitchFamily="34" charset="0"/>
              </a:rPr>
              <a:t>Holistic Age Friendly framework each area can put their own blueprint on model </a:t>
            </a:r>
          </a:p>
          <a:p>
            <a:pPr eaLnBrk="1" hangingPunct="1">
              <a:spcBef>
                <a:spcPct val="0"/>
              </a:spcBef>
              <a:buFontTx/>
              <a:buChar char="•"/>
            </a:pPr>
            <a:endParaRPr lang="en-IE" sz="500" dirty="0" smtClean="0">
              <a:latin typeface="Arial" pitchFamily="34" charset="0"/>
              <a:cs typeface="Arial" pitchFamily="34" charset="0"/>
            </a:endParaRPr>
          </a:p>
          <a:p>
            <a:pPr eaLnBrk="1" hangingPunct="1">
              <a:spcBef>
                <a:spcPct val="0"/>
              </a:spcBef>
              <a:buFontTx/>
              <a:buChar char="•"/>
            </a:pPr>
            <a:r>
              <a:rPr lang="en-IE" sz="1800" dirty="0" smtClean="0">
                <a:latin typeface="Arial" pitchFamily="34" charset="0"/>
                <a:cs typeface="Arial" pitchFamily="34" charset="0"/>
              </a:rPr>
              <a:t>Flexibility to respond in creative / tailored ways to issues of local importance</a:t>
            </a:r>
          </a:p>
          <a:p>
            <a:pPr eaLnBrk="1" hangingPunct="1">
              <a:spcBef>
                <a:spcPct val="0"/>
              </a:spcBef>
              <a:buFontTx/>
              <a:buChar char="•"/>
            </a:pPr>
            <a:endParaRPr lang="en-IE" sz="500" dirty="0" smtClean="0">
              <a:latin typeface="Arial" pitchFamily="34" charset="0"/>
              <a:cs typeface="Arial" pitchFamily="34" charset="0"/>
            </a:endParaRPr>
          </a:p>
          <a:p>
            <a:pPr eaLnBrk="1" hangingPunct="1">
              <a:spcBef>
                <a:spcPct val="0"/>
              </a:spcBef>
              <a:buFontTx/>
              <a:buChar char="•"/>
            </a:pPr>
            <a:r>
              <a:rPr lang="en-IE" sz="1800" dirty="0" smtClean="0">
                <a:latin typeface="Arial" pitchFamily="34" charset="0"/>
                <a:cs typeface="Arial" pitchFamily="34" charset="0"/>
              </a:rPr>
              <a:t>Parallel potential to ‘scale-up’ and share with national network when evidence is gathered</a:t>
            </a:r>
          </a:p>
          <a:p>
            <a:endParaRPr lang="en-IE" sz="1800" dirty="0">
              <a:latin typeface="Arial" pitchFamily="34" charset="0"/>
              <a:cs typeface="Arial" pitchFamily="34" charset="0"/>
            </a:endParaRPr>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daptive housing .jpg"/>
          <p:cNvPicPr>
            <a:picLocks noChangeAspect="1"/>
          </p:cNvPicPr>
          <p:nvPr/>
        </p:nvPicPr>
        <p:blipFill>
          <a:blip r:embed="rId2">
            <a:alphaModFix/>
            <a:extLst>
              <a:ext uri="{28A0092B-C50C-407E-A947-70E740481C1C}">
                <a14:useLocalDpi xmlns:a14="http://schemas.microsoft.com/office/drawing/2010/main" xmlns="" val="0"/>
              </a:ext>
            </a:extLst>
          </a:blip>
          <a:stretch>
            <a:fillRect/>
          </a:stretch>
        </p:blipFill>
        <p:spPr>
          <a:xfrm>
            <a:off x="-221100" y="-448927"/>
            <a:ext cx="9611088" cy="6394474"/>
          </a:xfrm>
          <a:prstGeom prst="rect">
            <a:avLst/>
          </a:prstGeom>
        </p:spPr>
      </p:pic>
      <p:sp>
        <p:nvSpPr>
          <p:cNvPr id="7" name="Rectangle 6"/>
          <p:cNvSpPr/>
          <p:nvPr/>
        </p:nvSpPr>
        <p:spPr bwMode="auto">
          <a:xfrm>
            <a:off x="-153267" y="-186141"/>
            <a:ext cx="9491587" cy="5485671"/>
          </a:xfrm>
          <a:prstGeom prst="rect">
            <a:avLst/>
          </a:prstGeom>
          <a:solidFill>
            <a:srgbClr val="3B0542">
              <a:alpha val="65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solidFill>
                <a:srgbClr val="000000"/>
              </a:solidFill>
              <a:effectLst/>
              <a:latin typeface="Arial" charset="0"/>
              <a:ea typeface="ヒラギノ角ゴ Pro W3" charset="0"/>
              <a:cs typeface="ヒラギノ角ゴ Pro W3" charset="0"/>
            </a:endParaRPr>
          </a:p>
        </p:txBody>
      </p:sp>
      <p:sp>
        <p:nvSpPr>
          <p:cNvPr id="2" name="Title 1"/>
          <p:cNvSpPr>
            <a:spLocks noGrp="1"/>
          </p:cNvSpPr>
          <p:nvPr>
            <p:ph type="title"/>
          </p:nvPr>
        </p:nvSpPr>
        <p:spPr/>
        <p:txBody>
          <a:bodyPr/>
          <a:lstStyle/>
          <a:p>
            <a:r>
              <a:rPr lang="en-US" dirty="0" smtClean="0">
                <a:solidFill>
                  <a:srgbClr val="FFFFFF"/>
                </a:solidFill>
              </a:rPr>
              <a:t>Adaptive Housing . . . </a:t>
            </a:r>
            <a:endParaRPr lang="en-US" dirty="0">
              <a:solidFill>
                <a:srgbClr val="FFFFFF"/>
              </a:solidFill>
            </a:endParaRPr>
          </a:p>
        </p:txBody>
      </p:sp>
      <p:pic>
        <p:nvPicPr>
          <p:cNvPr id="3" name="Picture 2" descr="speech-bubble-2.pdf"/>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02014" y="2174924"/>
            <a:ext cx="2808582" cy="2368491"/>
          </a:xfrm>
          <a:prstGeom prst="rect">
            <a:avLst/>
          </a:prstGeom>
        </p:spPr>
      </p:pic>
      <p:pic>
        <p:nvPicPr>
          <p:cNvPr id="4" name="Picture 3" descr="speech-bubble-2.pdf"/>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102266" y="2163081"/>
            <a:ext cx="2808582" cy="2368491"/>
          </a:xfrm>
          <a:prstGeom prst="rect">
            <a:avLst/>
          </a:prstGeom>
        </p:spPr>
      </p:pic>
      <p:pic>
        <p:nvPicPr>
          <p:cNvPr id="5" name="Picture 4" descr="speech-bubble-2.pdf"/>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970542" y="2174032"/>
            <a:ext cx="2808582" cy="2368491"/>
          </a:xfrm>
          <a:prstGeom prst="rect">
            <a:avLst/>
          </a:prstGeom>
        </p:spPr>
      </p:pic>
      <p:sp>
        <p:nvSpPr>
          <p:cNvPr id="6" name="TextBox 5"/>
          <p:cNvSpPr txBox="1"/>
          <p:nvPr/>
        </p:nvSpPr>
        <p:spPr>
          <a:xfrm>
            <a:off x="273691" y="1412478"/>
            <a:ext cx="2616481" cy="738664"/>
          </a:xfrm>
          <a:prstGeom prst="rect">
            <a:avLst/>
          </a:prstGeom>
          <a:noFill/>
        </p:spPr>
        <p:txBody>
          <a:bodyPr wrap="square" rtlCol="0">
            <a:spAutoFit/>
          </a:bodyPr>
          <a:lstStyle/>
          <a:p>
            <a:pPr>
              <a:buClr>
                <a:srgbClr val="0070C0"/>
              </a:buClr>
            </a:pPr>
            <a:r>
              <a:rPr lang="en-IE" sz="1400" b="1" dirty="0">
                <a:solidFill>
                  <a:srgbClr val="FFFFFF"/>
                </a:solidFill>
              </a:rPr>
              <a:t>Older people want to stay living in their  own home and community </a:t>
            </a:r>
            <a:r>
              <a:rPr lang="en-IE" sz="1400" b="1" dirty="0" smtClean="0">
                <a:solidFill>
                  <a:srgbClr val="FFFFFF"/>
                </a:solidFill>
              </a:rPr>
              <a:t> . . .</a:t>
            </a:r>
            <a:endParaRPr lang="en-IE" sz="1400" b="1" dirty="0">
              <a:solidFill>
                <a:srgbClr val="FFFFFF"/>
              </a:solidFill>
            </a:endParaRPr>
          </a:p>
        </p:txBody>
      </p:sp>
      <p:sp>
        <p:nvSpPr>
          <p:cNvPr id="8" name="TextBox 7"/>
          <p:cNvSpPr txBox="1"/>
          <p:nvPr/>
        </p:nvSpPr>
        <p:spPr>
          <a:xfrm>
            <a:off x="394114" y="2485523"/>
            <a:ext cx="2539847" cy="1569660"/>
          </a:xfrm>
          <a:prstGeom prst="rect">
            <a:avLst/>
          </a:prstGeom>
          <a:noFill/>
        </p:spPr>
        <p:txBody>
          <a:bodyPr wrap="square" rtlCol="0">
            <a:spAutoFit/>
          </a:bodyPr>
          <a:lstStyle/>
          <a:p>
            <a:pPr>
              <a:buClr>
                <a:srgbClr val="0070C0"/>
              </a:buClr>
            </a:pPr>
            <a:r>
              <a:rPr lang="en-IE" sz="1400" i="1" dirty="0">
                <a:solidFill>
                  <a:srgbClr val="FFFFFF"/>
                </a:solidFill>
              </a:rPr>
              <a:t>I want to stay living in my home as long as </a:t>
            </a:r>
            <a:r>
              <a:rPr lang="en-IE" sz="1400" i="1" dirty="0" smtClean="0">
                <a:solidFill>
                  <a:srgbClr val="FFFFFF"/>
                </a:solidFill>
              </a:rPr>
              <a:t>possible.</a:t>
            </a:r>
          </a:p>
          <a:p>
            <a:pPr>
              <a:buClr>
                <a:srgbClr val="0070C0"/>
              </a:buClr>
            </a:pPr>
            <a:endParaRPr lang="en-IE" sz="1400" i="1" dirty="0">
              <a:solidFill>
                <a:srgbClr val="FFFFFF"/>
              </a:solidFill>
            </a:endParaRPr>
          </a:p>
          <a:p>
            <a:pPr>
              <a:buClr>
                <a:srgbClr val="0070C0"/>
              </a:buClr>
            </a:pPr>
            <a:r>
              <a:rPr lang="en-IE" sz="1400" i="1" dirty="0" smtClean="0">
                <a:solidFill>
                  <a:srgbClr val="FFFFFF"/>
                </a:solidFill>
              </a:rPr>
              <a:t>Raheny </a:t>
            </a:r>
            <a:r>
              <a:rPr lang="en-IE" sz="1400" i="1" dirty="0">
                <a:solidFill>
                  <a:srgbClr val="FFFFFF"/>
                </a:solidFill>
              </a:rPr>
              <a:t>is my home, whenever I go away, I can’t wait to come </a:t>
            </a:r>
            <a:r>
              <a:rPr lang="en-IE" sz="1400" i="1" dirty="0" smtClean="0">
                <a:solidFill>
                  <a:srgbClr val="FFFFFF"/>
                </a:solidFill>
              </a:rPr>
              <a:t>back.</a:t>
            </a:r>
            <a:endParaRPr lang="en-IE" sz="1400" i="1" dirty="0">
              <a:solidFill>
                <a:srgbClr val="FFFFFF"/>
              </a:solidFill>
            </a:endParaRPr>
          </a:p>
          <a:p>
            <a:endParaRPr lang="en-US" sz="1200" i="1" dirty="0">
              <a:solidFill>
                <a:srgbClr val="FFFFFF"/>
              </a:solidFill>
            </a:endParaRPr>
          </a:p>
        </p:txBody>
      </p:sp>
      <p:sp>
        <p:nvSpPr>
          <p:cNvPr id="9" name="TextBox 8"/>
          <p:cNvSpPr txBox="1"/>
          <p:nvPr/>
        </p:nvSpPr>
        <p:spPr>
          <a:xfrm>
            <a:off x="3272472" y="1422535"/>
            <a:ext cx="2616481" cy="523220"/>
          </a:xfrm>
          <a:prstGeom prst="rect">
            <a:avLst/>
          </a:prstGeom>
          <a:noFill/>
        </p:spPr>
        <p:txBody>
          <a:bodyPr wrap="square" rtlCol="0">
            <a:spAutoFit/>
          </a:bodyPr>
          <a:lstStyle/>
          <a:p>
            <a:pPr>
              <a:buClr>
                <a:srgbClr val="0070C0"/>
              </a:buClr>
            </a:pPr>
            <a:r>
              <a:rPr lang="en-IE" sz="1400" b="1" dirty="0" smtClean="0">
                <a:solidFill>
                  <a:srgbClr val="FFFFFF"/>
                </a:solidFill>
              </a:rPr>
              <a:t>But </a:t>
            </a:r>
            <a:r>
              <a:rPr lang="en-IE" sz="1400" b="1" dirty="0">
                <a:solidFill>
                  <a:srgbClr val="FFFFFF"/>
                </a:solidFill>
              </a:rPr>
              <a:t>in appropriate </a:t>
            </a:r>
            <a:r>
              <a:rPr lang="en-IE" sz="1400" b="1" dirty="0" smtClean="0">
                <a:solidFill>
                  <a:srgbClr val="FFFFFF"/>
                </a:solidFill>
              </a:rPr>
              <a:t>accommodation . . .</a:t>
            </a:r>
            <a:endParaRPr lang="en-IE" sz="1400" b="1" dirty="0">
              <a:solidFill>
                <a:srgbClr val="FFFFFF"/>
              </a:solidFill>
            </a:endParaRPr>
          </a:p>
        </p:txBody>
      </p:sp>
      <p:sp>
        <p:nvSpPr>
          <p:cNvPr id="10" name="TextBox 9"/>
          <p:cNvSpPr txBox="1"/>
          <p:nvPr/>
        </p:nvSpPr>
        <p:spPr>
          <a:xfrm>
            <a:off x="6172724" y="1421643"/>
            <a:ext cx="2616481" cy="307777"/>
          </a:xfrm>
          <a:prstGeom prst="rect">
            <a:avLst/>
          </a:prstGeom>
          <a:noFill/>
        </p:spPr>
        <p:txBody>
          <a:bodyPr wrap="square" rtlCol="0">
            <a:spAutoFit/>
          </a:bodyPr>
          <a:lstStyle/>
          <a:p>
            <a:pPr>
              <a:buClr>
                <a:srgbClr val="0070C0"/>
              </a:buClr>
            </a:pPr>
            <a:r>
              <a:rPr lang="en-IE" sz="1400" b="1" dirty="0" smtClean="0">
                <a:solidFill>
                  <a:srgbClr val="FFFFFF"/>
                </a:solidFill>
              </a:rPr>
              <a:t>And to feel Safe . . .</a:t>
            </a:r>
            <a:endParaRPr lang="en-IE" sz="1400" b="1" dirty="0">
              <a:solidFill>
                <a:srgbClr val="FFFFFF"/>
              </a:solidFill>
            </a:endParaRPr>
          </a:p>
        </p:txBody>
      </p:sp>
      <p:sp>
        <p:nvSpPr>
          <p:cNvPr id="11" name="TextBox 10"/>
          <p:cNvSpPr txBox="1"/>
          <p:nvPr/>
        </p:nvSpPr>
        <p:spPr>
          <a:xfrm>
            <a:off x="6140748" y="2342288"/>
            <a:ext cx="2539847" cy="1600438"/>
          </a:xfrm>
          <a:prstGeom prst="rect">
            <a:avLst/>
          </a:prstGeom>
          <a:noFill/>
        </p:spPr>
        <p:txBody>
          <a:bodyPr wrap="square" rtlCol="0">
            <a:spAutoFit/>
          </a:bodyPr>
          <a:lstStyle/>
          <a:p>
            <a:pPr>
              <a:buClr>
                <a:srgbClr val="0070C0"/>
              </a:buClr>
            </a:pPr>
            <a:r>
              <a:rPr lang="en-IE" sz="1400" i="1" dirty="0">
                <a:solidFill>
                  <a:srgbClr val="FFFFFF"/>
                </a:solidFill>
              </a:rPr>
              <a:t>Even when I am on my own, I lock myself in and make sure all the doors and windows are </a:t>
            </a:r>
            <a:r>
              <a:rPr lang="en-IE" sz="1400" i="1" dirty="0" smtClean="0">
                <a:solidFill>
                  <a:srgbClr val="FFFFFF"/>
                </a:solidFill>
              </a:rPr>
              <a:t>closed.</a:t>
            </a:r>
            <a:endParaRPr lang="en-IE" sz="1400" i="1" dirty="0">
              <a:solidFill>
                <a:srgbClr val="FFFFFF"/>
              </a:solidFill>
            </a:endParaRPr>
          </a:p>
          <a:p>
            <a:pPr>
              <a:buClr>
                <a:srgbClr val="0070C0"/>
              </a:buClr>
            </a:pPr>
            <a:r>
              <a:rPr lang="en-IE" sz="1400" i="1" dirty="0">
                <a:solidFill>
                  <a:srgbClr val="FFFFFF"/>
                </a:solidFill>
              </a:rPr>
              <a:t>There isn’t a week that goes by where I don’t hear </a:t>
            </a:r>
            <a:r>
              <a:rPr lang="en-IE" sz="1400" i="1" dirty="0" smtClean="0">
                <a:solidFill>
                  <a:srgbClr val="FFFFFF"/>
                </a:solidFill>
              </a:rPr>
              <a:t>‘ </a:t>
            </a:r>
            <a:r>
              <a:rPr lang="en-IE" sz="1400" i="1" dirty="0">
                <a:solidFill>
                  <a:srgbClr val="FFFFFF"/>
                </a:solidFill>
              </a:rPr>
              <a:t>about a break </a:t>
            </a:r>
            <a:r>
              <a:rPr lang="en-IE" sz="1400" i="1" dirty="0" smtClean="0">
                <a:solidFill>
                  <a:srgbClr val="FFFFFF"/>
                </a:solidFill>
              </a:rPr>
              <a:t>in’.</a:t>
            </a:r>
            <a:endParaRPr lang="en-US" sz="1400" i="1" dirty="0">
              <a:solidFill>
                <a:srgbClr val="FFFFFF"/>
              </a:solidFill>
            </a:endParaRPr>
          </a:p>
        </p:txBody>
      </p:sp>
      <p:sp>
        <p:nvSpPr>
          <p:cNvPr id="12" name="TextBox 11"/>
          <p:cNvSpPr txBox="1"/>
          <p:nvPr/>
        </p:nvSpPr>
        <p:spPr>
          <a:xfrm>
            <a:off x="3328076" y="2428991"/>
            <a:ext cx="2362952" cy="1384995"/>
          </a:xfrm>
          <a:prstGeom prst="rect">
            <a:avLst/>
          </a:prstGeom>
          <a:noFill/>
        </p:spPr>
        <p:txBody>
          <a:bodyPr wrap="square" rtlCol="0">
            <a:spAutoFit/>
          </a:bodyPr>
          <a:lstStyle/>
          <a:p>
            <a:pPr>
              <a:buClr>
                <a:srgbClr val="0070C0"/>
              </a:buClr>
            </a:pPr>
            <a:r>
              <a:rPr lang="en-IE" sz="1400" i="1" dirty="0">
                <a:solidFill>
                  <a:srgbClr val="FFFFFF"/>
                </a:solidFill>
              </a:rPr>
              <a:t>The stairs are terrible; physically I find it hard to climb </a:t>
            </a:r>
            <a:r>
              <a:rPr lang="en-IE" sz="1400" i="1" dirty="0" smtClean="0">
                <a:solidFill>
                  <a:srgbClr val="FFFFFF"/>
                </a:solidFill>
              </a:rPr>
              <a:t>them</a:t>
            </a:r>
            <a:endParaRPr lang="en-IE" sz="1400" i="1" dirty="0">
              <a:solidFill>
                <a:srgbClr val="FFFFFF"/>
              </a:solidFill>
            </a:endParaRPr>
          </a:p>
          <a:p>
            <a:pPr>
              <a:buClr>
                <a:srgbClr val="0070C0"/>
              </a:buClr>
            </a:pPr>
            <a:endParaRPr lang="en-IE" sz="1400" i="1" dirty="0">
              <a:solidFill>
                <a:srgbClr val="FFFFFF"/>
              </a:solidFill>
            </a:endParaRPr>
          </a:p>
          <a:p>
            <a:pPr>
              <a:buClr>
                <a:srgbClr val="0070C0"/>
              </a:buClr>
            </a:pPr>
            <a:r>
              <a:rPr lang="en-IE" sz="1400" i="1" dirty="0" smtClean="0">
                <a:solidFill>
                  <a:srgbClr val="FFFFFF"/>
                </a:solidFill>
              </a:rPr>
              <a:t>I’m </a:t>
            </a:r>
            <a:r>
              <a:rPr lang="en-IE" sz="1400" i="1" dirty="0">
                <a:solidFill>
                  <a:srgbClr val="FFFFFF"/>
                </a:solidFill>
              </a:rPr>
              <a:t>on my own, what happens if I have a bad fall!</a:t>
            </a:r>
            <a:endParaRPr lang="en-US" sz="1400" i="1" dirty="0">
              <a:solidFill>
                <a:srgbClr val="FFFFFF"/>
              </a:solidFill>
            </a:endParaRPr>
          </a:p>
        </p:txBody>
      </p:sp>
    </p:spTree>
    <p:extLst>
      <p:ext uri="{BB962C8B-B14F-4D97-AF65-F5344CB8AC3E}">
        <p14:creationId xmlns:p14="http://schemas.microsoft.com/office/powerpoint/2010/main" xmlns="" val="64726054"/>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000" dirty="0" smtClean="0">
                <a:solidFill>
                  <a:schemeClr val="tx1"/>
                </a:solidFill>
              </a:rPr>
              <a:t>Response</a:t>
            </a:r>
            <a:r>
              <a:rPr lang="en-IE" sz="2000" b="1" dirty="0" smtClean="0"/>
              <a:t>: To meet the needs, we need to think differently</a:t>
            </a:r>
            <a:endParaRPr lang="en-IE" sz="2000" dirty="0">
              <a:solidFill>
                <a:schemeClr val="tx1"/>
              </a:solidFill>
            </a:endParaRPr>
          </a:p>
        </p:txBody>
      </p:sp>
      <p:sp>
        <p:nvSpPr>
          <p:cNvPr id="4" name="Content Placeholder 3"/>
          <p:cNvSpPr>
            <a:spLocks noGrp="1"/>
          </p:cNvSpPr>
          <p:nvPr>
            <p:ph idx="1"/>
          </p:nvPr>
        </p:nvSpPr>
        <p:spPr>
          <a:xfrm>
            <a:off x="250825" y="815547"/>
            <a:ext cx="7772400" cy="3814118"/>
          </a:xfrm>
        </p:spPr>
        <p:txBody>
          <a:bodyPr/>
          <a:lstStyle/>
          <a:p>
            <a:pPr marL="285750" indent="-285750">
              <a:lnSpc>
                <a:spcPct val="120000"/>
              </a:lnSpc>
              <a:buFont typeface="Arial" pitchFamily="34" charset="0"/>
              <a:buChar char="•"/>
            </a:pPr>
            <a:r>
              <a:rPr lang="en-IE" sz="1800" dirty="0" smtClean="0"/>
              <a:t>Locate new developments close (walking distance ) to services and include adaptable design</a:t>
            </a:r>
          </a:p>
          <a:p>
            <a:pPr marL="285750" indent="-285750">
              <a:lnSpc>
                <a:spcPct val="120000"/>
              </a:lnSpc>
              <a:buNone/>
            </a:pPr>
            <a:endParaRPr lang="en-IE" sz="1000" dirty="0" smtClean="0"/>
          </a:p>
          <a:p>
            <a:pPr marL="285750" indent="-285750">
              <a:lnSpc>
                <a:spcPct val="120000"/>
              </a:lnSpc>
              <a:buFont typeface="Arial"/>
              <a:buChar char="•"/>
            </a:pPr>
            <a:r>
              <a:rPr lang="en-IE" sz="1800" dirty="0" smtClean="0"/>
              <a:t>Integrate technology into developments, enhancing safety and security, health monitoring, comfort and social connectedness</a:t>
            </a:r>
          </a:p>
          <a:p>
            <a:pPr marL="285750" indent="-285750">
              <a:lnSpc>
                <a:spcPct val="120000"/>
              </a:lnSpc>
              <a:buFont typeface="Arial"/>
              <a:buChar char="•"/>
            </a:pPr>
            <a:endParaRPr lang="en-IE" sz="1000" dirty="0" smtClean="0"/>
          </a:p>
          <a:p>
            <a:pPr marL="285750" indent="-285750">
              <a:lnSpc>
                <a:spcPct val="120000"/>
              </a:lnSpc>
              <a:buFont typeface="Arial"/>
              <a:buChar char="•"/>
            </a:pPr>
            <a:r>
              <a:rPr lang="en-IE" sz="1800" dirty="0" smtClean="0"/>
              <a:t>Integrate social supports into developments; access to information, find non health service based solutions and reduce demand</a:t>
            </a:r>
          </a:p>
          <a:p>
            <a:pPr marL="285750" indent="-285750">
              <a:lnSpc>
                <a:spcPct val="120000"/>
              </a:lnSpc>
              <a:buFont typeface="Arial"/>
              <a:buChar char="•"/>
            </a:pPr>
            <a:endParaRPr lang="en-IE" sz="1000" dirty="0" smtClean="0"/>
          </a:p>
          <a:p>
            <a:pPr marL="285750" indent="-285750">
              <a:lnSpc>
                <a:spcPct val="120000"/>
              </a:lnSpc>
              <a:buFont typeface="Arial"/>
              <a:buChar char="•"/>
            </a:pPr>
            <a:r>
              <a:rPr lang="en-IE" sz="1800" dirty="0" smtClean="0"/>
              <a:t>Design of accommodation can be beneficial  plus accompanying care and support packages are crucial to supporting quality of life. </a:t>
            </a:r>
          </a:p>
          <a:p>
            <a:pPr marL="285750" indent="-285750">
              <a:lnSpc>
                <a:spcPct val="120000"/>
              </a:lnSpc>
              <a:buNone/>
            </a:pPr>
            <a:r>
              <a:rPr lang="en-US" sz="1800" b="1" dirty="0" smtClean="0"/>
              <a:t>                                                                         Social Research</a:t>
            </a:r>
            <a:r>
              <a:rPr lang="en-US" sz="1600" b="1" dirty="0" smtClean="0"/>
              <a:t> Centre</a:t>
            </a:r>
          </a:p>
          <a:p>
            <a:endParaRPr lang="en-US" dirty="0" smtClean="0">
              <a:solidFill>
                <a:srgbClr val="FFFFFF"/>
              </a:solidFill>
            </a:endParaRPr>
          </a:p>
          <a:p>
            <a:endParaRPr lang="en-IE" dirty="0"/>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825" y="195263"/>
            <a:ext cx="7772400" cy="562618"/>
          </a:xfrm>
        </p:spPr>
        <p:txBody>
          <a:bodyPr/>
          <a:lstStyle/>
          <a:p>
            <a:r>
              <a:rPr lang="en-IE" dirty="0" smtClean="0"/>
              <a:t>Age Friendly Societies </a:t>
            </a:r>
            <a:endParaRPr lang="en-IE" dirty="0"/>
          </a:p>
        </p:txBody>
      </p:sp>
      <p:sp>
        <p:nvSpPr>
          <p:cNvPr id="3" name="Content Placeholder 2"/>
          <p:cNvSpPr>
            <a:spLocks noGrp="1"/>
          </p:cNvSpPr>
          <p:nvPr>
            <p:ph idx="1"/>
          </p:nvPr>
        </p:nvSpPr>
        <p:spPr>
          <a:xfrm>
            <a:off x="226111" y="827817"/>
            <a:ext cx="8143532" cy="3307578"/>
          </a:xfrm>
        </p:spPr>
        <p:txBody>
          <a:bodyPr/>
          <a:lstStyle/>
          <a:p>
            <a:r>
              <a:rPr lang="en-IE" dirty="0" smtClean="0"/>
              <a:t>Age Friendly programmes are about creating societies we all wish to be part of</a:t>
            </a:r>
          </a:p>
          <a:p>
            <a:endParaRPr lang="en-IE" sz="500" dirty="0" smtClean="0"/>
          </a:p>
          <a:p>
            <a:r>
              <a:rPr lang="en-IE" dirty="0" smtClean="0"/>
              <a:t>The process of Ageing affects us all regardless of circumstance i.e.</a:t>
            </a:r>
          </a:p>
          <a:p>
            <a:pPr lvl="1"/>
            <a:r>
              <a:rPr lang="en-IE" dirty="0" smtClean="0"/>
              <a:t>The person pushing the buggy faces challenges everyday </a:t>
            </a:r>
          </a:p>
          <a:p>
            <a:pPr lvl="1"/>
            <a:r>
              <a:rPr lang="en-IE" dirty="0" smtClean="0"/>
              <a:t>The person in the wheelchair faces challenges everyday</a:t>
            </a:r>
          </a:p>
          <a:p>
            <a:endParaRPr lang="en-IE" sz="500" dirty="0" smtClean="0"/>
          </a:p>
          <a:p>
            <a:r>
              <a:rPr lang="en-IE" dirty="0" smtClean="0"/>
              <a:t>Today gives an opportunity to </a:t>
            </a:r>
            <a:r>
              <a:rPr lang="en-IE" smtClean="0"/>
              <a:t>outline an </a:t>
            </a:r>
            <a:r>
              <a:rPr lang="en-IE" dirty="0" smtClean="0"/>
              <a:t>approach under the theme of Ageing that is now operating throughout all local authority areas in Ireland</a:t>
            </a:r>
          </a:p>
          <a:p>
            <a:endParaRPr lang="en-IE" sz="500" dirty="0" smtClean="0"/>
          </a:p>
          <a:p>
            <a:endParaRPr lang="en-IE" dirty="0"/>
          </a:p>
        </p:txBody>
      </p:sp>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64214" y="-175191"/>
            <a:ext cx="9436849" cy="5485670"/>
          </a:xfrm>
          <a:prstGeom prst="rect">
            <a:avLst/>
          </a:prstGeom>
          <a:solidFill>
            <a:srgbClr val="EE6F25"/>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ヒラギノ角ゴ Pro W3" charset="0"/>
              <a:cs typeface="ヒラギノ角ゴ Pro W3" charset="0"/>
            </a:endParaRPr>
          </a:p>
        </p:txBody>
      </p:sp>
      <p:sp>
        <p:nvSpPr>
          <p:cNvPr id="2" name="Title 1"/>
          <p:cNvSpPr>
            <a:spLocks noGrp="1"/>
          </p:cNvSpPr>
          <p:nvPr>
            <p:ph type="title"/>
          </p:nvPr>
        </p:nvSpPr>
        <p:spPr>
          <a:xfrm>
            <a:off x="250824" y="195263"/>
            <a:ext cx="8748119" cy="857250"/>
          </a:xfrm>
        </p:spPr>
        <p:txBody>
          <a:bodyPr/>
          <a:lstStyle/>
          <a:p>
            <a:r>
              <a:rPr lang="en-US" dirty="0" smtClean="0">
                <a:solidFill>
                  <a:schemeClr val="tx1"/>
                </a:solidFill>
              </a:rPr>
              <a:t>Becoming an Age Friendly City or County . . . The Process</a:t>
            </a:r>
            <a:endParaRPr lang="en-US" dirty="0">
              <a:solidFill>
                <a:schemeClr val="tx1"/>
              </a:solidFill>
            </a:endParaRPr>
          </a:p>
        </p:txBody>
      </p:sp>
      <p:grpSp>
        <p:nvGrpSpPr>
          <p:cNvPr id="4" name="Group 3"/>
          <p:cNvGrpSpPr/>
          <p:nvPr/>
        </p:nvGrpSpPr>
        <p:grpSpPr>
          <a:xfrm>
            <a:off x="400654" y="953235"/>
            <a:ext cx="8517302" cy="4104455"/>
            <a:chOff x="577850" y="1771744"/>
            <a:chExt cx="9534978" cy="3656236"/>
          </a:xfrm>
        </p:grpSpPr>
        <p:sp>
          <p:nvSpPr>
            <p:cNvPr id="5" name="Rectangle 4"/>
            <p:cNvSpPr/>
            <p:nvPr/>
          </p:nvSpPr>
          <p:spPr>
            <a:xfrm>
              <a:off x="595038" y="3770694"/>
              <a:ext cx="5086109" cy="1599611"/>
            </a:xfrm>
            <a:prstGeom prst="rect">
              <a:avLst/>
            </a:prstGeom>
            <a:solidFill>
              <a:srgbClr val="EE6F25"/>
            </a:solidFill>
            <a:ln w="28575" cmpd="sng">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6" name="Pentagon 5"/>
            <p:cNvSpPr/>
            <p:nvPr/>
          </p:nvSpPr>
          <p:spPr>
            <a:xfrm rot="10800000">
              <a:off x="4884527" y="3697605"/>
              <a:ext cx="4890361" cy="1730375"/>
            </a:xfrm>
            <a:prstGeom prst="homePlate">
              <a:avLst>
                <a:gd name="adj" fmla="val 27757"/>
              </a:avLst>
            </a:prstGeom>
            <a:solidFill>
              <a:srgbClr val="EE6F25"/>
            </a:solidFill>
            <a:ln w="28575" cmpd="sng">
              <a:solidFill>
                <a:srgbClr val="FFFFFF"/>
              </a:solidFill>
            </a:ln>
            <a:effectLst>
              <a:outerShdw blurRad="50800" dist="38100" dir="270000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rIns="36000" anchor="ctr"/>
            <a:lstStyle/>
            <a:p>
              <a:pPr marL="180975" indent="-180975">
                <a:spcAft>
                  <a:spcPts val="0"/>
                </a:spcAft>
                <a:defRPr/>
              </a:pPr>
              <a:endParaRPr lang="en-IE" sz="1200" dirty="0">
                <a:solidFill>
                  <a:schemeClr val="bg1"/>
                </a:solidFill>
              </a:endParaRPr>
            </a:p>
          </p:txBody>
        </p:sp>
        <p:sp>
          <p:nvSpPr>
            <p:cNvPr id="7" name="Text Box 19"/>
            <p:cNvSpPr txBox="1">
              <a:spLocks noChangeArrowheads="1"/>
            </p:cNvSpPr>
            <p:nvPr/>
          </p:nvSpPr>
          <p:spPr bwMode="auto">
            <a:xfrm rot="5400000">
              <a:off x="6684031" y="849406"/>
              <a:ext cx="2185987" cy="4030663"/>
            </a:xfrm>
            <a:prstGeom prst="homePlate">
              <a:avLst>
                <a:gd name="adj" fmla="val 29692"/>
              </a:avLst>
            </a:prstGeom>
            <a:solidFill>
              <a:srgbClr val="EE6F25"/>
            </a:solidFill>
            <a:ln w="28575" cmpd="sng">
              <a:solidFill>
                <a:srgbClr val="FFFFFF"/>
              </a:solidFill>
            </a:ln>
            <a:effectLst>
              <a:outerShdw blurRad="50800" dist="38100" dir="2700000">
                <a:srgbClr val="000000">
                  <a:alpha val="43000"/>
                </a:srgbClr>
              </a:outerShdw>
            </a:effectLst>
            <a:extLst/>
          </p:spPr>
          <p:txBody>
            <a:bodyPr vert="vert270" lIns="180000" rIns="36000" anchor="ctr"/>
            <a:lstStyle/>
            <a:p>
              <a:pPr marL="361950" indent="-180975">
                <a:spcAft>
                  <a:spcPts val="0"/>
                </a:spcAft>
                <a:defRPr/>
              </a:pPr>
              <a:endParaRPr lang="en-GB" sz="1200" b="1" dirty="0">
                <a:ln>
                  <a:solidFill>
                    <a:srgbClr val="FFFFFF"/>
                  </a:solidFill>
                </a:ln>
                <a:solidFill>
                  <a:schemeClr val="bg1"/>
                </a:solidFill>
                <a:latin typeface="+mn-lt"/>
                <a:cs typeface="Arial" charset="0"/>
              </a:endParaRPr>
            </a:p>
          </p:txBody>
        </p:sp>
        <p:sp>
          <p:nvSpPr>
            <p:cNvPr id="8" name="Text Box 19"/>
            <p:cNvSpPr txBox="1">
              <a:spLocks noChangeArrowheads="1"/>
            </p:cNvSpPr>
            <p:nvPr/>
          </p:nvSpPr>
          <p:spPr bwMode="auto">
            <a:xfrm>
              <a:off x="579437" y="1781493"/>
              <a:ext cx="5285544" cy="1766887"/>
            </a:xfrm>
            <a:prstGeom prst="homePlate">
              <a:avLst>
                <a:gd name="adj" fmla="val 29692"/>
              </a:avLst>
            </a:prstGeom>
            <a:solidFill>
              <a:srgbClr val="EE6F25"/>
            </a:solidFill>
            <a:ln w="28575" cmpd="sng">
              <a:solidFill>
                <a:schemeClr val="bg1"/>
              </a:solidFill>
            </a:ln>
            <a:effectLst>
              <a:outerShdw blurRad="50800" dist="38100" dir="2700000">
                <a:srgbClr val="000000">
                  <a:alpha val="43000"/>
                </a:srgbClr>
              </a:outerShdw>
            </a:effectLst>
            <a:extLst/>
          </p:spPr>
          <p:txBody>
            <a:bodyPr lIns="180000" rIns="36000" anchor="ctr"/>
            <a:lstStyle/>
            <a:p>
              <a:pPr marL="457200" indent="-457200">
                <a:spcAft>
                  <a:spcPts val="0"/>
                </a:spcAft>
                <a:defRPr/>
              </a:pPr>
              <a:endParaRPr lang="en-GB" sz="1200" b="1" dirty="0">
                <a:solidFill>
                  <a:schemeClr val="bg1"/>
                </a:solidFill>
                <a:latin typeface="+mn-lt"/>
                <a:cs typeface="Arial" charset="0"/>
              </a:endParaRPr>
            </a:p>
          </p:txBody>
        </p:sp>
        <p:sp>
          <p:nvSpPr>
            <p:cNvPr id="9" name="TextBox 10"/>
            <p:cNvSpPr txBox="1">
              <a:spLocks noChangeArrowheads="1"/>
            </p:cNvSpPr>
            <p:nvPr/>
          </p:nvSpPr>
          <p:spPr bwMode="auto">
            <a:xfrm>
              <a:off x="7445964" y="1968804"/>
              <a:ext cx="2539939" cy="1233749"/>
            </a:xfrm>
            <a:prstGeom prst="rect">
              <a:avLst/>
            </a:prstGeom>
            <a:noFill/>
            <a:ln w="9525">
              <a:noFill/>
              <a:miter lim="800000"/>
              <a:headEnd/>
              <a:tailEnd/>
            </a:ln>
          </p:spPr>
          <p:txBody>
            <a:bodyPr wrap="square">
              <a:spAutoFit/>
            </a:bodyPr>
            <a:lstStyle/>
            <a:p>
              <a:pPr marL="361950" indent="-180975">
                <a:buFont typeface="Arial" pitchFamily="34" charset="0"/>
                <a:buChar char="•"/>
              </a:pPr>
              <a:r>
                <a:rPr lang="en-IE" sz="1400" dirty="0">
                  <a:latin typeface="Arial"/>
                  <a:cs typeface="Arial"/>
                </a:rPr>
                <a:t>Consult with Older People </a:t>
              </a:r>
            </a:p>
            <a:p>
              <a:pPr marL="361950" indent="-180975">
                <a:buFont typeface="Arial" pitchFamily="34" charset="0"/>
                <a:buChar char="•"/>
              </a:pPr>
              <a:r>
                <a:rPr lang="en-IE" sz="1400" dirty="0">
                  <a:latin typeface="Arial"/>
                  <a:cs typeface="Arial"/>
                </a:rPr>
                <a:t>Engage other key organisations </a:t>
              </a:r>
            </a:p>
            <a:p>
              <a:pPr marL="361950" indent="-180975">
                <a:buFont typeface="Arial" pitchFamily="34" charset="0"/>
                <a:buChar char="•"/>
              </a:pPr>
              <a:r>
                <a:rPr lang="en-IE" sz="1400" dirty="0">
                  <a:latin typeface="Arial"/>
                  <a:cs typeface="Arial"/>
                </a:rPr>
                <a:t>Establish Older People’s </a:t>
              </a:r>
              <a:r>
                <a:rPr lang="en-GB" sz="1400" dirty="0" smtClean="0">
                  <a:latin typeface="Arial"/>
                  <a:cs typeface="Arial"/>
                </a:rPr>
                <a:t>Council</a:t>
              </a:r>
              <a:endParaRPr lang="en-US" sz="1400" dirty="0">
                <a:latin typeface="Arial"/>
                <a:cs typeface="Arial"/>
              </a:endParaRPr>
            </a:p>
          </p:txBody>
        </p:sp>
        <p:sp>
          <p:nvSpPr>
            <p:cNvPr id="10" name="TextBox 11"/>
            <p:cNvSpPr txBox="1">
              <a:spLocks noChangeArrowheads="1"/>
            </p:cNvSpPr>
            <p:nvPr/>
          </p:nvSpPr>
          <p:spPr bwMode="auto">
            <a:xfrm>
              <a:off x="6429828" y="4056380"/>
              <a:ext cx="3683000" cy="1041832"/>
            </a:xfrm>
            <a:prstGeom prst="rect">
              <a:avLst/>
            </a:prstGeom>
            <a:noFill/>
            <a:ln w="9525">
              <a:noFill/>
              <a:miter lim="800000"/>
              <a:headEnd/>
              <a:tailEnd/>
            </a:ln>
          </p:spPr>
          <p:txBody>
            <a:bodyPr>
              <a:spAutoFit/>
            </a:bodyPr>
            <a:lstStyle/>
            <a:p>
              <a:pPr marL="180975" indent="-180975">
                <a:buFont typeface="Arial" pitchFamily="34" charset="0"/>
                <a:buChar char="•"/>
              </a:pPr>
              <a:r>
                <a:rPr lang="en-IE" sz="1400" dirty="0">
                  <a:latin typeface="Arial"/>
                  <a:cs typeface="Arial"/>
                </a:rPr>
                <a:t>Complete 1st Draft Strategy </a:t>
              </a:r>
            </a:p>
            <a:p>
              <a:pPr marL="180975" indent="-180975">
                <a:buFont typeface="Arial" pitchFamily="34" charset="0"/>
                <a:buChar char="•"/>
              </a:pPr>
              <a:r>
                <a:rPr lang="en-IE" sz="1400" dirty="0">
                  <a:latin typeface="Arial"/>
                  <a:cs typeface="Arial"/>
                </a:rPr>
                <a:t>Check strategy reflects priorities</a:t>
              </a:r>
            </a:p>
            <a:p>
              <a:pPr marL="180975" indent="-180975">
                <a:buFont typeface="Arial" pitchFamily="34" charset="0"/>
                <a:buChar char="•"/>
              </a:pPr>
              <a:r>
                <a:rPr lang="en-IE" sz="1400" dirty="0">
                  <a:latin typeface="Arial"/>
                  <a:cs typeface="Arial"/>
                </a:rPr>
                <a:t>Secure Alliance approval </a:t>
              </a:r>
            </a:p>
            <a:p>
              <a:pPr marL="180975" indent="-180975">
                <a:buFont typeface="Arial" pitchFamily="34" charset="0"/>
                <a:buChar char="•"/>
              </a:pPr>
              <a:r>
                <a:rPr lang="en-IE" sz="1400" dirty="0">
                  <a:latin typeface="Arial"/>
                  <a:cs typeface="Arial"/>
                </a:rPr>
                <a:t>Finalise and launch strategy </a:t>
              </a:r>
            </a:p>
            <a:p>
              <a:pPr marL="180975" indent="-180975">
                <a:buFont typeface="Arial" pitchFamily="34" charset="0"/>
                <a:buChar char="•"/>
              </a:pPr>
              <a:r>
                <a:rPr lang="en-IE" sz="1400" dirty="0">
                  <a:latin typeface="Arial"/>
                  <a:cs typeface="Arial"/>
                </a:rPr>
                <a:t>Affiliate to WHO Global Networ</a:t>
              </a:r>
              <a:r>
                <a:rPr lang="en-IE" sz="1400" dirty="0">
                  <a:solidFill>
                    <a:schemeClr val="bg1"/>
                  </a:solidFill>
                  <a:latin typeface="Arial"/>
                  <a:cs typeface="Arial"/>
                </a:rPr>
                <a:t>k</a:t>
              </a:r>
              <a:endParaRPr lang="en-US" sz="1400" dirty="0">
                <a:latin typeface="Arial"/>
                <a:cs typeface="Arial"/>
              </a:endParaRPr>
            </a:p>
          </p:txBody>
        </p:sp>
        <p:sp>
          <p:nvSpPr>
            <p:cNvPr id="11" name="TextBox 12"/>
            <p:cNvSpPr txBox="1">
              <a:spLocks noChangeArrowheads="1"/>
            </p:cNvSpPr>
            <p:nvPr/>
          </p:nvSpPr>
          <p:spPr bwMode="auto">
            <a:xfrm>
              <a:off x="1675578" y="1930400"/>
              <a:ext cx="3699176" cy="1617582"/>
            </a:xfrm>
            <a:prstGeom prst="rect">
              <a:avLst/>
            </a:prstGeom>
            <a:noFill/>
            <a:ln w="9525">
              <a:noFill/>
              <a:miter lim="800000"/>
              <a:headEnd/>
              <a:tailEnd/>
            </a:ln>
          </p:spPr>
          <p:txBody>
            <a:bodyPr wrap="square">
              <a:spAutoFit/>
            </a:bodyPr>
            <a:lstStyle/>
            <a:p>
              <a:pPr marL="180975" indent="-180975">
                <a:buFont typeface="Arial" pitchFamily="34" charset="0"/>
                <a:buChar char="•"/>
              </a:pPr>
              <a:r>
                <a:rPr lang="en-IE" sz="1400" dirty="0">
                  <a:latin typeface="Arial"/>
                  <a:cs typeface="Arial"/>
                </a:rPr>
                <a:t>Secure approval of Local </a:t>
              </a:r>
              <a:r>
                <a:rPr lang="en-IE" sz="1400" dirty="0" smtClean="0">
                  <a:latin typeface="Arial"/>
                  <a:cs typeface="Arial"/>
                </a:rPr>
                <a:t/>
              </a:r>
              <a:br>
                <a:rPr lang="en-IE" sz="1400" dirty="0" smtClean="0">
                  <a:latin typeface="Arial"/>
                  <a:cs typeface="Arial"/>
                </a:rPr>
              </a:br>
              <a:r>
                <a:rPr lang="en-IE" sz="1400" dirty="0" smtClean="0">
                  <a:latin typeface="Arial"/>
                  <a:cs typeface="Arial"/>
                </a:rPr>
                <a:t>Authority &amp; Chief Executive</a:t>
              </a:r>
              <a:endParaRPr lang="en-IE" sz="1400" dirty="0">
                <a:latin typeface="Arial"/>
                <a:cs typeface="Arial"/>
              </a:endParaRPr>
            </a:p>
            <a:p>
              <a:pPr marL="180975" indent="-180975">
                <a:buFont typeface="Arial" pitchFamily="34" charset="0"/>
                <a:buChar char="•"/>
              </a:pPr>
              <a:r>
                <a:rPr lang="en-IE" sz="1400" dirty="0">
                  <a:latin typeface="Arial"/>
                  <a:cs typeface="Arial"/>
                </a:rPr>
                <a:t>Secure agreement of </a:t>
              </a:r>
              <a:r>
                <a:rPr lang="en-IE" sz="1400" dirty="0" smtClean="0">
                  <a:latin typeface="Arial"/>
                  <a:cs typeface="Arial"/>
                </a:rPr>
                <a:t>critical agencies </a:t>
              </a:r>
              <a:endParaRPr lang="en-IE" sz="1400" dirty="0">
                <a:latin typeface="Arial"/>
                <a:cs typeface="Arial"/>
              </a:endParaRPr>
            </a:p>
            <a:p>
              <a:pPr marL="180975" indent="-180975">
                <a:buFont typeface="Arial" pitchFamily="34" charset="0"/>
                <a:buChar char="•"/>
              </a:pPr>
              <a:r>
                <a:rPr lang="en-IE" sz="1400" dirty="0">
                  <a:latin typeface="Arial"/>
                  <a:cs typeface="Arial"/>
                </a:rPr>
                <a:t>Secure consent of political representatives</a:t>
              </a:r>
            </a:p>
            <a:p>
              <a:pPr marL="180975" indent="-180975">
                <a:buFont typeface="Arial" pitchFamily="34" charset="0"/>
                <a:buChar char="•"/>
              </a:pPr>
              <a:r>
                <a:rPr lang="en-IE" sz="1400" dirty="0">
                  <a:latin typeface="Arial"/>
                  <a:cs typeface="Arial"/>
                </a:rPr>
                <a:t>Create an Age Friendly </a:t>
              </a:r>
              <a:r>
                <a:rPr lang="en-IE" sz="1400" dirty="0" smtClean="0">
                  <a:latin typeface="Arial"/>
                  <a:cs typeface="Arial"/>
                </a:rPr>
                <a:t>City Alliance </a:t>
              </a:r>
              <a:endParaRPr lang="en-IE" sz="1400" dirty="0">
                <a:latin typeface="Arial"/>
                <a:cs typeface="Arial"/>
              </a:endParaRPr>
            </a:p>
            <a:p>
              <a:pPr marL="180975" indent="-180975">
                <a:buFont typeface="Arial" pitchFamily="34" charset="0"/>
                <a:buChar char="•"/>
              </a:pPr>
              <a:r>
                <a:rPr lang="en-IE" sz="1400" dirty="0">
                  <a:latin typeface="Arial"/>
                  <a:cs typeface="Arial"/>
                </a:rPr>
                <a:t>Hold a public launch </a:t>
              </a:r>
              <a:endParaRPr lang="en-GB" sz="1400" dirty="0">
                <a:latin typeface="Arial"/>
                <a:cs typeface="Arial"/>
              </a:endParaRPr>
            </a:p>
          </p:txBody>
        </p:sp>
        <p:sp>
          <p:nvSpPr>
            <p:cNvPr id="12" name="TextBox 11"/>
            <p:cNvSpPr txBox="1"/>
            <p:nvPr/>
          </p:nvSpPr>
          <p:spPr>
            <a:xfrm>
              <a:off x="1601154" y="3903980"/>
              <a:ext cx="3418185" cy="1398248"/>
            </a:xfrm>
            <a:prstGeom prst="rect">
              <a:avLst/>
            </a:prstGeom>
            <a:noFill/>
          </p:spPr>
          <p:txBody>
            <a:bodyPr wrap="square">
              <a:spAutoFit/>
            </a:bodyPr>
            <a:lstStyle/>
            <a:p>
              <a:pPr marL="266700" indent="-180975">
                <a:spcAft>
                  <a:spcPts val="0"/>
                </a:spcAft>
                <a:buFont typeface="Arial" pitchFamily="34" charset="0"/>
                <a:buChar char="•"/>
                <a:defRPr/>
              </a:pPr>
              <a:r>
                <a:rPr lang="en-IE" sz="1400" dirty="0">
                  <a:latin typeface="Arial"/>
                  <a:cs typeface="Arial"/>
                </a:rPr>
                <a:t>Begin implementing the Strategy</a:t>
              </a:r>
            </a:p>
            <a:p>
              <a:pPr marL="266700" indent="-180975">
                <a:spcAft>
                  <a:spcPts val="0"/>
                </a:spcAft>
                <a:buFont typeface="Arial" pitchFamily="34" charset="0"/>
                <a:buChar char="•"/>
                <a:defRPr/>
              </a:pPr>
              <a:r>
                <a:rPr lang="en-IE" sz="1400" dirty="0" smtClean="0">
                  <a:latin typeface="Arial"/>
                  <a:cs typeface="Arial"/>
                </a:rPr>
                <a:t>Plan </a:t>
              </a:r>
              <a:r>
                <a:rPr lang="en-IE" sz="1400" dirty="0">
                  <a:latin typeface="Arial"/>
                  <a:cs typeface="Arial"/>
                </a:rPr>
                <a:t>Forums</a:t>
              </a:r>
            </a:p>
            <a:p>
              <a:pPr marL="266700" indent="-180975">
                <a:spcAft>
                  <a:spcPts val="0"/>
                </a:spcAft>
                <a:buFont typeface="Arial" pitchFamily="34" charset="0"/>
                <a:buChar char="•"/>
                <a:defRPr/>
              </a:pPr>
              <a:r>
                <a:rPr lang="en-IE" sz="1400" dirty="0">
                  <a:latin typeface="Arial"/>
                  <a:cs typeface="Arial"/>
                </a:rPr>
                <a:t>Establish Age Friendly Business</a:t>
              </a:r>
              <a:br>
                <a:rPr lang="en-IE" sz="1400" dirty="0">
                  <a:latin typeface="Arial"/>
                  <a:cs typeface="Arial"/>
                </a:rPr>
              </a:br>
              <a:r>
                <a:rPr lang="en-IE" sz="1400" dirty="0">
                  <a:latin typeface="Arial"/>
                  <a:cs typeface="Arial"/>
                </a:rPr>
                <a:t>and Service Providers forum</a:t>
              </a:r>
            </a:p>
            <a:p>
              <a:pPr marL="266700" indent="-180975">
                <a:spcAft>
                  <a:spcPts val="0"/>
                </a:spcAft>
                <a:buFont typeface="Arial" pitchFamily="34" charset="0"/>
                <a:buChar char="•"/>
                <a:defRPr/>
              </a:pPr>
              <a:r>
                <a:rPr lang="en-IE" sz="1400" dirty="0">
                  <a:latin typeface="Arial"/>
                  <a:cs typeface="Arial"/>
                </a:rPr>
                <a:t>Monitor &amp; review implementation </a:t>
              </a:r>
            </a:p>
            <a:p>
              <a:pPr marL="266700" indent="-180975">
                <a:spcAft>
                  <a:spcPts val="0"/>
                </a:spcAft>
                <a:buFont typeface="Arial" pitchFamily="34" charset="0"/>
                <a:buChar char="•"/>
                <a:defRPr/>
              </a:pPr>
              <a:endParaRPr lang="en-GB" sz="1300" dirty="0">
                <a:solidFill>
                  <a:schemeClr val="bg1"/>
                </a:solidFill>
                <a:latin typeface="Arial"/>
                <a:cs typeface="Arial"/>
              </a:endParaRPr>
            </a:p>
            <a:p>
              <a:pPr>
                <a:spcAft>
                  <a:spcPts val="0"/>
                </a:spcAft>
                <a:defRPr/>
              </a:pPr>
              <a:endParaRPr lang="en-US" sz="1300" dirty="0">
                <a:solidFill>
                  <a:schemeClr val="bg1"/>
                </a:solidFill>
                <a:latin typeface="Arial"/>
                <a:cs typeface="Arial"/>
              </a:endParaRPr>
            </a:p>
          </p:txBody>
        </p:sp>
        <p:sp>
          <p:nvSpPr>
            <p:cNvPr id="13" name="TextBox 12"/>
            <p:cNvSpPr txBox="1"/>
            <p:nvPr/>
          </p:nvSpPr>
          <p:spPr>
            <a:xfrm>
              <a:off x="577850" y="1821180"/>
              <a:ext cx="1272730" cy="1206332"/>
            </a:xfrm>
            <a:prstGeom prst="rect">
              <a:avLst/>
            </a:prstGeom>
            <a:noFill/>
          </p:spPr>
          <p:txBody>
            <a:bodyPr wrap="square">
              <a:spAutoFit/>
            </a:bodyPr>
            <a:lstStyle/>
            <a:p>
              <a:pPr algn="ctr">
                <a:defRPr/>
              </a:pPr>
              <a:r>
                <a:rPr lang="en-US" sz="6000" b="1" dirty="0">
                  <a:latin typeface="Arial"/>
                  <a:cs typeface="Arial"/>
                </a:rPr>
                <a:t>1</a:t>
              </a:r>
            </a:p>
            <a:p>
              <a:pPr algn="ctr">
                <a:defRPr/>
              </a:pPr>
              <a:r>
                <a:rPr lang="en-US" sz="2000" dirty="0">
                  <a:latin typeface="Arial"/>
                  <a:cs typeface="Arial"/>
                </a:rPr>
                <a:t>START</a:t>
              </a:r>
            </a:p>
          </p:txBody>
        </p:sp>
        <p:sp>
          <p:nvSpPr>
            <p:cNvPr id="14" name="TextBox 13"/>
            <p:cNvSpPr txBox="1"/>
            <p:nvPr/>
          </p:nvSpPr>
          <p:spPr>
            <a:xfrm>
              <a:off x="5815600" y="1850440"/>
              <a:ext cx="1899989" cy="1178915"/>
            </a:xfrm>
            <a:prstGeom prst="rect">
              <a:avLst/>
            </a:prstGeom>
            <a:noFill/>
          </p:spPr>
          <p:txBody>
            <a:bodyPr wrap="square">
              <a:spAutoFit/>
            </a:bodyPr>
            <a:lstStyle/>
            <a:p>
              <a:pPr algn="ctr">
                <a:defRPr/>
              </a:pPr>
              <a:r>
                <a:rPr lang="en-US" sz="6000" dirty="0" smtClean="0">
                  <a:latin typeface="Arial"/>
                  <a:cs typeface="Arial"/>
                </a:rPr>
                <a:t>2</a:t>
              </a:r>
            </a:p>
            <a:p>
              <a:pPr algn="ctr">
                <a:defRPr/>
              </a:pPr>
              <a:r>
                <a:rPr lang="en-US" sz="2000" dirty="0" smtClean="0">
                  <a:latin typeface="Arial"/>
                  <a:cs typeface="Arial"/>
                </a:rPr>
                <a:t>CONSULT</a:t>
              </a:r>
              <a:endParaRPr lang="en-US" sz="2000" dirty="0">
                <a:latin typeface="Arial"/>
                <a:cs typeface="Arial"/>
              </a:endParaRPr>
            </a:p>
          </p:txBody>
        </p:sp>
        <p:sp>
          <p:nvSpPr>
            <p:cNvPr id="15" name="TextBox 14"/>
            <p:cNvSpPr txBox="1"/>
            <p:nvPr/>
          </p:nvSpPr>
          <p:spPr>
            <a:xfrm>
              <a:off x="5288605" y="3929178"/>
              <a:ext cx="1231900" cy="1178915"/>
            </a:xfrm>
            <a:prstGeom prst="rect">
              <a:avLst/>
            </a:prstGeom>
            <a:noFill/>
          </p:spPr>
          <p:txBody>
            <a:bodyPr>
              <a:spAutoFit/>
            </a:bodyPr>
            <a:lstStyle/>
            <a:p>
              <a:pPr algn="ctr">
                <a:defRPr/>
              </a:pPr>
              <a:r>
                <a:rPr lang="en-US" sz="6000" b="1" dirty="0">
                  <a:latin typeface="Arial"/>
                  <a:cs typeface="Arial"/>
                </a:rPr>
                <a:t>3</a:t>
              </a:r>
            </a:p>
            <a:p>
              <a:pPr algn="ctr">
                <a:defRPr/>
              </a:pPr>
              <a:r>
                <a:rPr lang="en-US" sz="2000" dirty="0">
                  <a:latin typeface="Arial"/>
                  <a:cs typeface="Arial"/>
                </a:rPr>
                <a:t>PLAN</a:t>
              </a:r>
            </a:p>
          </p:txBody>
        </p:sp>
        <p:sp>
          <p:nvSpPr>
            <p:cNvPr id="16" name="TextBox 15"/>
            <p:cNvSpPr txBox="1"/>
            <p:nvPr/>
          </p:nvSpPr>
          <p:spPr>
            <a:xfrm>
              <a:off x="598264" y="3802380"/>
              <a:ext cx="1231900" cy="1233749"/>
            </a:xfrm>
            <a:prstGeom prst="rect">
              <a:avLst/>
            </a:prstGeom>
            <a:noFill/>
          </p:spPr>
          <p:txBody>
            <a:bodyPr>
              <a:spAutoFit/>
            </a:bodyPr>
            <a:lstStyle/>
            <a:p>
              <a:pPr algn="ctr">
                <a:defRPr/>
              </a:pPr>
              <a:r>
                <a:rPr lang="en-US" sz="6000" b="1" dirty="0">
                  <a:latin typeface="Arial"/>
                  <a:cs typeface="Arial"/>
                </a:rPr>
                <a:t>4</a:t>
              </a:r>
            </a:p>
            <a:p>
              <a:pPr algn="ctr">
                <a:defRPr/>
              </a:pPr>
              <a:r>
                <a:rPr lang="en-US" dirty="0">
                  <a:latin typeface="Arial"/>
                  <a:cs typeface="Arial"/>
                </a:rPr>
                <a:t>ACT</a:t>
              </a:r>
            </a:p>
          </p:txBody>
        </p:sp>
      </p:grpSp>
    </p:spTree>
    <p:extLst>
      <p:ext uri="{BB962C8B-B14F-4D97-AF65-F5344CB8AC3E}">
        <p14:creationId xmlns:p14="http://schemas.microsoft.com/office/powerpoint/2010/main" xmlns="" val="242880488"/>
      </p:ext>
    </p:extLst>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 Friendly Cities and Counties</a:t>
            </a:r>
            <a:endParaRPr lang="en-US" dirty="0"/>
          </a:p>
        </p:txBody>
      </p:sp>
      <p:pic>
        <p:nvPicPr>
          <p:cNvPr id="3" name="Picture 2" descr="Ireland_map_Jan_2009.pdf"/>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60971" y="514624"/>
            <a:ext cx="4081478" cy="4628876"/>
          </a:xfrm>
          <a:prstGeom prst="rect">
            <a:avLst/>
          </a:prstGeom>
        </p:spPr>
      </p:pic>
      <p:pic>
        <p:nvPicPr>
          <p:cNvPr id="4" name="Picture 3" descr="Ireland_map_Jan_2015.pdf"/>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149148" y="493704"/>
            <a:ext cx="4099924" cy="4649796"/>
          </a:xfrm>
          <a:prstGeom prst="rect">
            <a:avLst/>
          </a:prstGeom>
        </p:spPr>
      </p:pic>
      <p:sp>
        <p:nvSpPr>
          <p:cNvPr id="5" name="TextBox 4"/>
          <p:cNvSpPr txBox="1"/>
          <p:nvPr/>
        </p:nvSpPr>
        <p:spPr>
          <a:xfrm>
            <a:off x="2331843" y="4489271"/>
            <a:ext cx="2244261" cy="369332"/>
          </a:xfrm>
          <a:prstGeom prst="rect">
            <a:avLst/>
          </a:prstGeom>
          <a:noFill/>
        </p:spPr>
        <p:txBody>
          <a:bodyPr wrap="square" rtlCol="0">
            <a:spAutoFit/>
          </a:bodyPr>
          <a:lstStyle/>
          <a:p>
            <a:r>
              <a:rPr lang="en-US" sz="1800" dirty="0" smtClean="0"/>
              <a:t>January 2009</a:t>
            </a:r>
            <a:endParaRPr lang="en-US" sz="1800" dirty="0"/>
          </a:p>
        </p:txBody>
      </p:sp>
      <p:sp>
        <p:nvSpPr>
          <p:cNvPr id="6" name="TextBox 5"/>
          <p:cNvSpPr txBox="1"/>
          <p:nvPr/>
        </p:nvSpPr>
        <p:spPr>
          <a:xfrm>
            <a:off x="6425386" y="4510278"/>
            <a:ext cx="2244261" cy="369332"/>
          </a:xfrm>
          <a:prstGeom prst="rect">
            <a:avLst/>
          </a:prstGeom>
          <a:noFill/>
        </p:spPr>
        <p:txBody>
          <a:bodyPr wrap="square" rtlCol="0">
            <a:spAutoFit/>
          </a:bodyPr>
          <a:lstStyle/>
          <a:p>
            <a:r>
              <a:rPr lang="en-US" sz="1800" dirty="0" smtClean="0"/>
              <a:t>January 2015</a:t>
            </a:r>
            <a:endParaRPr lang="en-US" sz="1800" dirty="0"/>
          </a:p>
        </p:txBody>
      </p:sp>
      <p:pic>
        <p:nvPicPr>
          <p:cNvPr id="7" name="Picture 7"/>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rot="17911150">
            <a:off x="7643862" y="2051030"/>
            <a:ext cx="4102100" cy="1358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11"/>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rot="18788487">
            <a:off x="7970246" y="-666280"/>
            <a:ext cx="3198099" cy="10594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988773007"/>
      </p:ext>
    </p:extLst>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bakc-slide.jp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97642" y="-253079"/>
            <a:ext cx="9241642" cy="5396579"/>
          </a:xfrm>
          <a:prstGeom prst="rect">
            <a:avLst/>
          </a:prstGeom>
        </p:spPr>
      </p:pic>
      <p:sp>
        <p:nvSpPr>
          <p:cNvPr id="4" name="Rectangle 3"/>
          <p:cNvSpPr/>
          <p:nvPr/>
        </p:nvSpPr>
        <p:spPr bwMode="auto">
          <a:xfrm>
            <a:off x="208005" y="-602219"/>
            <a:ext cx="2474162" cy="6580614"/>
          </a:xfrm>
          <a:prstGeom prst="rect">
            <a:avLst/>
          </a:prstGeom>
          <a:solidFill>
            <a:srgbClr val="3C0642">
              <a:alpha val="67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FFFFFF"/>
              </a:solidFill>
              <a:effectLst/>
              <a:latin typeface="Arial" charset="0"/>
              <a:ea typeface="ヒラギノ角ゴ Pro W3" charset="0"/>
              <a:cs typeface="ヒラギノ角ゴ Pro W3" charset="0"/>
            </a:endParaRPr>
          </a:p>
        </p:txBody>
      </p:sp>
      <p:sp>
        <p:nvSpPr>
          <p:cNvPr id="5" name="TextBox 4"/>
          <p:cNvSpPr txBox="1"/>
          <p:nvPr/>
        </p:nvSpPr>
        <p:spPr>
          <a:xfrm>
            <a:off x="339377" y="3985596"/>
            <a:ext cx="2200471" cy="584776"/>
          </a:xfrm>
          <a:prstGeom prst="rect">
            <a:avLst/>
          </a:prstGeom>
          <a:noFill/>
        </p:spPr>
        <p:txBody>
          <a:bodyPr wrap="square" rtlCol="0">
            <a:spAutoFit/>
          </a:bodyPr>
          <a:lstStyle/>
          <a:p>
            <a:r>
              <a:rPr lang="en-US" sz="3200" dirty="0" smtClean="0">
                <a:solidFill>
                  <a:srgbClr val="FFFFFF"/>
                </a:solidFill>
              </a:rPr>
              <a:t>Thank You</a:t>
            </a:r>
            <a:endParaRPr lang="en-US" sz="3200" dirty="0">
              <a:solidFill>
                <a:srgbClr val="FFFFFF"/>
              </a:solidFill>
            </a:endParaRPr>
          </a:p>
        </p:txBody>
      </p:sp>
    </p:spTree>
    <p:extLst>
      <p:ext uri="{BB962C8B-B14F-4D97-AF65-F5344CB8AC3E}">
        <p14:creationId xmlns:p14="http://schemas.microsoft.com/office/powerpoint/2010/main" xmlns="" val="792555017"/>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825" y="195263"/>
            <a:ext cx="7772400" cy="702661"/>
          </a:xfrm>
        </p:spPr>
        <p:txBody>
          <a:bodyPr/>
          <a:lstStyle/>
          <a:p>
            <a:r>
              <a:rPr lang="en-IE" dirty="0" smtClean="0"/>
              <a:t>The Need to Respond:</a:t>
            </a:r>
            <a:endParaRPr lang="en-IE" dirty="0"/>
          </a:p>
        </p:txBody>
      </p:sp>
      <p:sp>
        <p:nvSpPr>
          <p:cNvPr id="3" name="Content Placeholder 2"/>
          <p:cNvSpPr>
            <a:spLocks noGrp="1"/>
          </p:cNvSpPr>
          <p:nvPr>
            <p:ph idx="1"/>
          </p:nvPr>
        </p:nvSpPr>
        <p:spPr>
          <a:xfrm>
            <a:off x="250825" y="980303"/>
            <a:ext cx="7772400" cy="3509319"/>
          </a:xfrm>
        </p:spPr>
        <p:txBody>
          <a:bodyPr/>
          <a:lstStyle/>
          <a:p>
            <a:pPr>
              <a:buNone/>
            </a:pPr>
            <a:r>
              <a:rPr lang="en-IE" sz="1800" dirty="0" smtClean="0"/>
              <a:t>People are living  longer and..</a:t>
            </a:r>
            <a:endParaRPr lang="en-IE" dirty="0" smtClean="0"/>
          </a:p>
          <a:p>
            <a:endParaRPr lang="en-IE" sz="500" dirty="0" smtClean="0"/>
          </a:p>
          <a:p>
            <a:r>
              <a:rPr lang="en-IE" sz="1800" dirty="0" smtClean="0"/>
              <a:t>80% of people acquire a disability from the ages of 18-64</a:t>
            </a:r>
          </a:p>
          <a:p>
            <a:endParaRPr lang="en-IE" sz="500" dirty="0" smtClean="0"/>
          </a:p>
          <a:p>
            <a:r>
              <a:rPr lang="en-IE" sz="1800" dirty="0" smtClean="0"/>
              <a:t>Over 65 population will increase 250% by 2036</a:t>
            </a:r>
          </a:p>
          <a:p>
            <a:endParaRPr lang="en-IE" sz="500" dirty="0" smtClean="0"/>
          </a:p>
          <a:p>
            <a:r>
              <a:rPr lang="en-IE" sz="1800" dirty="0" smtClean="0"/>
              <a:t>1 in 3 new </a:t>
            </a:r>
            <a:r>
              <a:rPr lang="en-IE" sz="1800" dirty="0" err="1" smtClean="0"/>
              <a:t>borns</a:t>
            </a:r>
            <a:r>
              <a:rPr lang="en-IE" sz="1800" dirty="0" smtClean="0"/>
              <a:t> will live to 100</a:t>
            </a:r>
          </a:p>
          <a:p>
            <a:endParaRPr lang="en-IE" sz="500" dirty="0" smtClean="0"/>
          </a:p>
          <a:p>
            <a:r>
              <a:rPr lang="en-IE" sz="1800" dirty="0" smtClean="0"/>
              <a:t>Over 80 population will increase by 400% by 2041</a:t>
            </a:r>
          </a:p>
          <a:p>
            <a:endParaRPr lang="en-IE" sz="500" dirty="0" smtClean="0"/>
          </a:p>
          <a:p>
            <a:r>
              <a:rPr lang="en-IE" sz="1800" dirty="0" smtClean="0"/>
              <a:t>95% of this population are active</a:t>
            </a:r>
          </a:p>
          <a:p>
            <a:endParaRPr lang="en-IE" sz="500" dirty="0" smtClean="0"/>
          </a:p>
          <a:p>
            <a:r>
              <a:rPr lang="en-IE" sz="1800" dirty="0" smtClean="0"/>
              <a:t>Implications  for: Pensions, Health and Housing</a:t>
            </a:r>
          </a:p>
          <a:p>
            <a:pPr>
              <a:buNone/>
            </a:pPr>
            <a:endParaRPr lang="en-IE" sz="1800" dirty="0" smtClean="0"/>
          </a:p>
          <a:p>
            <a:endParaRPr lang="en-IE" dirty="0" smtClean="0"/>
          </a:p>
          <a:p>
            <a:endParaRPr lang="en-IE" dirty="0" smtClean="0"/>
          </a:p>
          <a:p>
            <a:endParaRPr lang="en-IE" dirty="0" smtClean="0"/>
          </a:p>
          <a:p>
            <a:endParaRPr lang="en-IE" dirty="0"/>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883616" y="-169768"/>
            <a:ext cx="10027616" cy="5419973"/>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effectLst/>
              <a:latin typeface="Arial" charset="0"/>
              <a:ea typeface="ヒラギノ角ゴ Pro W3" charset="0"/>
              <a:cs typeface="ヒラギノ角ゴ Pro W3" charset="0"/>
            </a:endParaRPr>
          </a:p>
        </p:txBody>
      </p:sp>
      <p:sp>
        <p:nvSpPr>
          <p:cNvPr id="2" name="Title 1"/>
          <p:cNvSpPr>
            <a:spLocks noGrp="1"/>
          </p:cNvSpPr>
          <p:nvPr>
            <p:ph type="title"/>
          </p:nvPr>
        </p:nvSpPr>
        <p:spPr/>
        <p:txBody>
          <a:bodyPr/>
          <a:lstStyle/>
          <a:p>
            <a:r>
              <a:rPr lang="en-US" b="1" dirty="0" smtClean="0">
                <a:solidFill>
                  <a:schemeClr val="tx1"/>
                </a:solidFill>
              </a:rPr>
              <a:t>A Global Response</a:t>
            </a:r>
            <a:endParaRPr lang="en-US" b="1" dirty="0">
              <a:solidFill>
                <a:schemeClr val="tx1"/>
              </a:solidFill>
            </a:endParaRPr>
          </a:p>
        </p:txBody>
      </p:sp>
      <p:cxnSp>
        <p:nvCxnSpPr>
          <p:cNvPr id="16" name="Straight Connector 15"/>
          <p:cNvCxnSpPr/>
          <p:nvPr/>
        </p:nvCxnSpPr>
        <p:spPr bwMode="auto">
          <a:xfrm>
            <a:off x="317481" y="2682613"/>
            <a:ext cx="8473458" cy="0"/>
          </a:xfrm>
          <a:prstGeom prst="line">
            <a:avLst/>
          </a:prstGeom>
          <a:solidFill>
            <a:schemeClr val="accent1"/>
          </a:solidFill>
          <a:ln w="1905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1" name="Straight Connector 20"/>
          <p:cNvCxnSpPr/>
          <p:nvPr/>
        </p:nvCxnSpPr>
        <p:spPr bwMode="auto">
          <a:xfrm>
            <a:off x="613067" y="2210895"/>
            <a:ext cx="0" cy="459876"/>
          </a:xfrm>
          <a:prstGeom prst="line">
            <a:avLst/>
          </a:prstGeom>
          <a:solidFill>
            <a:schemeClr val="accent1"/>
          </a:solidFill>
          <a:ln w="9525" cap="flat" cmpd="sng" algn="ctr">
            <a:solidFill>
              <a:srgbClr val="FFFFFF"/>
            </a:solidFill>
            <a:prstDash val="solid"/>
            <a:round/>
            <a:headEnd type="oval"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3" name="Straight Connector 22"/>
          <p:cNvCxnSpPr/>
          <p:nvPr/>
        </p:nvCxnSpPr>
        <p:spPr bwMode="auto">
          <a:xfrm flipH="1" flipV="1">
            <a:off x="1652225" y="2669881"/>
            <a:ext cx="11813" cy="592161"/>
          </a:xfrm>
          <a:prstGeom prst="line">
            <a:avLst/>
          </a:prstGeom>
          <a:solidFill>
            <a:schemeClr val="accent1"/>
          </a:solidFill>
          <a:ln w="9525" cap="flat" cmpd="sng" algn="ctr">
            <a:solidFill>
              <a:schemeClr val="tx1"/>
            </a:solidFill>
            <a:prstDash val="solid"/>
            <a:round/>
            <a:headEnd type="oval"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7" name="Straight Connector 26"/>
          <p:cNvCxnSpPr/>
          <p:nvPr/>
        </p:nvCxnSpPr>
        <p:spPr bwMode="auto">
          <a:xfrm flipH="1" flipV="1">
            <a:off x="4153323" y="2669881"/>
            <a:ext cx="11813" cy="592161"/>
          </a:xfrm>
          <a:prstGeom prst="line">
            <a:avLst/>
          </a:prstGeom>
          <a:solidFill>
            <a:schemeClr val="accent1"/>
          </a:solidFill>
          <a:ln w="9525" cap="flat" cmpd="sng" algn="ctr">
            <a:solidFill>
              <a:schemeClr val="tx1"/>
            </a:solidFill>
            <a:prstDash val="solid"/>
            <a:round/>
            <a:headEnd type="oval"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8" name="Straight Connector 27"/>
          <p:cNvCxnSpPr/>
          <p:nvPr/>
        </p:nvCxnSpPr>
        <p:spPr bwMode="auto">
          <a:xfrm flipH="1" flipV="1">
            <a:off x="6654421" y="2669881"/>
            <a:ext cx="11813" cy="592161"/>
          </a:xfrm>
          <a:prstGeom prst="line">
            <a:avLst/>
          </a:prstGeom>
          <a:solidFill>
            <a:schemeClr val="accent1"/>
          </a:solidFill>
          <a:ln w="9525" cap="flat" cmpd="sng" algn="ctr">
            <a:solidFill>
              <a:schemeClr val="tx1"/>
            </a:solidFill>
            <a:prstDash val="solid"/>
            <a:round/>
            <a:headEnd type="oval"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9" name="Straight Connector 28"/>
          <p:cNvCxnSpPr/>
          <p:nvPr/>
        </p:nvCxnSpPr>
        <p:spPr bwMode="auto">
          <a:xfrm>
            <a:off x="3083291" y="2210895"/>
            <a:ext cx="0" cy="459876"/>
          </a:xfrm>
          <a:prstGeom prst="line">
            <a:avLst/>
          </a:prstGeom>
          <a:solidFill>
            <a:schemeClr val="accent1"/>
          </a:solidFill>
          <a:ln w="9525" cap="flat" cmpd="sng" algn="ctr">
            <a:solidFill>
              <a:schemeClr val="tx1"/>
            </a:solidFill>
            <a:prstDash val="solid"/>
            <a:round/>
            <a:headEnd type="oval"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0" name="Straight Connector 29"/>
          <p:cNvCxnSpPr/>
          <p:nvPr/>
        </p:nvCxnSpPr>
        <p:spPr bwMode="auto">
          <a:xfrm>
            <a:off x="8023739" y="2210895"/>
            <a:ext cx="0" cy="459876"/>
          </a:xfrm>
          <a:prstGeom prst="line">
            <a:avLst/>
          </a:prstGeom>
          <a:solidFill>
            <a:schemeClr val="accent1"/>
          </a:solidFill>
          <a:ln w="9525" cap="flat" cmpd="sng" algn="ctr">
            <a:solidFill>
              <a:schemeClr val="tx1"/>
            </a:solidFill>
            <a:prstDash val="solid"/>
            <a:round/>
            <a:headEnd type="oval"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1" name="Straight Connector 30"/>
          <p:cNvCxnSpPr/>
          <p:nvPr/>
        </p:nvCxnSpPr>
        <p:spPr bwMode="auto">
          <a:xfrm>
            <a:off x="5553515" y="2210895"/>
            <a:ext cx="0" cy="459876"/>
          </a:xfrm>
          <a:prstGeom prst="line">
            <a:avLst/>
          </a:prstGeom>
          <a:solidFill>
            <a:schemeClr val="accent1"/>
          </a:solidFill>
          <a:ln w="9525" cap="flat" cmpd="sng" algn="ctr">
            <a:solidFill>
              <a:schemeClr val="tx1"/>
            </a:solidFill>
            <a:prstDash val="solid"/>
            <a:round/>
            <a:headEnd type="oval"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2" name="TextBox 31"/>
          <p:cNvSpPr txBox="1"/>
          <p:nvPr/>
        </p:nvSpPr>
        <p:spPr>
          <a:xfrm>
            <a:off x="492643" y="1511024"/>
            <a:ext cx="2299000" cy="954107"/>
          </a:xfrm>
          <a:prstGeom prst="rect">
            <a:avLst/>
          </a:prstGeom>
          <a:noFill/>
        </p:spPr>
        <p:txBody>
          <a:bodyPr wrap="square" rtlCol="0">
            <a:spAutoFit/>
          </a:bodyPr>
          <a:lstStyle/>
          <a:p>
            <a:pPr lvl="0"/>
            <a:r>
              <a:rPr lang="en-IE" sz="1600" dirty="0"/>
              <a:t>A World Health Organisation Vision</a:t>
            </a:r>
          </a:p>
          <a:p>
            <a:endParaRPr lang="en-US" dirty="0"/>
          </a:p>
        </p:txBody>
      </p:sp>
      <p:sp>
        <p:nvSpPr>
          <p:cNvPr id="33" name="TextBox 32"/>
          <p:cNvSpPr txBox="1"/>
          <p:nvPr/>
        </p:nvSpPr>
        <p:spPr>
          <a:xfrm>
            <a:off x="1531800" y="3448183"/>
            <a:ext cx="2299000" cy="954107"/>
          </a:xfrm>
          <a:prstGeom prst="rect">
            <a:avLst/>
          </a:prstGeom>
          <a:noFill/>
        </p:spPr>
        <p:txBody>
          <a:bodyPr wrap="square" rtlCol="0">
            <a:spAutoFit/>
          </a:bodyPr>
          <a:lstStyle/>
          <a:p>
            <a:pPr lvl="0"/>
            <a:r>
              <a:rPr lang="en-IE" sz="1600" dirty="0" smtClean="0"/>
              <a:t>Local Authority</a:t>
            </a:r>
            <a:br>
              <a:rPr lang="en-IE" sz="1600" dirty="0" smtClean="0"/>
            </a:br>
            <a:r>
              <a:rPr lang="en-IE" sz="1600" dirty="0" smtClean="0"/>
              <a:t>Led in</a:t>
            </a:r>
            <a:endParaRPr lang="en-IE" sz="1600" dirty="0"/>
          </a:p>
          <a:p>
            <a:endParaRPr lang="en-US" dirty="0"/>
          </a:p>
        </p:txBody>
      </p:sp>
      <p:sp>
        <p:nvSpPr>
          <p:cNvPr id="34" name="TextBox 33"/>
          <p:cNvSpPr txBox="1"/>
          <p:nvPr/>
        </p:nvSpPr>
        <p:spPr>
          <a:xfrm>
            <a:off x="3006810" y="1285103"/>
            <a:ext cx="2280023" cy="1195419"/>
          </a:xfrm>
          <a:prstGeom prst="rect">
            <a:avLst/>
          </a:prstGeom>
          <a:noFill/>
          <a:ln>
            <a:solidFill>
              <a:schemeClr val="tx1"/>
            </a:solidFill>
          </a:ln>
          <a:scene3d>
            <a:camera prst="orthographicFront"/>
            <a:lightRig rig="threePt" dir="t"/>
          </a:scene3d>
          <a:sp3d extrusionH="76200">
            <a:extrusionClr>
              <a:schemeClr val="bg1"/>
            </a:extrusionClr>
          </a:sp3d>
        </p:spPr>
        <p:txBody>
          <a:bodyPr wrap="square" rtlCol="0">
            <a:spAutoFit/>
          </a:bodyPr>
          <a:lstStyle/>
          <a:p>
            <a:pPr lvl="0"/>
            <a:r>
              <a:rPr lang="en-IE" sz="1600" dirty="0" smtClean="0"/>
              <a:t>Framework for Developing Age Friendly Communities</a:t>
            </a:r>
            <a:endParaRPr lang="en-IE" sz="1600" dirty="0"/>
          </a:p>
          <a:p>
            <a:endParaRPr lang="en-US" dirty="0"/>
          </a:p>
        </p:txBody>
      </p:sp>
      <p:sp>
        <p:nvSpPr>
          <p:cNvPr id="35" name="TextBox 34"/>
          <p:cNvSpPr txBox="1"/>
          <p:nvPr/>
        </p:nvSpPr>
        <p:spPr>
          <a:xfrm>
            <a:off x="3983201" y="3425393"/>
            <a:ext cx="2299000" cy="1200329"/>
          </a:xfrm>
          <a:prstGeom prst="rect">
            <a:avLst/>
          </a:prstGeom>
          <a:noFill/>
        </p:spPr>
        <p:txBody>
          <a:bodyPr wrap="square" rtlCol="0">
            <a:spAutoFit/>
          </a:bodyPr>
          <a:lstStyle/>
          <a:p>
            <a:pPr lvl="0"/>
            <a:r>
              <a:rPr lang="en-IE" sz="1600" dirty="0" smtClean="0"/>
              <a:t>Ireland’s National</a:t>
            </a:r>
            <a:br>
              <a:rPr lang="en-IE" sz="1600" dirty="0" smtClean="0"/>
            </a:br>
            <a:r>
              <a:rPr lang="en-IE" sz="1600" dirty="0" smtClean="0"/>
              <a:t>Programme started in 2008 in Louth</a:t>
            </a:r>
            <a:endParaRPr lang="en-IE" sz="1600" dirty="0"/>
          </a:p>
          <a:p>
            <a:endParaRPr lang="en-US" dirty="0"/>
          </a:p>
        </p:txBody>
      </p:sp>
      <p:sp>
        <p:nvSpPr>
          <p:cNvPr id="36" name="TextBox 35"/>
          <p:cNvSpPr txBox="1"/>
          <p:nvPr/>
        </p:nvSpPr>
        <p:spPr>
          <a:xfrm>
            <a:off x="5328892" y="1289359"/>
            <a:ext cx="2299000" cy="1200329"/>
          </a:xfrm>
          <a:prstGeom prst="rect">
            <a:avLst/>
          </a:prstGeom>
          <a:noFill/>
        </p:spPr>
        <p:txBody>
          <a:bodyPr wrap="square" rtlCol="0">
            <a:spAutoFit/>
          </a:bodyPr>
          <a:lstStyle/>
          <a:p>
            <a:pPr lvl="0"/>
            <a:r>
              <a:rPr lang="en-IE" sz="1600" dirty="0" smtClean="0"/>
              <a:t>Methodology devised using a Design &amp; Build approach</a:t>
            </a:r>
            <a:endParaRPr lang="en-IE" sz="1600" dirty="0"/>
          </a:p>
          <a:p>
            <a:endParaRPr lang="en-US" dirty="0"/>
          </a:p>
        </p:txBody>
      </p:sp>
      <p:sp>
        <p:nvSpPr>
          <p:cNvPr id="37" name="TextBox 36"/>
          <p:cNvSpPr txBox="1"/>
          <p:nvPr/>
        </p:nvSpPr>
        <p:spPr>
          <a:xfrm>
            <a:off x="6544078" y="3446399"/>
            <a:ext cx="2299000" cy="954107"/>
          </a:xfrm>
          <a:prstGeom prst="rect">
            <a:avLst/>
          </a:prstGeom>
          <a:noFill/>
        </p:spPr>
        <p:txBody>
          <a:bodyPr wrap="square" rtlCol="0">
            <a:spAutoFit/>
          </a:bodyPr>
          <a:lstStyle/>
          <a:p>
            <a:pPr lvl="0"/>
            <a:r>
              <a:rPr lang="en-IE" sz="1600" dirty="0" smtClean="0"/>
              <a:t>Dublin Declaration</a:t>
            </a:r>
            <a:br>
              <a:rPr lang="en-IE" sz="1600" dirty="0" smtClean="0"/>
            </a:br>
            <a:r>
              <a:rPr lang="en-IE" sz="1600" dirty="0" smtClean="0"/>
              <a:t>signed 2011/2013</a:t>
            </a:r>
            <a:endParaRPr lang="en-IE" sz="1600" dirty="0"/>
          </a:p>
          <a:p>
            <a:endParaRPr lang="en-US" dirty="0"/>
          </a:p>
        </p:txBody>
      </p:sp>
      <p:sp>
        <p:nvSpPr>
          <p:cNvPr id="38" name="TextBox 37"/>
          <p:cNvSpPr txBox="1"/>
          <p:nvPr/>
        </p:nvSpPr>
        <p:spPr>
          <a:xfrm>
            <a:off x="7769345" y="1266568"/>
            <a:ext cx="2299000" cy="830997"/>
          </a:xfrm>
          <a:prstGeom prst="rect">
            <a:avLst/>
          </a:prstGeom>
          <a:noFill/>
        </p:spPr>
        <p:txBody>
          <a:bodyPr wrap="square" rtlCol="0">
            <a:spAutoFit/>
          </a:bodyPr>
          <a:lstStyle/>
          <a:p>
            <a:pPr lvl="0"/>
            <a:r>
              <a:rPr lang="en-IE" sz="1600" dirty="0" smtClean="0"/>
              <a:t>Critical</a:t>
            </a:r>
            <a:r>
              <a:rPr lang="en-IE" sz="1600" dirty="0" smtClean="0">
                <a:solidFill>
                  <a:srgbClr val="FFFFFF"/>
                </a:solidFill>
              </a:rPr>
              <a:t/>
            </a:r>
            <a:br>
              <a:rPr lang="en-IE" sz="1600" dirty="0" smtClean="0">
                <a:solidFill>
                  <a:srgbClr val="FFFFFF"/>
                </a:solidFill>
              </a:rPr>
            </a:br>
            <a:r>
              <a:rPr lang="en-IE" sz="1600" dirty="0" smtClean="0"/>
              <a:t>Success</a:t>
            </a:r>
            <a:r>
              <a:rPr lang="en-IE" sz="1600" dirty="0" smtClean="0">
                <a:solidFill>
                  <a:srgbClr val="FFFFFF"/>
                </a:solidFill>
              </a:rPr>
              <a:t/>
            </a:r>
            <a:br>
              <a:rPr lang="en-IE" sz="1600" dirty="0" smtClean="0">
                <a:solidFill>
                  <a:srgbClr val="FFFFFF"/>
                </a:solidFill>
              </a:rPr>
            </a:br>
            <a:r>
              <a:rPr lang="en-IE" sz="1600" dirty="0" smtClean="0"/>
              <a:t>Factors</a:t>
            </a:r>
            <a:endParaRPr lang="en-US" dirty="0"/>
          </a:p>
        </p:txBody>
      </p:sp>
    </p:spTree>
    <p:extLst>
      <p:ext uri="{BB962C8B-B14F-4D97-AF65-F5344CB8AC3E}">
        <p14:creationId xmlns:p14="http://schemas.microsoft.com/office/powerpoint/2010/main" xmlns="" val="3473548488"/>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What’s Different?  New Thinking, New Approaches . </a:t>
            </a:r>
            <a:endParaRPr lang="en-IE" b="1" dirty="0"/>
          </a:p>
        </p:txBody>
      </p:sp>
      <p:sp>
        <p:nvSpPr>
          <p:cNvPr id="3" name="Content Placeholder 2"/>
          <p:cNvSpPr>
            <a:spLocks noGrp="1"/>
          </p:cNvSpPr>
          <p:nvPr>
            <p:ph idx="1"/>
          </p:nvPr>
        </p:nvSpPr>
        <p:spPr>
          <a:xfrm>
            <a:off x="267300" y="1116141"/>
            <a:ext cx="7772400" cy="3134583"/>
          </a:xfrm>
        </p:spPr>
        <p:txBody>
          <a:bodyPr/>
          <a:lstStyle/>
          <a:p>
            <a:pPr>
              <a:buNone/>
            </a:pPr>
            <a:r>
              <a:rPr lang="en-IE" b="1" dirty="0" smtClean="0">
                <a:cs typeface="Arial"/>
              </a:rPr>
              <a:t>1. Participation </a:t>
            </a:r>
          </a:p>
          <a:p>
            <a:pPr>
              <a:buNone/>
            </a:pPr>
            <a:r>
              <a:rPr lang="en-IE" dirty="0" smtClean="0">
                <a:cs typeface="Arial"/>
              </a:rPr>
              <a:t>	- Older people find solutions to issues.</a:t>
            </a:r>
          </a:p>
          <a:p>
            <a:pPr>
              <a:buNone/>
            </a:pPr>
            <a:r>
              <a:rPr lang="en-IE" dirty="0" smtClean="0">
                <a:cs typeface="Arial"/>
              </a:rPr>
              <a:t>	-Help us determine priorities with positive meaningful engagement</a:t>
            </a:r>
          </a:p>
          <a:p>
            <a:endParaRPr lang="en-IE" sz="500" dirty="0" smtClean="0">
              <a:cs typeface="Arial"/>
            </a:endParaRPr>
          </a:p>
          <a:p>
            <a:pPr>
              <a:buNone/>
            </a:pPr>
            <a:r>
              <a:rPr lang="en-IE" b="1" dirty="0" smtClean="0">
                <a:cs typeface="Arial"/>
              </a:rPr>
              <a:t>2. Efficiency</a:t>
            </a:r>
          </a:p>
          <a:p>
            <a:pPr>
              <a:buNone/>
            </a:pPr>
            <a:r>
              <a:rPr lang="en-IE" dirty="0" smtClean="0">
                <a:cs typeface="Arial"/>
              </a:rPr>
              <a:t>	-Sharing learning’s, adopting models of good practice.</a:t>
            </a:r>
          </a:p>
          <a:p>
            <a:pPr>
              <a:buNone/>
            </a:pPr>
            <a:r>
              <a:rPr lang="en-IE" dirty="0" smtClean="0">
                <a:cs typeface="Arial"/>
              </a:rPr>
              <a:t>	-Demonstrating cost effectiveness, </a:t>
            </a:r>
            <a:r>
              <a:rPr lang="en-IE" dirty="0" err="1" smtClean="0">
                <a:cs typeface="Arial"/>
              </a:rPr>
              <a:t>responsiblisation</a:t>
            </a:r>
            <a:r>
              <a:rPr lang="en-IE" dirty="0" smtClean="0">
                <a:cs typeface="Arial"/>
              </a:rPr>
              <a:t> i.e. A quick description of what this term means</a:t>
            </a:r>
            <a:endParaRPr lang="en-US" dirty="0" smtClean="0">
              <a:cs typeface="Arial"/>
            </a:endParaRPr>
          </a:p>
          <a:p>
            <a:pPr>
              <a:buNone/>
            </a:pPr>
            <a:endParaRPr lang="en-IE" dirty="0" smtClean="0">
              <a:cs typeface="Arial"/>
            </a:endParaRPr>
          </a:p>
          <a:p>
            <a:pPr>
              <a:buNone/>
            </a:pPr>
            <a:endParaRPr lang="en-IE" dirty="0" smtClean="0">
              <a:cs typeface="Arial"/>
            </a:endParaRPr>
          </a:p>
          <a:p>
            <a:endParaRPr lang="en-IE" dirty="0" smtClean="0">
              <a:cs typeface="Arial"/>
            </a:endParaRPr>
          </a:p>
          <a:p>
            <a:endParaRPr lang="en-IE" dirty="0" smtClean="0">
              <a:cs typeface="Arial"/>
            </a:endParaRPr>
          </a:p>
          <a:p>
            <a:endParaRPr lang="en-IE" dirty="0"/>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What’s Different?  New Thinking, New Approaches . .</a:t>
            </a:r>
            <a:endParaRPr lang="en-IE" dirty="0"/>
          </a:p>
        </p:txBody>
      </p:sp>
      <p:sp>
        <p:nvSpPr>
          <p:cNvPr id="3" name="Content Placeholder 2"/>
          <p:cNvSpPr>
            <a:spLocks noGrp="1"/>
          </p:cNvSpPr>
          <p:nvPr>
            <p:ph idx="1"/>
          </p:nvPr>
        </p:nvSpPr>
        <p:spPr>
          <a:xfrm>
            <a:off x="250825" y="1087395"/>
            <a:ext cx="7772400" cy="3105193"/>
          </a:xfrm>
        </p:spPr>
        <p:txBody>
          <a:bodyPr/>
          <a:lstStyle/>
          <a:p>
            <a:pPr>
              <a:buNone/>
            </a:pPr>
            <a:r>
              <a:rPr lang="en-IE" b="1" dirty="0" smtClean="0"/>
              <a:t>3. </a:t>
            </a:r>
            <a:r>
              <a:rPr lang="en-IE" b="1" dirty="0" smtClean="0">
                <a:cs typeface="Arial"/>
              </a:rPr>
              <a:t>Collaboration </a:t>
            </a:r>
            <a:r>
              <a:rPr lang="en-IE" dirty="0" smtClean="0">
                <a:cs typeface="Arial"/>
              </a:rPr>
              <a:t>- Working across public, private &amp; NGO sector</a:t>
            </a:r>
          </a:p>
          <a:p>
            <a:pPr>
              <a:buNone/>
            </a:pPr>
            <a:endParaRPr lang="en-IE" sz="500" dirty="0" smtClean="0">
              <a:cs typeface="Arial"/>
            </a:endParaRPr>
          </a:p>
          <a:p>
            <a:pPr>
              <a:buNone/>
            </a:pPr>
            <a:r>
              <a:rPr lang="en-IE" b="1" dirty="0" smtClean="0">
                <a:cs typeface="Arial"/>
              </a:rPr>
              <a:t>4. Implementation </a:t>
            </a:r>
            <a:r>
              <a:rPr lang="en-IE" dirty="0" smtClean="0">
                <a:cs typeface="Arial"/>
              </a:rPr>
              <a:t>- Measuring improved outcomes for older people and people with disabilities</a:t>
            </a:r>
          </a:p>
          <a:p>
            <a:pPr>
              <a:buNone/>
            </a:pPr>
            <a:endParaRPr lang="en-IE" sz="500" dirty="0" smtClean="0">
              <a:cs typeface="Arial"/>
            </a:endParaRPr>
          </a:p>
          <a:p>
            <a:pPr>
              <a:buNone/>
            </a:pPr>
            <a:r>
              <a:rPr lang="en-IE" b="1" dirty="0" smtClean="0">
                <a:cs typeface="Arial"/>
              </a:rPr>
              <a:t>5. Partnership </a:t>
            </a:r>
            <a:r>
              <a:rPr lang="en-IE" dirty="0" smtClean="0">
                <a:cs typeface="Arial"/>
              </a:rPr>
              <a:t>- Key Stakeholders working collaboratively on an interagency basis</a:t>
            </a:r>
          </a:p>
          <a:p>
            <a:pPr>
              <a:buNone/>
            </a:pPr>
            <a:endParaRPr lang="en-IE" sz="500" dirty="0" smtClean="0">
              <a:cs typeface="Arial"/>
            </a:endParaRPr>
          </a:p>
          <a:p>
            <a:pPr>
              <a:buNone/>
            </a:pPr>
            <a:r>
              <a:rPr lang="en-IE" b="1" dirty="0" smtClean="0">
                <a:cs typeface="Arial"/>
              </a:rPr>
              <a:t>6. Innovation - </a:t>
            </a:r>
            <a:r>
              <a:rPr lang="en-IE" dirty="0" smtClean="0">
                <a:cs typeface="Arial"/>
              </a:rPr>
              <a:t>Thinking differently and finding solutions</a:t>
            </a:r>
            <a:endParaRPr lang="en-US" dirty="0" smtClean="0">
              <a:cs typeface="Arial"/>
            </a:endParaRPr>
          </a:p>
          <a:p>
            <a:pPr>
              <a:buNone/>
            </a:pPr>
            <a:endParaRPr lang="en-IE" dirty="0" smtClean="0">
              <a:cs typeface="Arial"/>
            </a:endParaRPr>
          </a:p>
          <a:p>
            <a:pPr>
              <a:buNone/>
            </a:pPr>
            <a:endParaRPr lang="en-US" dirty="0" smtClean="0">
              <a:cs typeface="Arial"/>
            </a:endParaRPr>
          </a:p>
          <a:p>
            <a:pPr>
              <a:buNone/>
            </a:pPr>
            <a:endParaRPr lang="en-IE" dirty="0" smtClean="0">
              <a:cs typeface="Arial"/>
            </a:endParaRPr>
          </a:p>
          <a:p>
            <a:pPr>
              <a:buNone/>
            </a:pPr>
            <a:endParaRPr lang="en-US" dirty="0" smtClean="0">
              <a:cs typeface="Arial"/>
            </a:endParaRPr>
          </a:p>
          <a:p>
            <a:pPr>
              <a:buNone/>
            </a:pPr>
            <a:endParaRPr lang="en-IE" dirty="0" smtClean="0">
              <a:cs typeface="Arial"/>
            </a:endParaRPr>
          </a:p>
          <a:p>
            <a:pPr>
              <a:buNone/>
            </a:pPr>
            <a:endParaRPr lang="en-US" dirty="0" smtClean="0">
              <a:cs typeface="Arial"/>
            </a:endParaRPr>
          </a:p>
          <a:p>
            <a:pPr>
              <a:buNone/>
            </a:pPr>
            <a:endParaRPr lang="en-IE" dirty="0" smtClean="0">
              <a:cs typeface="Arial"/>
            </a:endParaRPr>
          </a:p>
          <a:p>
            <a:pPr>
              <a:buNone/>
            </a:pPr>
            <a:endParaRPr lang="en-IE" dirty="0"/>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 Common Approach . . .   </a:t>
            </a:r>
            <a:br>
              <a:rPr lang="en-US" dirty="0" smtClean="0"/>
            </a:br>
            <a:r>
              <a:rPr lang="en-US" dirty="0" smtClean="0"/>
              <a:t>The World Health </a:t>
            </a:r>
            <a:r>
              <a:rPr lang="en-US" dirty="0" err="1" smtClean="0"/>
              <a:t>Organisation</a:t>
            </a:r>
            <a:r>
              <a:rPr lang="en-US" dirty="0" smtClean="0"/>
              <a:t> Themes</a:t>
            </a:r>
            <a:endParaRPr lang="en-IE" dirty="0"/>
          </a:p>
        </p:txBody>
      </p:sp>
      <p:sp>
        <p:nvSpPr>
          <p:cNvPr id="5" name="Content Placeholder 4"/>
          <p:cNvSpPr>
            <a:spLocks noGrp="1"/>
          </p:cNvSpPr>
          <p:nvPr>
            <p:ph sz="half" idx="1"/>
          </p:nvPr>
        </p:nvSpPr>
        <p:spPr/>
        <p:txBody>
          <a:bodyPr/>
          <a:lstStyle/>
          <a:p>
            <a:r>
              <a:rPr lang="en-IE" sz="2000" dirty="0" smtClean="0"/>
              <a:t>Outdoor spaces and buildings</a:t>
            </a:r>
          </a:p>
          <a:p>
            <a:endParaRPr lang="en-IE" sz="800" dirty="0" smtClean="0"/>
          </a:p>
          <a:p>
            <a:r>
              <a:rPr lang="en-IE" sz="2000" dirty="0" smtClean="0"/>
              <a:t>Transportation</a:t>
            </a:r>
          </a:p>
          <a:p>
            <a:endParaRPr lang="en-IE" sz="800" dirty="0" smtClean="0"/>
          </a:p>
          <a:p>
            <a:r>
              <a:rPr lang="en-IE" sz="2000" dirty="0" smtClean="0"/>
              <a:t>Housing</a:t>
            </a:r>
          </a:p>
          <a:p>
            <a:endParaRPr lang="en-IE" sz="800" dirty="0" smtClean="0"/>
          </a:p>
          <a:p>
            <a:r>
              <a:rPr lang="en-IE" sz="2000" dirty="0" smtClean="0"/>
              <a:t>Social Participation</a:t>
            </a:r>
            <a:endParaRPr lang="en-IE" sz="2000" dirty="0"/>
          </a:p>
        </p:txBody>
      </p:sp>
      <p:sp>
        <p:nvSpPr>
          <p:cNvPr id="6" name="Content Placeholder 5"/>
          <p:cNvSpPr>
            <a:spLocks noGrp="1"/>
          </p:cNvSpPr>
          <p:nvPr>
            <p:ph sz="half" idx="2"/>
          </p:nvPr>
        </p:nvSpPr>
        <p:spPr/>
        <p:txBody>
          <a:bodyPr/>
          <a:lstStyle/>
          <a:p>
            <a:r>
              <a:rPr lang="en-IE" sz="2000" dirty="0" smtClean="0"/>
              <a:t>Respect and Social Inclusion</a:t>
            </a:r>
          </a:p>
          <a:p>
            <a:endParaRPr lang="en-IE" sz="800" dirty="0" smtClean="0"/>
          </a:p>
          <a:p>
            <a:r>
              <a:rPr lang="en-IE" sz="2000" dirty="0" smtClean="0"/>
              <a:t>Community Support and Health Services </a:t>
            </a:r>
          </a:p>
          <a:p>
            <a:endParaRPr lang="en-IE" sz="800" dirty="0" smtClean="0"/>
          </a:p>
          <a:p>
            <a:r>
              <a:rPr lang="en-IE" sz="2000" dirty="0" smtClean="0"/>
              <a:t>Civic Participation and Employment</a:t>
            </a:r>
          </a:p>
          <a:p>
            <a:endParaRPr lang="en-IE" sz="800" dirty="0" smtClean="0"/>
          </a:p>
          <a:p>
            <a:r>
              <a:rPr lang="en-IE" sz="2000" dirty="0" smtClean="0"/>
              <a:t>Communication and Information </a:t>
            </a:r>
          </a:p>
          <a:p>
            <a:endParaRPr lang="en-IE" dirty="0"/>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chemeClr val="tx1"/>
                </a:solidFill>
              </a:rPr>
              <a:t>What is an Inclusive Age-Friendly City or County? </a:t>
            </a:r>
            <a:endParaRPr lang="en-IE" b="1" dirty="0">
              <a:solidFill>
                <a:schemeClr val="tx1"/>
              </a:solidFill>
            </a:endParaRPr>
          </a:p>
        </p:txBody>
      </p:sp>
      <p:sp>
        <p:nvSpPr>
          <p:cNvPr id="6" name="Content Placeholder 5"/>
          <p:cNvSpPr>
            <a:spLocks noGrp="1"/>
          </p:cNvSpPr>
          <p:nvPr>
            <p:ph idx="1"/>
          </p:nvPr>
        </p:nvSpPr>
        <p:spPr>
          <a:xfrm>
            <a:off x="250825" y="1021493"/>
            <a:ext cx="7772400" cy="3509318"/>
          </a:xfrm>
        </p:spPr>
        <p:txBody>
          <a:bodyPr/>
          <a:lstStyle/>
          <a:p>
            <a:pPr>
              <a:buNone/>
            </a:pPr>
            <a:r>
              <a:rPr lang="en-IE" b="1" dirty="0" smtClean="0"/>
              <a:t> Step 1 Local Collaboration</a:t>
            </a:r>
          </a:p>
          <a:p>
            <a:pPr>
              <a:buNone/>
            </a:pPr>
            <a:r>
              <a:rPr lang="en-IE" sz="1800" dirty="0" smtClean="0"/>
              <a:t>Alliance formed by leaders and decision makers from:</a:t>
            </a:r>
          </a:p>
          <a:p>
            <a:pPr>
              <a:buNone/>
            </a:pPr>
            <a:r>
              <a:rPr lang="en-IE" sz="1800" dirty="0" smtClean="0"/>
              <a:t>	- the local authorities, health and social services, </a:t>
            </a:r>
            <a:r>
              <a:rPr lang="en-IE" sz="1800" dirty="0" err="1" smtClean="0"/>
              <a:t>Gardaí</a:t>
            </a:r>
            <a:r>
              <a:rPr lang="en-IE" sz="1800" dirty="0" smtClean="0"/>
              <a:t>, </a:t>
            </a:r>
            <a:r>
              <a:rPr lang="en-IE" sz="1800" dirty="0" err="1" smtClean="0"/>
              <a:t>transport,service</a:t>
            </a:r>
            <a:r>
              <a:rPr lang="en-IE" sz="1800" dirty="0" smtClean="0"/>
              <a:t> providers, NGOs, business and academics </a:t>
            </a:r>
          </a:p>
          <a:p>
            <a:pPr>
              <a:buNone/>
            </a:pPr>
            <a:endParaRPr lang="en-IE" sz="500" dirty="0" smtClean="0"/>
          </a:p>
          <a:p>
            <a:pPr>
              <a:buNone/>
            </a:pPr>
            <a:r>
              <a:rPr lang="en-US" b="1" dirty="0" smtClean="0"/>
              <a:t>Step 2 Local Consultation</a:t>
            </a:r>
          </a:p>
          <a:p>
            <a:pPr marL="176213" lvl="0" indent="-176213" eaLnBrk="1" fontAlgn="auto" hangingPunct="1">
              <a:spcAft>
                <a:spcPts val="0"/>
              </a:spcAft>
              <a:buClr>
                <a:schemeClr val="tx2">
                  <a:lumMod val="60000"/>
                  <a:lumOff val="40000"/>
                </a:schemeClr>
              </a:buClr>
              <a:buSzPct val="120000"/>
              <a:buNone/>
              <a:defRPr/>
            </a:pPr>
            <a:r>
              <a:rPr lang="en-IE" sz="1800" kern="1400" spc="-70" dirty="0" smtClean="0">
                <a:cs typeface="Arial"/>
              </a:rPr>
              <a:t> 	- Consult  with service providers and older adults</a:t>
            </a:r>
          </a:p>
          <a:p>
            <a:pPr marL="176213" lvl="0" indent="-176213" eaLnBrk="1" fontAlgn="auto" hangingPunct="1">
              <a:spcAft>
                <a:spcPts val="0"/>
              </a:spcAft>
              <a:buClr>
                <a:schemeClr val="tx2">
                  <a:lumMod val="60000"/>
                  <a:lumOff val="40000"/>
                </a:schemeClr>
              </a:buClr>
              <a:buSzPct val="120000"/>
              <a:buNone/>
              <a:defRPr/>
            </a:pPr>
            <a:r>
              <a:rPr lang="en-IE" sz="1800" kern="1400" spc="-70" dirty="0" smtClean="0">
                <a:cs typeface="Arial"/>
              </a:rPr>
              <a:t>	 - Form an Older People’s Council</a:t>
            </a:r>
          </a:p>
          <a:p>
            <a:pPr marL="176213" lvl="0" indent="-176213" eaLnBrk="1" fontAlgn="auto" hangingPunct="1">
              <a:spcAft>
                <a:spcPts val="0"/>
              </a:spcAft>
              <a:buClr>
                <a:schemeClr val="tx2">
                  <a:lumMod val="60000"/>
                  <a:lumOff val="40000"/>
                </a:schemeClr>
              </a:buClr>
              <a:buSzPct val="120000"/>
              <a:buNone/>
              <a:defRPr/>
            </a:pPr>
            <a:r>
              <a:rPr lang="en-IE" sz="1800" kern="1400" spc="-70" dirty="0" smtClean="0">
                <a:cs typeface="Arial"/>
              </a:rPr>
              <a:t>	- Make a plan </a:t>
            </a:r>
          </a:p>
          <a:p>
            <a:pPr marL="176213" lvl="0" indent="-176213" eaLnBrk="1" fontAlgn="auto" hangingPunct="1">
              <a:spcAft>
                <a:spcPts val="0"/>
              </a:spcAft>
              <a:buClr>
                <a:schemeClr val="tx2">
                  <a:lumMod val="60000"/>
                  <a:lumOff val="40000"/>
                </a:schemeClr>
              </a:buClr>
              <a:buSzPct val="120000"/>
              <a:buNone/>
              <a:defRPr/>
            </a:pPr>
            <a:r>
              <a:rPr lang="en-IE" sz="1800" kern="1400" spc="-70" dirty="0" smtClean="0">
                <a:cs typeface="Arial"/>
              </a:rPr>
              <a:t>	- Implement real change in imaginative and cost-effective ways</a:t>
            </a:r>
          </a:p>
          <a:p>
            <a:pPr>
              <a:buNone/>
            </a:pPr>
            <a:endParaRPr lang="en-US" b="1" dirty="0" smtClean="0"/>
          </a:p>
          <a:p>
            <a:pPr>
              <a:buNone/>
            </a:pPr>
            <a:endParaRPr lang="en-US" dirty="0" smtClean="0"/>
          </a:p>
          <a:p>
            <a:endParaRPr lang="en-IE" dirty="0"/>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chemeClr val="tx1"/>
                </a:solidFill>
              </a:rPr>
              <a:t>What is an Inclusive Age-Friendly City or County? </a:t>
            </a:r>
            <a:endParaRPr lang="en-IE" dirty="0"/>
          </a:p>
        </p:txBody>
      </p:sp>
      <p:sp>
        <p:nvSpPr>
          <p:cNvPr id="6" name="Content Placeholder 5"/>
          <p:cNvSpPr>
            <a:spLocks noGrp="1"/>
          </p:cNvSpPr>
          <p:nvPr>
            <p:ph idx="1"/>
          </p:nvPr>
        </p:nvSpPr>
        <p:spPr>
          <a:xfrm>
            <a:off x="275538" y="1058476"/>
            <a:ext cx="7772400" cy="3357005"/>
          </a:xfrm>
        </p:spPr>
        <p:txBody>
          <a:bodyPr/>
          <a:lstStyle/>
          <a:p>
            <a:pPr>
              <a:buNone/>
            </a:pPr>
            <a:r>
              <a:rPr lang="en-IE" b="1" dirty="0" smtClean="0"/>
              <a:t>Step 3 </a:t>
            </a:r>
            <a:r>
              <a:rPr lang="en-US" b="1" dirty="0" smtClean="0"/>
              <a:t>Joined up, real change in the following areas: </a:t>
            </a:r>
          </a:p>
          <a:p>
            <a:pPr>
              <a:buFontTx/>
              <a:buChar char="-"/>
            </a:pPr>
            <a:r>
              <a:rPr lang="en-IE" kern="1400" spc="-70" dirty="0" smtClean="0">
                <a:latin typeface="Arial" pitchFamily="34" charset="0"/>
                <a:cs typeface="Arial" pitchFamily="34" charset="0"/>
              </a:rPr>
              <a:t>supports to stay at home</a:t>
            </a:r>
          </a:p>
          <a:p>
            <a:pPr>
              <a:buFontTx/>
              <a:buChar char="-"/>
            </a:pPr>
            <a:r>
              <a:rPr lang="en-IE" kern="1400" spc="-70" dirty="0" smtClean="0">
                <a:latin typeface="Arial" pitchFamily="34" charset="0"/>
                <a:cs typeface="Arial" pitchFamily="34" charset="0"/>
              </a:rPr>
              <a:t>better public spaces and parks, </a:t>
            </a:r>
          </a:p>
          <a:p>
            <a:pPr>
              <a:buFontTx/>
              <a:buChar char="-"/>
            </a:pPr>
            <a:r>
              <a:rPr lang="en-IE" kern="1400" spc="-70" dirty="0" smtClean="0">
                <a:latin typeface="Arial" pitchFamily="34" charset="0"/>
                <a:cs typeface="Arial" pitchFamily="34" charset="0"/>
              </a:rPr>
              <a:t>transport that meets needs, </a:t>
            </a:r>
          </a:p>
          <a:p>
            <a:pPr>
              <a:buFontTx/>
              <a:buChar char="-"/>
            </a:pPr>
            <a:r>
              <a:rPr lang="en-IE" kern="1400" spc="-70" dirty="0" smtClean="0">
                <a:latin typeface="Arial" pitchFamily="34" charset="0"/>
                <a:cs typeface="Arial" pitchFamily="34" charset="0"/>
              </a:rPr>
              <a:t>safer places, </a:t>
            </a:r>
          </a:p>
          <a:p>
            <a:pPr>
              <a:buFontTx/>
              <a:buChar char="-"/>
            </a:pPr>
            <a:r>
              <a:rPr lang="en-IE" kern="1400" spc="-70" dirty="0" smtClean="0">
                <a:latin typeface="Arial" pitchFamily="34" charset="0"/>
                <a:cs typeface="Arial" pitchFamily="34" charset="0"/>
              </a:rPr>
              <a:t>more opportunities to participate, </a:t>
            </a:r>
          </a:p>
          <a:p>
            <a:pPr>
              <a:buFontTx/>
              <a:buChar char="-"/>
            </a:pPr>
            <a:r>
              <a:rPr lang="en-IE" kern="1400" spc="-70" dirty="0" smtClean="0">
                <a:latin typeface="Arial" pitchFamily="34" charset="0"/>
                <a:cs typeface="Arial" pitchFamily="34" charset="0"/>
              </a:rPr>
              <a:t>better health services </a:t>
            </a:r>
          </a:p>
          <a:p>
            <a:pPr>
              <a:buFontTx/>
              <a:buChar char="-"/>
            </a:pPr>
            <a:r>
              <a:rPr lang="en-IE" kern="1400" spc="-70" dirty="0" smtClean="0">
                <a:latin typeface="Arial" pitchFamily="34" charset="0"/>
                <a:cs typeface="Arial" pitchFamily="34" charset="0"/>
              </a:rPr>
              <a:t>new opportunities to volunteer to make neighbourhoods better places for all</a:t>
            </a:r>
          </a:p>
          <a:p>
            <a:pPr>
              <a:buNone/>
            </a:pPr>
            <a:endParaRPr lang="en-US" b="1" dirty="0" smtClean="0"/>
          </a:p>
          <a:p>
            <a:pPr>
              <a:buNone/>
            </a:pPr>
            <a:endParaRPr lang="en-IE" b="1" dirty="0"/>
          </a:p>
        </p:txBody>
      </p:sp>
    </p:spTree>
  </p:cSld>
  <p:clrMapOvr>
    <a:masterClrMapping/>
  </p:clrMapOvr>
  <p:transition spd="slow">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ヒラギノ角ゴ Pro W3"/>
        <a:cs typeface="ヒラギノ角ゴ Pro W3"/>
      </a:majorFont>
      <a:minorFont>
        <a:latin typeface="Arial"/>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ヒラギノ角ゴ Pro W3" charset="0"/>
            <a:cs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ヒラギノ角ゴ Pro W3" charset="0"/>
            <a:cs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2231</TotalTime>
  <Words>1318</Words>
  <Application>Microsoft Office PowerPoint</Application>
  <PresentationFormat>On-screen Show (16:9)</PresentationFormat>
  <Paragraphs>268</Paragraphs>
  <Slides>22</Slides>
  <Notes>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Blank Presentation</vt:lpstr>
      <vt:lpstr>Slide 1</vt:lpstr>
      <vt:lpstr>Age Friendly Societies </vt:lpstr>
      <vt:lpstr>The Need to Respond:</vt:lpstr>
      <vt:lpstr>A Global Response</vt:lpstr>
      <vt:lpstr>What’s Different?  New Thinking, New Approaches . </vt:lpstr>
      <vt:lpstr>What’s Different?  New Thinking, New Approaches . .</vt:lpstr>
      <vt:lpstr>A Common Approach . . .    The World Health Organisation Themes</vt:lpstr>
      <vt:lpstr>What is an Inclusive Age-Friendly City or County? </vt:lpstr>
      <vt:lpstr>What is an Inclusive Age-Friendly City or County? </vt:lpstr>
      <vt:lpstr>Age Friendly Cities and Counties Programmes</vt:lpstr>
      <vt:lpstr>Age Friendly Cities and Counties Programmes</vt:lpstr>
      <vt:lpstr>Slide 12</vt:lpstr>
      <vt:lpstr>Test Beds for Innovative Solutions. . .Key Features</vt:lpstr>
      <vt:lpstr>Test Beds for Innovative Solutions. . .Key Features</vt:lpstr>
      <vt:lpstr>Outputs &amp; Outcomes</vt:lpstr>
      <vt:lpstr>Outputs &amp; Outcomes</vt:lpstr>
      <vt:lpstr>Social and Economic Outcomes</vt:lpstr>
      <vt:lpstr>Adaptive Housing . . . </vt:lpstr>
      <vt:lpstr>Response: To meet the needs, we need to think differently</vt:lpstr>
      <vt:lpstr>Becoming an Age Friendly City or County . . . The Process</vt:lpstr>
      <vt:lpstr>Age Friendly Cities and Counties</vt:lpstr>
      <vt:lpstr>Slide 22</vt:lpstr>
    </vt:vector>
  </TitlesOfParts>
  <Company>Tracy Dunne 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Tracy Dunne User</dc:creator>
  <cp:lastModifiedBy>fawln</cp:lastModifiedBy>
  <cp:revision>119</cp:revision>
  <dcterms:created xsi:type="dcterms:W3CDTF">2009-11-02T10:44:00Z</dcterms:created>
  <dcterms:modified xsi:type="dcterms:W3CDTF">2015-10-08T16:40:23Z</dcterms:modified>
</cp:coreProperties>
</file>