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900" r:id="rId5"/>
    <p:sldMasterId id="2147483912" r:id="rId6"/>
    <p:sldMasterId id="2147483936" r:id="rId7"/>
    <p:sldMasterId id="2147483948" r:id="rId8"/>
    <p:sldMasterId id="2147484096" r:id="rId9"/>
    <p:sldMasterId id="2147484108" r:id="rId10"/>
  </p:sldMasterIdLst>
  <p:notesMasterIdLst>
    <p:notesMasterId r:id="rId31"/>
  </p:notesMasterIdLst>
  <p:sldIdLst>
    <p:sldId id="407" r:id="rId11"/>
    <p:sldId id="442" r:id="rId12"/>
    <p:sldId id="423" r:id="rId13"/>
    <p:sldId id="425" r:id="rId14"/>
    <p:sldId id="427" r:id="rId15"/>
    <p:sldId id="428" r:id="rId16"/>
    <p:sldId id="429" r:id="rId17"/>
    <p:sldId id="430" r:id="rId18"/>
    <p:sldId id="431" r:id="rId19"/>
    <p:sldId id="432" r:id="rId20"/>
    <p:sldId id="433" r:id="rId21"/>
    <p:sldId id="434" r:id="rId22"/>
    <p:sldId id="435" r:id="rId23"/>
    <p:sldId id="436" r:id="rId24"/>
    <p:sldId id="443" r:id="rId25"/>
    <p:sldId id="437" r:id="rId26"/>
    <p:sldId id="438" r:id="rId27"/>
    <p:sldId id="444" r:id="rId28"/>
    <p:sldId id="439" r:id="rId29"/>
    <p:sldId id="441" r:id="rId3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pitchFamily="8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AA91"/>
    <a:srgbClr val="C96500"/>
    <a:srgbClr val="BD6D62"/>
    <a:srgbClr val="FFCC66"/>
    <a:srgbClr val="FF8000"/>
    <a:srgbClr val="08488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216" autoAdjust="0"/>
  </p:normalViewPr>
  <p:slideViewPr>
    <p:cSldViewPr>
      <p:cViewPr varScale="1">
        <p:scale>
          <a:sx n="63" d="100"/>
          <a:sy n="63" d="100"/>
        </p:scale>
        <p:origin x="-75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48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5E810A4-F1A5-46AC-AFAE-0182D56736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428724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Osaka" pitchFamily="84" charset="-128"/>
        <a:cs typeface="Osak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Osaka" pitchFamily="84" charset="-128"/>
        <a:cs typeface="Osak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Osaka" pitchFamily="84" charset="-128"/>
        <a:cs typeface="Osak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Osaka" pitchFamily="84" charset="-128"/>
        <a:cs typeface="Osak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Osaka" pitchFamily="84" charset="-128"/>
        <a:cs typeface="Osak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E810A4-F1A5-46AC-AFAE-0182D56736FF}" type="slidenum">
              <a:rPr lang="en-US" altLang="en-US"/>
              <a:pPr>
                <a:defRPr/>
              </a:pPr>
              <a:t>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876738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7436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altLang="en-US" baseline="0" dirty="0" smtClean="0">
              <a:latin typeface="Times" panose="02020603050405020304" pitchFamily="18" charset="0"/>
              <a:ea typeface="Osak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563525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="0" u="non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052155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899203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071846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106828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747060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097299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E810A4-F1A5-46AC-AFAE-0182D56736FF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42387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E810A4-F1A5-46AC-AFAE-0182D56736FF}" type="slidenum">
              <a:rPr lang="en-US" altLang="en-US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20691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E810A4-F1A5-46AC-AFAE-0182D56736FF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7173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658317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662535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680490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362496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1BDC-2737-4838-AAB4-CE5075CF7BE7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29708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EB5AF-779E-44C6-959D-B31DC5B0FC5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58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931B5-0270-4294-A4F5-DE8FE31DC78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Osaka" pitchFamily="84" charset="-128"/>
              </a:defRPr>
            </a:lvl1pPr>
          </a:lstStyle>
          <a:p>
            <a:pPr>
              <a:defRPr/>
            </a:pPr>
            <a:fld id="{7F233CE6-EC03-4891-88EC-01EFD14DB2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8631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F720E-D41E-401D-83D2-4C89344EB17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Osaka" pitchFamily="84" charset="-128"/>
              </a:defRPr>
            </a:lvl1pPr>
          </a:lstStyle>
          <a:p>
            <a:pPr>
              <a:defRPr/>
            </a:pPr>
            <a:fld id="{8EEEE586-FC61-47FD-B180-F9EEC4FD8C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9730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5121_CES_Powerpoint Template_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0"/>
            <a:ext cx="7772400" cy="1143000"/>
          </a:xfrm>
        </p:spPr>
        <p:txBody>
          <a:bodyPr/>
          <a:lstStyle>
            <a:lvl1pPr>
              <a:defRPr sz="4400" b="0">
                <a:latin typeface="Calibri Bold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648200"/>
            <a:ext cx="7772400" cy="1752600"/>
          </a:xfrm>
        </p:spPr>
        <p:txBody>
          <a:bodyPr/>
          <a:lstStyle>
            <a:lvl1pPr marL="0" indent="0">
              <a:buFont typeface="Times" pitchFamily="1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357235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0088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921084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514600"/>
            <a:ext cx="3810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2514600"/>
            <a:ext cx="3810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50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95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0192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7490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3268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C0430-A0A9-4FAF-9F3C-7106621F6B5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2921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53540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5905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1250" y="1143000"/>
            <a:ext cx="196215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143000"/>
            <a:ext cx="57340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7470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2BBB9-5571-4459-960B-710ABD32B03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6894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E3166-542F-47DA-A816-CEB1D242504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6992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074F-27AF-4AF4-BCB6-016235C91E8F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80768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70721-EE4C-4B3C-A4C6-2C184173EE09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1893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DCC3-72DA-4821-BD75-55A32A24268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6448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F751F-48B2-417F-8FB5-4328CEFF1A5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47920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8FF75-DD99-48BC-B3BB-6E63F5B0F11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502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9F1BB-E6A6-47EE-BA43-DDDECFF0E81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12645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48C3F-0C6B-4B33-8A2C-0D080AAB4DF6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5243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68BED-5C11-42F1-A29E-1E737D9DA390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14350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F22C9-E7CB-468F-89C1-D9D7FDE299D0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Osaka" pitchFamily="84" charset="-128"/>
              </a:defRPr>
            </a:lvl1pPr>
          </a:lstStyle>
          <a:p>
            <a:pPr>
              <a:defRPr/>
            </a:pPr>
            <a:fld id="{47723D9B-C87D-4414-BA1E-7B46D9D9D2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943306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2754F-86F3-4CB9-B425-0EA3C20EA8AC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Osaka" pitchFamily="84" charset="-128"/>
              </a:defRPr>
            </a:lvl1pPr>
          </a:lstStyle>
          <a:p>
            <a:pPr>
              <a:defRPr/>
            </a:pPr>
            <a:fld id="{96336012-6905-4842-A011-F7D8C8F1DA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08751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226C8-8C28-4C83-A546-3F9C6CAA37C0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DC618-ABE6-4F2F-8D80-C32523A2F0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373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76A5-1E9F-4AEB-AF28-4C85CC97551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256F7-FD00-41D7-8F29-8F5259C8EC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353223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76D95-1028-42AD-B724-DD73DC5F821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CF9F9-FF67-4F0D-BC8C-8749162EFD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65201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2133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2133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A335A-6044-4CA2-8E36-AC2A5EA43422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CFFE0-886B-44A7-9BB8-562B9DD797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026706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4AEE3-039F-42AE-B549-E26AFFC704E1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0E848-C40E-4795-AFF5-0C8BA0E01B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532734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6B0FF-9E36-4B67-8931-303D7815B2A2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864D6-6995-4CFE-BAB7-BBE4422CE5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0728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FABF2-9709-41DD-856A-2EF0D1D6F76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83922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B363F-B780-4C5F-A1AA-1AB6A0CE83D6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5A39-8697-4A8A-8FB4-6888EEB097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620879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0B572-2663-4A70-8425-C22948BF9B1F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8040E-A22E-4CA1-A99F-B4B6656E14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815175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7BD7-E2FE-42B8-AA90-B7C0E8489CB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DB5A9-8967-4CA6-92EE-C0C381DE5C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060447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FE8F9-949D-4DBA-84E6-287932FF901B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A726A-ECAD-4573-8D42-E2A0C91AC7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012276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052513"/>
            <a:ext cx="2286000" cy="5607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052513"/>
            <a:ext cx="6705600" cy="5607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B889-F212-474B-A4DC-8983B84B50D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634D2-3801-453E-AD73-11FD1E57DF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795971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2F187-946E-471F-BA55-E63F6D658733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BA1B5-44D4-4015-A7DD-A7D05EA682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949716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6480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A6D50-5AA9-47BE-B24F-5EAE6F1F068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D515C-4C05-47B7-8E62-BB71CA2B4E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148030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29309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3E542-B447-4C6F-BD25-0AE76D31894C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3DBD2-6E54-47B6-B217-970567833B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009210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6480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71E47-1714-497E-918F-52232335BC3C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A95A8-25D3-46AE-85D4-98F75D06E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651586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64807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646D7-03A3-42B3-96D4-589199878E1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B0A9D-BEDD-4EE9-A13E-6BF5DCB6BE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7094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1C4BA-2D10-4AF7-A83F-546B19C4989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64257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6480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77C8D-BD28-40DF-B8C4-973310FD78F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97877-24BB-42D9-9C12-6FB4FBE14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846443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7552D-48A3-44C2-8D8E-2FB26AEC4DED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DB16C-898A-4734-8CB8-3F84BE6704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470719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5DF6B-18A7-4C0A-AC5A-8014A89C0BE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59541-0207-4A41-9AF0-8B0C9D359D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503823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DCDE9-D13F-46D8-BBD7-393E81B19A90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83CDE-F29A-4E9D-9A49-3F242972B9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443907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6480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C713A-CCCE-46EB-B9F3-521FFD0AC5E0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AD9CB-33CC-4583-9416-85000DDE91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920411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24CE7-A86E-4BE5-9D05-0E5CDFD4E8F4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AEF7E-0243-43A3-92B9-87E2F3F983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21736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9361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41D2E-CE42-4915-9E16-15459F58CB9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9BC75-4260-41D8-A1CD-F8A77D1865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998516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CBB7A-3D53-437A-9CB4-7266DD9D0D4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032E3-92B2-4267-A0AD-6395446138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27519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29309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C5784-B2FB-46F9-B9F1-6DE34C9460A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78F7B-86B6-45AA-81E8-FC7F2053F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006597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0753-FD38-477E-B25B-00185D52C7F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F90E7-1F92-44F8-BB68-1D67ED7C3B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6700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F9A98-8411-47FA-A15C-E1B00BE40506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71463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95C69-8837-4E70-AB8D-3C6A60891475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11C29-88A3-44C8-96EC-8AE49D2449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99968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2D7C4-F8B1-4CBD-9C92-3FC404364E14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65C7A-AE52-43E2-BAF5-EE1B07C46C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920737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C00DE-7AD0-415B-926D-E49F520B1C6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4408-6A94-4F96-996A-0BA7E2A2C6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529761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7B5A8-0808-418F-A648-8435EE791BA8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5F03-0D42-423E-BD4A-6CD0BD325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745098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B689D-9459-4AE5-AEDF-5A449C882FDF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ED0AB-06D1-4EBB-A7E1-E8C962957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744205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9EA81-74E4-4BD0-9E6A-65A6D57A5509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7A4B3-083C-4EEE-8A8B-FB6E64009D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993680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D54BF-A7A4-4056-BDD4-0C69F47950A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5F82E-4C6D-476F-BB11-023420A053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7964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30953-9A19-442F-A7C4-5678F6C977F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612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0EE63-5A6F-4803-ABEE-7EC01C18C717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937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E8EEF-F23E-4BE0-B297-2DFB5C3343EB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43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83568" y="73819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1673"/>
            <a:ext cx="8455968" cy="523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24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r>
              <a:rPr lang="en-US" dirty="0" smtClean="0"/>
              <a:t>© Centre for Effective Services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4835" y="635751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400" b="1">
                <a:solidFill>
                  <a:srgbClr val="898989"/>
                </a:solidFill>
                <a:latin typeface="Arial" panose="020B0604020202020204" pitchFamily="34" charset="0"/>
                <a:ea typeface="Osaka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836613"/>
            <a:ext cx="9144000" cy="71437"/>
          </a:xfrm>
          <a:prstGeom prst="rect">
            <a:avLst/>
          </a:prstGeom>
          <a:solidFill>
            <a:srgbClr val="8695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E37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63" r:id="rId1"/>
    <p:sldLayoutId id="2147486764" r:id="rId2"/>
    <p:sldLayoutId id="2147486765" r:id="rId3"/>
    <p:sldLayoutId id="2147486766" r:id="rId4"/>
    <p:sldLayoutId id="2147486767" r:id="rId5"/>
    <p:sldLayoutId id="2147486768" r:id="rId6"/>
    <p:sldLayoutId id="2147486769" r:id="rId7"/>
    <p:sldLayoutId id="2147486770" r:id="rId8"/>
    <p:sldLayoutId id="2147486771" r:id="rId9"/>
    <p:sldLayoutId id="2147486824" r:id="rId10"/>
    <p:sldLayoutId id="214748682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F5121_CES_Powerpoint Template_v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143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2514600"/>
            <a:ext cx="777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26" r:id="rId1"/>
    <p:sldLayoutId id="2147486772" r:id="rId2"/>
    <p:sldLayoutId id="2147486773" r:id="rId3"/>
    <p:sldLayoutId id="2147486774" r:id="rId4"/>
    <p:sldLayoutId id="2147486775" r:id="rId5"/>
    <p:sldLayoutId id="2147486776" r:id="rId6"/>
    <p:sldLayoutId id="2147486777" r:id="rId7"/>
    <p:sldLayoutId id="2147486778" r:id="rId8"/>
    <p:sldLayoutId id="2147486779" r:id="rId9"/>
    <p:sldLayoutId id="2147486780" r:id="rId10"/>
    <p:sldLayoutId id="2147486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Osak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  <a:cs typeface="Osak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  <a:cs typeface="Osak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  <a:cs typeface="Osak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Osaka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Times" panose="02020603050405020304" pitchFamily="18" charset="0"/>
        <a:buChar char="•"/>
        <a:defRPr sz="3200" b="1">
          <a:solidFill>
            <a:schemeClr val="tx1"/>
          </a:solidFill>
          <a:latin typeface="+mn-lt"/>
          <a:ea typeface="+mn-ea"/>
          <a:cs typeface="Osak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Times" panose="02020603050405020304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Osak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chemeClr val="tx1"/>
          </a:solidFill>
          <a:latin typeface="+mn-lt"/>
          <a:ea typeface="+mn-ea"/>
          <a:cs typeface="Osak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chemeClr val="tx1"/>
          </a:solidFill>
          <a:latin typeface="+mn-lt"/>
          <a:ea typeface="+mn-ea"/>
          <a:cs typeface="Osak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chemeClr val="tx1"/>
          </a:solidFill>
          <a:latin typeface="+mn-lt"/>
          <a:ea typeface="+mn-ea"/>
          <a:cs typeface="Osak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981075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4675"/>
            <a:ext cx="8229600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fld id="{2BB244B3-385A-40BE-A09F-B155F27D6F9C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3080" name="Picture 6" descr="CES Header_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72" r="66541"/>
          <a:stretch>
            <a:fillRect/>
          </a:stretch>
        </p:blipFill>
        <p:spPr bwMode="auto">
          <a:xfrm>
            <a:off x="0" y="0"/>
            <a:ext cx="15478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5" descr="WTC_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0"/>
            <a:ext cx="21955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82" r:id="rId1"/>
    <p:sldLayoutId id="2147486783" r:id="rId2"/>
    <p:sldLayoutId id="2147486784" r:id="rId3"/>
    <p:sldLayoutId id="2147486785" r:id="rId4"/>
    <p:sldLayoutId id="2147486786" r:id="rId5"/>
    <p:sldLayoutId id="2147486787" r:id="rId6"/>
    <p:sldLayoutId id="2147486788" r:id="rId7"/>
    <p:sldLayoutId id="2147486789" r:id="rId8"/>
    <p:sldLayoutId id="2147486790" r:id="rId9"/>
    <p:sldLayoutId id="2147486827" r:id="rId10"/>
    <p:sldLayoutId id="214748682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742113"/>
            <a:ext cx="9144000" cy="115887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1773238"/>
            <a:ext cx="9144000" cy="71437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962150"/>
            <a:ext cx="9144000" cy="4895850"/>
          </a:xfrm>
          <a:prstGeom prst="rect">
            <a:avLst/>
          </a:prstGeom>
          <a:solidFill>
            <a:srgbClr val="DBEEF4"/>
          </a:solidFill>
          <a:ln>
            <a:solidFill>
              <a:srgbClr val="2E7D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fld id="{B7702472-3FEE-4494-BEB7-772E6B9A1AFB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4113" y="6492875"/>
            <a:ext cx="3698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2E7D92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9E5F136-C054-4863-B628-8413B4A80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4105" name="Picture 13" descr="Working Together For Children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60" b="24373"/>
          <a:stretch>
            <a:fillRect/>
          </a:stretch>
        </p:blipFill>
        <p:spPr bwMode="auto">
          <a:xfrm>
            <a:off x="6429375" y="0"/>
            <a:ext cx="2714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0" y="1052513"/>
            <a:ext cx="9144000" cy="666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410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052513"/>
            <a:ext cx="914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4109" name="Picture 12" descr="CES Header_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277"/>
          <a:stretch>
            <a:fillRect/>
          </a:stretch>
        </p:blipFill>
        <p:spPr bwMode="auto">
          <a:xfrm>
            <a:off x="0" y="0"/>
            <a:ext cx="14763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91" r:id="rId1"/>
    <p:sldLayoutId id="2147486792" r:id="rId2"/>
    <p:sldLayoutId id="2147486793" r:id="rId3"/>
    <p:sldLayoutId id="2147486794" r:id="rId4"/>
    <p:sldLayoutId id="2147486795" r:id="rId5"/>
    <p:sldLayoutId id="2147486796" r:id="rId6"/>
    <p:sldLayoutId id="2147486797" r:id="rId7"/>
    <p:sldLayoutId id="2147486798" r:id="rId8"/>
    <p:sldLayoutId id="2147486799" r:id="rId9"/>
    <p:sldLayoutId id="2147486800" r:id="rId10"/>
    <p:sldLayoutId id="214748680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Arial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Arial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Arial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Arial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742113"/>
            <a:ext cx="9144000" cy="115887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052513"/>
            <a:ext cx="9144000" cy="5805487"/>
          </a:xfrm>
          <a:prstGeom prst="rect">
            <a:avLst/>
          </a:prstGeom>
          <a:solidFill>
            <a:srgbClr val="DBEEF4"/>
          </a:solidFill>
          <a:ln>
            <a:solidFill>
              <a:srgbClr val="2E7D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fld id="{70015044-F1F4-46DD-98D6-20AFA692A75E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4113" y="6492875"/>
            <a:ext cx="3698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2E7D92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9562A3-9D79-492E-9BED-1D541977BF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5128" name="Picture 13" descr="Working Together For Children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60" b="24373"/>
          <a:stretch>
            <a:fillRect/>
          </a:stretch>
        </p:blipFill>
        <p:spPr bwMode="auto">
          <a:xfrm>
            <a:off x="6429375" y="0"/>
            <a:ext cx="2714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2" r:id="rId1"/>
    <p:sldLayoutId id="2147486803" r:id="rId2"/>
    <p:sldLayoutId id="2147486804" r:id="rId3"/>
    <p:sldLayoutId id="2147486805" r:id="rId4"/>
    <p:sldLayoutId id="2147486806" r:id="rId5"/>
    <p:sldLayoutId id="2147486807" r:id="rId6"/>
    <p:sldLayoutId id="2147486808" r:id="rId7"/>
    <p:sldLayoutId id="2147486809" r:id="rId8"/>
    <p:sldLayoutId id="2147486810" r:id="rId9"/>
    <p:sldLayoutId id="2147486811" r:id="rId10"/>
    <p:sldLayoutId id="21474868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2E7D9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742113"/>
            <a:ext cx="9144000" cy="115887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1773238"/>
            <a:ext cx="9144000" cy="71437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962150"/>
            <a:ext cx="9144000" cy="4895850"/>
          </a:xfrm>
          <a:prstGeom prst="rect">
            <a:avLst/>
          </a:prstGeom>
          <a:solidFill>
            <a:srgbClr val="DBEEF4"/>
          </a:solidFill>
          <a:ln>
            <a:solidFill>
              <a:srgbClr val="2E7D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fld id="{075FF123-5BA0-4723-A4B5-33A8A85854AA}" type="datetime1">
              <a:rPr lang="en-US"/>
              <a:pPr>
                <a:defRPr/>
              </a:pPr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Osaka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4113" y="6492875"/>
            <a:ext cx="3698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2E7D92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CDA9814-8350-4221-BFDE-6B0D0785A9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6153" name="Picture 13" descr="Working Together For Children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60" b="24373"/>
          <a:stretch>
            <a:fillRect/>
          </a:stretch>
        </p:blipFill>
        <p:spPr bwMode="auto">
          <a:xfrm>
            <a:off x="6429375" y="0"/>
            <a:ext cx="2714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0" y="1052513"/>
            <a:ext cx="9144000" cy="666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2E7D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ea typeface="Osaka" charset="-128"/>
            </a:endParaRPr>
          </a:p>
        </p:txBody>
      </p:sp>
      <p:sp>
        <p:nvSpPr>
          <p:cNvPr id="615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052513"/>
            <a:ext cx="914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13" r:id="rId1"/>
    <p:sldLayoutId id="2147486814" r:id="rId2"/>
    <p:sldLayoutId id="2147486815" r:id="rId3"/>
    <p:sldLayoutId id="2147486816" r:id="rId4"/>
    <p:sldLayoutId id="2147486817" r:id="rId5"/>
    <p:sldLayoutId id="2147486818" r:id="rId6"/>
    <p:sldLayoutId id="2147486819" r:id="rId7"/>
    <p:sldLayoutId id="2147486820" r:id="rId8"/>
    <p:sldLayoutId id="2147486821" r:id="rId9"/>
    <p:sldLayoutId id="2147486822" r:id="rId10"/>
    <p:sldLayoutId id="21474868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2E7D9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E7D9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57338"/>
            <a:ext cx="7772400" cy="2362200"/>
          </a:xfrm>
        </p:spPr>
        <p:txBody>
          <a:bodyPr/>
          <a:lstStyle/>
          <a:p>
            <a:pPr eaLnBrk="1" hangingPunct="1"/>
            <a:r>
              <a:rPr lang="en-US" altLang="en-US" sz="4800" b="1" smtClean="0">
                <a:latin typeface="Calibri Bold" panose="020F0702030404030204" pitchFamily="34" charset="0"/>
              </a:rPr>
              <a:t/>
            </a:r>
            <a:br>
              <a:rPr lang="en-US" altLang="en-US" sz="4800" b="1" smtClean="0">
                <a:latin typeface="Calibri Bold" panose="020F0702030404030204" pitchFamily="34" charset="0"/>
              </a:rPr>
            </a:br>
            <a:endParaRPr lang="en-US" altLang="en-US" smtClean="0">
              <a:latin typeface="Calibri Bold" panose="020F0702030404030204" pitchFamily="34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348038" y="6453188"/>
            <a:ext cx="5616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8000"/>
              </a:buClr>
              <a:buFont typeface="Times" panose="02020603050405020304" pitchFamily="18" charset="0"/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1pPr>
            <a:lvl2pPr marL="742950" indent="-285750">
              <a:spcBef>
                <a:spcPct val="20000"/>
              </a:spcBef>
              <a:buClr>
                <a:srgbClr val="FF8000"/>
              </a:buClr>
              <a:buFont typeface="Times" panose="02020603050405020304" pitchFamily="18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2pPr>
            <a:lvl3pPr marL="1143000" indent="-228600">
              <a:spcBef>
                <a:spcPct val="20000"/>
              </a:spcBef>
              <a:buClr>
                <a:srgbClr val="FF8000"/>
              </a:buClr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3pPr>
            <a:lvl4pPr marL="1600200" indent="-228600">
              <a:spcBef>
                <a:spcPct val="20000"/>
              </a:spcBef>
              <a:buClr>
                <a:srgbClr val="FF8000"/>
              </a:buClr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4pPr>
            <a:lvl5pPr marL="2057400" indent="-228600">
              <a:spcBef>
                <a:spcPct val="20000"/>
              </a:spcBef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0" dirty="0">
                <a:solidFill>
                  <a:srgbClr val="F2F2F2"/>
                </a:solidFill>
              </a:rPr>
              <a:t>			© The Centre for Effective Services 2015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07504" y="0"/>
            <a:ext cx="5400600" cy="12687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solidFill>
                  <a:schemeClr val="bg1"/>
                </a:solidFill>
              </a:ln>
              <a:solidFill>
                <a:schemeClr val="tx1"/>
              </a:solidFill>
              <a:effectLst/>
              <a:latin typeface="Times" pitchFamily="1" charset="0"/>
              <a:ea typeface="Osaka" pitchFamily="1" charset="-128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30801" y="1337469"/>
            <a:ext cx="8713788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bg1"/>
                </a:solidFill>
                <a:latin typeface="Calibri Bold" charset="0"/>
                <a:ea typeface="+mj-ea"/>
                <a:cs typeface="Osak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  <a:cs typeface="Osaka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  <a:cs typeface="Osaka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  <a:cs typeface="Osaka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  <a:cs typeface="Osaka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" pitchFamily="34" charset="0"/>
                <a:ea typeface="Osaka" pitchFamily="1" charset="-128"/>
              </a:defRPr>
            </a:lvl9pPr>
          </a:lstStyle>
          <a:p>
            <a:pPr eaLnBrk="1" hangingPunct="1"/>
            <a:r>
              <a:rPr lang="en-US" b="1" kern="0" dirty="0" smtClean="0">
                <a:latin typeface="Calibri Bold" pitchFamily="34" charset="0"/>
              </a:rPr>
              <a:t/>
            </a:r>
            <a:br>
              <a:rPr lang="en-US" b="1" kern="0" dirty="0" smtClean="0">
                <a:latin typeface="Calibri Bold" pitchFamily="34" charset="0"/>
              </a:rPr>
            </a:br>
            <a:r>
              <a:rPr lang="en-US" sz="3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Leadership to Implement Change in the Public Sector</a:t>
            </a:r>
            <a:r>
              <a:rPr lang="en-US" b="1" kern="0" dirty="0" smtClean="0">
                <a:latin typeface="Calibri Bold" pitchFamily="34" charset="0"/>
              </a:rPr>
              <a:t/>
            </a:r>
            <a:br>
              <a:rPr lang="en-US" b="1" kern="0" dirty="0" smtClean="0">
                <a:latin typeface="Calibri Bold" pitchFamily="34" charset="0"/>
              </a:rPr>
            </a:br>
            <a:r>
              <a:rPr lang="en-US" b="1" kern="0" dirty="0" smtClean="0">
                <a:latin typeface="Calibri Bold" pitchFamily="34" charset="0"/>
              </a:rPr>
              <a:t/>
            </a:r>
            <a:br>
              <a:rPr lang="en-US" b="1" kern="0" dirty="0" smtClean="0">
                <a:latin typeface="Calibri Bold" pitchFamily="34" charset="0"/>
              </a:rPr>
            </a:br>
            <a:r>
              <a:rPr lang="en-US" sz="32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 Disability Authority Conference</a:t>
            </a:r>
            <a:r>
              <a:rPr lang="en-US" sz="2800" b="1" kern="0" dirty="0" smtClean="0">
                <a:latin typeface="Calibri Bold" pitchFamily="34" charset="0"/>
              </a:rPr>
              <a:t/>
            </a:r>
            <a:br>
              <a:rPr lang="en-US" sz="2800" b="1" kern="0" dirty="0" smtClean="0">
                <a:latin typeface="Calibri Bold" pitchFamily="34" charset="0"/>
              </a:rPr>
            </a:br>
            <a:endParaRPr lang="en-US" kern="0" dirty="0" smtClean="0">
              <a:latin typeface="Calibri Bold" pitchFamily="34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480720"/>
            <a:ext cx="8915400" cy="1752600"/>
          </a:xfrm>
        </p:spPr>
        <p:txBody>
          <a:bodyPr/>
          <a:lstStyle/>
          <a:p>
            <a:pPr eaLnBrk="1" hangingPunct="1">
              <a:buFont typeface="Times" pitchFamily="-84" charset="0"/>
              <a:buNone/>
            </a:pPr>
            <a:r>
              <a:rPr lang="en-US" sz="2800" dirty="0" smtClean="0"/>
              <a:t>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October 2015, </a:t>
            </a:r>
            <a:r>
              <a:rPr lang="en-US" sz="2800" dirty="0" err="1" smtClean="0"/>
              <a:t>Croke</a:t>
            </a:r>
            <a:r>
              <a:rPr lang="en-US" sz="2800" dirty="0" smtClean="0"/>
              <a:t> Park Conference Centre</a:t>
            </a:r>
          </a:p>
          <a:p>
            <a:pPr eaLnBrk="1" hangingPunct="1">
              <a:buFont typeface="Times" pitchFamily="-84" charset="0"/>
              <a:buNone/>
            </a:pPr>
            <a:r>
              <a:rPr lang="en-US" sz="2800" dirty="0" smtClean="0"/>
              <a:t>Nuala Doherty </a:t>
            </a:r>
          </a:p>
          <a:p>
            <a:pPr eaLnBrk="1" hangingPunct="1">
              <a:buFont typeface="Times" pitchFamily="-84" charset="0"/>
              <a:buNone/>
            </a:pPr>
            <a:r>
              <a:rPr lang="en-US" sz="2800" dirty="0" smtClean="0"/>
              <a:t>Director</a:t>
            </a:r>
          </a:p>
          <a:p>
            <a:pPr eaLnBrk="1" hangingPunct="1">
              <a:buFont typeface="Times" pitchFamily="-84" charset="0"/>
              <a:buNone/>
            </a:pPr>
            <a:r>
              <a:rPr lang="en-US" sz="2800" dirty="0" smtClean="0"/>
              <a:t>Centre for Effective Services</a:t>
            </a:r>
          </a:p>
          <a:p>
            <a:pPr eaLnBrk="1" hangingPunct="1">
              <a:buFont typeface="Times" pitchFamily="-84" charset="0"/>
              <a:buNone/>
            </a:pPr>
            <a:endParaRPr lang="en-US" sz="2800" dirty="0" smtClean="0">
              <a:latin typeface="Calibri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819"/>
            <a:ext cx="9144000" cy="719138"/>
          </a:xfrm>
        </p:spPr>
        <p:txBody>
          <a:bodyPr/>
          <a:lstStyle/>
          <a:p>
            <a:r>
              <a:rPr lang="en-IE" sz="3200" dirty="0" smtClean="0"/>
              <a:t>Leadership for Public Sector </a:t>
            </a:r>
            <a:r>
              <a:rPr lang="en-IE" sz="3200" smtClean="0"/>
              <a:t>Reform 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352928" cy="5555306"/>
          </a:xfrm>
        </p:spPr>
        <p:txBody>
          <a:bodyPr/>
          <a:lstStyle/>
          <a:p>
            <a:pPr marL="0" indent="0" algn="ctr">
              <a:buNone/>
            </a:pPr>
            <a:r>
              <a:rPr lang="en-IE" b="0" dirty="0" smtClean="0"/>
              <a:t>Vision Statement:</a:t>
            </a:r>
          </a:p>
          <a:p>
            <a:pPr marL="0" indent="0" algn="ctr">
              <a:buNone/>
            </a:pPr>
            <a:endParaRPr lang="en-IE" b="0" dirty="0"/>
          </a:p>
          <a:p>
            <a:pPr marL="0" indent="0" algn="ctr">
              <a:buNone/>
            </a:pPr>
            <a:r>
              <a:rPr lang="en-IE" dirty="0"/>
              <a:t>“To build a </a:t>
            </a:r>
            <a:r>
              <a:rPr lang="en-IE" b="1" i="1" dirty="0"/>
              <a:t>community of leaders </a:t>
            </a:r>
            <a:r>
              <a:rPr lang="en-IE" dirty="0"/>
              <a:t>that supports national recovery and builds renewal through </a:t>
            </a:r>
            <a:r>
              <a:rPr lang="en-IE" b="1" i="1" dirty="0"/>
              <a:t>innovation</a:t>
            </a:r>
            <a:r>
              <a:rPr lang="en-IE" dirty="0"/>
              <a:t> and excellence, strengthening </a:t>
            </a:r>
            <a:r>
              <a:rPr lang="en-IE" b="1" i="1" dirty="0"/>
              <a:t>cross-organisational collaboration</a:t>
            </a:r>
            <a:r>
              <a:rPr lang="en-IE" dirty="0"/>
              <a:t>, supporting </a:t>
            </a:r>
            <a:r>
              <a:rPr lang="en-IE" b="1" i="1" dirty="0"/>
              <a:t>continuous</a:t>
            </a:r>
            <a:r>
              <a:rPr lang="en-IE" dirty="0"/>
              <a:t> personal and professional </a:t>
            </a:r>
            <a:r>
              <a:rPr lang="en-IE" b="1" i="1" dirty="0"/>
              <a:t>development</a:t>
            </a:r>
            <a:r>
              <a:rPr lang="en-IE" dirty="0"/>
              <a:t> and </a:t>
            </a:r>
            <a:r>
              <a:rPr lang="en-IE" b="1" i="1" dirty="0"/>
              <a:t>inspiring others </a:t>
            </a:r>
            <a:r>
              <a:rPr lang="en-IE" dirty="0"/>
              <a:t>to achieve high performance in a </a:t>
            </a:r>
            <a:r>
              <a:rPr lang="en-IE" b="1" i="1" dirty="0" smtClean="0"/>
              <a:t>common </a:t>
            </a:r>
            <a:r>
              <a:rPr lang="en-IE" b="1" i="1" dirty="0"/>
              <a:t>purpose</a:t>
            </a:r>
            <a:r>
              <a:rPr lang="en-IE" dirty="0"/>
              <a:t>”. </a:t>
            </a:r>
          </a:p>
          <a:p>
            <a:pPr marL="0" indent="0">
              <a:buNone/>
            </a:pPr>
            <a:endParaRPr lang="en-IE" b="0" dirty="0"/>
          </a:p>
          <a:p>
            <a:pPr marL="0" indent="0">
              <a:buNone/>
            </a:pPr>
            <a:r>
              <a:rPr lang="en-IE" sz="1200" b="0" dirty="0" smtClean="0"/>
              <a:t> 	</a:t>
            </a:r>
            <a:r>
              <a:rPr lang="en-IE" sz="1800" b="0" dirty="0" smtClean="0"/>
              <a:t>Senior Public Service leadership Development Strategy 2013-1015</a:t>
            </a:r>
            <a:endParaRPr lang="en-IE" sz="1800" b="0" dirty="0"/>
          </a:p>
          <a:p>
            <a:pPr marL="0" indent="0">
              <a:buNone/>
            </a:pPr>
            <a:endParaRPr lang="en-IE" sz="1800" b="0" dirty="0"/>
          </a:p>
          <a:p>
            <a:pPr marL="0" indent="0">
              <a:buNone/>
            </a:pPr>
            <a:endParaRPr lang="en-IE" b="0" dirty="0"/>
          </a:p>
          <a:p>
            <a:pPr marL="0" indent="0">
              <a:buNone/>
            </a:pPr>
            <a:endParaRPr lang="en-IE" b="0" dirty="0"/>
          </a:p>
          <a:p>
            <a:pPr marL="0" indent="0">
              <a:buNone/>
            </a:pPr>
            <a:endParaRPr lang="en-IE" b="0" dirty="0"/>
          </a:p>
          <a:p>
            <a:pPr marL="0" indent="0">
              <a:buNone/>
            </a:pPr>
            <a:endParaRPr lang="en-IE" b="0" dirty="0"/>
          </a:p>
          <a:p>
            <a:pPr marL="0" indent="0">
              <a:buNone/>
            </a:pPr>
            <a:endParaRPr lang="en-IE" b="0" dirty="0"/>
          </a:p>
        </p:txBody>
      </p:sp>
      <p:sp>
        <p:nvSpPr>
          <p:cNvPr id="5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A1C831-7666-4E53-9DE5-97D96CC903E7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8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en-IE" sz="3200" dirty="0" smtClean="0"/>
              <a:t>Leadership for Whole of Government Working 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16" y="1052736"/>
            <a:ext cx="8929072" cy="5688632"/>
          </a:xfrm>
        </p:spPr>
        <p:txBody>
          <a:bodyPr/>
          <a:lstStyle/>
          <a:p>
            <a:r>
              <a:rPr lang="en-IE" dirty="0"/>
              <a:t>Appropriate level of leadership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smtClean="0"/>
              <a:t>required </a:t>
            </a:r>
            <a:r>
              <a:rPr lang="en-IE" dirty="0"/>
              <a:t>to </a:t>
            </a:r>
            <a:r>
              <a:rPr lang="en-IE" u="sng" dirty="0"/>
              <a:t>reshape mandates and </a:t>
            </a:r>
            <a:r>
              <a:rPr lang="en-IE" u="sng" dirty="0" smtClean="0"/>
              <a:t>structures</a:t>
            </a:r>
            <a:r>
              <a:rPr lang="en-IE" dirty="0" smtClean="0"/>
              <a:t>.  Example: </a:t>
            </a:r>
            <a:r>
              <a:rPr lang="en-IE" dirty="0"/>
              <a:t>Cancer Strategy.</a:t>
            </a:r>
          </a:p>
          <a:p>
            <a:r>
              <a:rPr lang="en-IE" u="sng" dirty="0"/>
              <a:t>Distributed</a:t>
            </a:r>
            <a:r>
              <a:rPr lang="en-IE" dirty="0"/>
              <a:t> leadership</a:t>
            </a:r>
            <a:r>
              <a:rPr lang="en-IE" b="0" dirty="0"/>
              <a:t> throughout the system</a:t>
            </a:r>
            <a:r>
              <a:rPr lang="en-IE" dirty="0"/>
              <a:t>.</a:t>
            </a:r>
            <a:endParaRPr lang="en-IE" b="0" dirty="0"/>
          </a:p>
          <a:p>
            <a:pPr>
              <a:buNone/>
            </a:pPr>
            <a:r>
              <a:rPr lang="en-IE" dirty="0"/>
              <a:t>	Example: Smoking Ban</a:t>
            </a:r>
            <a:endParaRPr lang="en-IE" b="0" dirty="0"/>
          </a:p>
          <a:p>
            <a:r>
              <a:rPr lang="en-IE" u="sng" dirty="0"/>
              <a:t>Consistency</a:t>
            </a:r>
            <a:r>
              <a:rPr lang="en-IE" dirty="0"/>
              <a:t> in leadership </a:t>
            </a:r>
            <a:r>
              <a:rPr lang="en-IE" b="0" dirty="0"/>
              <a:t>as a support to implementation, as implementation takes time.</a:t>
            </a:r>
          </a:p>
          <a:p>
            <a:pPr marL="0" indent="0">
              <a:buNone/>
            </a:pPr>
            <a:r>
              <a:rPr lang="en-IE" dirty="0"/>
              <a:t>    Example: </a:t>
            </a:r>
            <a:r>
              <a:rPr lang="en-IE" b="0" dirty="0"/>
              <a:t>Fixed term senior departments positions</a:t>
            </a:r>
          </a:p>
          <a:p>
            <a:r>
              <a:rPr lang="en-IE" dirty="0"/>
              <a:t>A new type of leadership is needed which can attend to the complexity of modern public service. </a:t>
            </a:r>
          </a:p>
          <a:p>
            <a:r>
              <a:rPr lang="en-IE" b="0" dirty="0" smtClean="0"/>
              <a:t>What does this look like?</a:t>
            </a:r>
            <a:endParaRPr lang="en-IE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3DBA07-1ADF-4B96-91C4-8AAD7F7BEC1A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06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74" y="116632"/>
            <a:ext cx="8974360" cy="905262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/>
              <a:t>Leadership </a:t>
            </a:r>
            <a:r>
              <a:rPr lang="en-IE" dirty="0"/>
              <a:t>for Whole of Government Working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080708" cy="544522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IE" dirty="0" smtClean="0"/>
              <a:t>Communicate a compelling vision</a:t>
            </a:r>
            <a:endParaRPr lang="en-IE" dirty="0"/>
          </a:p>
          <a:p>
            <a:pPr>
              <a:lnSpc>
                <a:spcPct val="200000"/>
              </a:lnSpc>
            </a:pPr>
            <a:r>
              <a:rPr lang="en-IE" dirty="0" smtClean="0"/>
              <a:t>Engage and Consult with Stakeholders</a:t>
            </a:r>
            <a:endParaRPr lang="en-IE" b="0" dirty="0" smtClean="0"/>
          </a:p>
          <a:p>
            <a:pPr>
              <a:lnSpc>
                <a:spcPct val="200000"/>
              </a:lnSpc>
            </a:pPr>
            <a:r>
              <a:rPr lang="en-IE" dirty="0" smtClean="0"/>
              <a:t>Manage the Inter Dependencies</a:t>
            </a:r>
          </a:p>
          <a:p>
            <a:pPr>
              <a:lnSpc>
                <a:spcPct val="200000"/>
              </a:lnSpc>
            </a:pPr>
            <a:r>
              <a:rPr lang="en-IE" dirty="0" smtClean="0"/>
              <a:t>Model </a:t>
            </a:r>
            <a:r>
              <a:rPr lang="en-IE" dirty="0"/>
              <a:t>and </a:t>
            </a:r>
            <a:r>
              <a:rPr lang="en-IE" dirty="0" smtClean="0"/>
              <a:t>Incentivise</a:t>
            </a:r>
            <a:endParaRPr lang="en-IE" dirty="0"/>
          </a:p>
          <a:p>
            <a:pPr>
              <a:lnSpc>
                <a:spcPct val="200000"/>
              </a:lnSpc>
            </a:pPr>
            <a:r>
              <a:rPr lang="en-IE" dirty="0"/>
              <a:t>Create a Learning </a:t>
            </a:r>
            <a:r>
              <a:rPr lang="en-IE" dirty="0" smtClean="0"/>
              <a:t>Organisational </a:t>
            </a:r>
            <a:r>
              <a:rPr lang="en-IE" dirty="0"/>
              <a:t>Culture</a:t>
            </a:r>
          </a:p>
          <a:p>
            <a:pPr>
              <a:buNone/>
            </a:pPr>
            <a:endParaRPr lang="en-IE" sz="2400" u="sng" dirty="0" smtClean="0"/>
          </a:p>
          <a:p>
            <a:pPr>
              <a:buNone/>
            </a:pPr>
            <a:endParaRPr lang="en-IE" sz="2400" b="0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6086CF0-C077-409B-87E0-10EBB27B9B25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9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673"/>
            <a:ext cx="8455968" cy="5231651"/>
          </a:xfrm>
        </p:spPr>
        <p:txBody>
          <a:bodyPr/>
          <a:lstStyle/>
          <a:p>
            <a:pPr>
              <a:buNone/>
            </a:pPr>
            <a:endParaRPr lang="en-IE" b="0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814835" y="635751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99AA70-40D9-44AF-8AAA-C34231687284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47355" y="-8469"/>
            <a:ext cx="8974360" cy="9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E" dirty="0" smtClean="0"/>
              <a:t>Skills of the </a:t>
            </a:r>
            <a:r>
              <a:rPr lang="en-IE" dirty="0"/>
              <a:t>‘boundary spanner</a:t>
            </a:r>
            <a:r>
              <a:rPr lang="en-IE" dirty="0" smtClean="0"/>
              <a:t>’</a:t>
            </a:r>
            <a:endParaRPr lang="en-IE" dirty="0"/>
          </a:p>
        </p:txBody>
      </p:sp>
      <p:sp>
        <p:nvSpPr>
          <p:cNvPr id="11" name="Rectangle 1"/>
          <p:cNvSpPr/>
          <p:nvPr/>
        </p:nvSpPr>
        <p:spPr>
          <a:xfrm>
            <a:off x="279976" y="1633118"/>
            <a:ext cx="86331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Capacity </a:t>
            </a:r>
            <a:r>
              <a:rPr lang="en-IE" sz="2800" dirty="0">
                <a:latin typeface="Arial" panose="020B0604020202020204" pitchFamily="34" charset="0"/>
                <a:cs typeface="Arial" panose="020B0604020202020204" pitchFamily="34" charset="0"/>
              </a:rPr>
              <a:t>to cultivate interpersonal </a:t>
            </a: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</a:p>
          <a:p>
            <a:r>
              <a:rPr lang="en-I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>
                <a:latin typeface="Arial" panose="020B0604020202020204" pitchFamily="34" charset="0"/>
                <a:cs typeface="Arial" panose="020B0604020202020204" pitchFamily="34" charset="0"/>
              </a:rPr>
              <a:t>Communication and political </a:t>
            </a: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Empathy</a:t>
            </a:r>
          </a:p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>
                <a:latin typeface="Arial" panose="020B0604020202020204" pitchFamily="34" charset="0"/>
                <a:cs typeface="Arial" panose="020B0604020202020204" pitchFamily="34" charset="0"/>
              </a:rPr>
              <a:t>Reciprocity and </a:t>
            </a: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trust</a:t>
            </a:r>
          </a:p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>
                <a:latin typeface="Arial" panose="020B0604020202020204" pitchFamily="34" charset="0"/>
                <a:cs typeface="Arial" panose="020B0604020202020204" pitchFamily="34" charset="0"/>
              </a:rPr>
              <a:t>Seeing a problem from other partners </a:t>
            </a: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Networking – the ability influence their external environments</a:t>
            </a:r>
          </a:p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6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9081864" cy="719138"/>
          </a:xfrm>
        </p:spPr>
        <p:txBody>
          <a:bodyPr/>
          <a:lstStyle/>
          <a:p>
            <a:r>
              <a:rPr lang="en-IE" dirty="0" smtClean="0"/>
              <a:t>Other Enablers of Whole of Government Working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99049"/>
            <a:ext cx="8902352" cy="5256584"/>
          </a:xfrm>
        </p:spPr>
        <p:txBody>
          <a:bodyPr/>
          <a:lstStyle/>
          <a:p>
            <a:r>
              <a:rPr lang="en-IE" b="1" dirty="0"/>
              <a:t>Leadership alone is not enough </a:t>
            </a:r>
            <a:r>
              <a:rPr lang="en-IE" b="0" dirty="0"/>
              <a:t>but is a </a:t>
            </a:r>
            <a:r>
              <a:rPr lang="en-IE" dirty="0"/>
              <a:t>catalyst</a:t>
            </a:r>
            <a:r>
              <a:rPr lang="en-IE" b="0" dirty="0"/>
              <a:t> for other enablers of whole of government working. </a:t>
            </a:r>
          </a:p>
          <a:p>
            <a:r>
              <a:rPr lang="en-IE" b="0" dirty="0"/>
              <a:t>Leadership plays a crucial role in activating enablers such as:</a:t>
            </a:r>
          </a:p>
          <a:p>
            <a:pPr marL="0" indent="0">
              <a:buNone/>
            </a:pPr>
            <a:endParaRPr lang="en-IE" sz="1800" b="0" dirty="0"/>
          </a:p>
          <a:p>
            <a:pPr lvl="1"/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Providing or securing adequate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Staff Capacity</a:t>
            </a:r>
          </a:p>
          <a:p>
            <a:pPr lvl="1"/>
            <a:r>
              <a:rPr lang="en-IE" b="0" dirty="0">
                <a:latin typeface="Arial" panose="020B0604020202020204" pitchFamily="34" charset="0"/>
                <a:cs typeface="Arial" panose="020B0604020202020204" pitchFamily="34" charset="0"/>
              </a:rPr>
              <a:t>Capacity to Im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plement</a:t>
            </a:r>
          </a:p>
          <a:p>
            <a:pPr lvl="1"/>
            <a:r>
              <a:rPr lang="en-IE" b="0" dirty="0">
                <a:latin typeface="Arial" panose="020B0604020202020204" pitchFamily="34" charset="0"/>
                <a:cs typeface="Arial" panose="020B0604020202020204" pitchFamily="34" charset="0"/>
              </a:rPr>
              <a:t>Implementation Teams and Plans </a:t>
            </a: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Monitoring and Evaluation.</a:t>
            </a:r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EB5EEC-5BE4-48BB-9995-B04C78EE8F13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3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Learning from Scotland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5864"/>
            <a:ext cx="8455968" cy="5231651"/>
          </a:xfrm>
        </p:spPr>
        <p:txBody>
          <a:bodyPr/>
          <a:lstStyle/>
          <a:p>
            <a:r>
              <a:rPr lang="en-IE" dirty="0"/>
              <a:t>Case study on whole of government </a:t>
            </a:r>
            <a:r>
              <a:rPr lang="en-IE" dirty="0" smtClean="0"/>
              <a:t>working</a:t>
            </a:r>
          </a:p>
          <a:p>
            <a:pPr marL="0" indent="0">
              <a:buNone/>
            </a:pPr>
            <a:endParaRPr lang="en-IE" sz="1000" dirty="0"/>
          </a:p>
          <a:p>
            <a:r>
              <a:rPr lang="en-IE" dirty="0"/>
              <a:t>Started journey in </a:t>
            </a:r>
            <a:r>
              <a:rPr lang="en-IE" dirty="0" smtClean="0"/>
              <a:t>2007</a:t>
            </a:r>
          </a:p>
          <a:p>
            <a:pPr marL="0" indent="0">
              <a:buNone/>
            </a:pPr>
            <a:endParaRPr lang="en-IE" sz="1000" dirty="0"/>
          </a:p>
          <a:p>
            <a:r>
              <a:rPr lang="en-IE" dirty="0"/>
              <a:t>Significant changes in structures to enable Whole of </a:t>
            </a:r>
            <a:r>
              <a:rPr lang="en-IE" dirty="0" smtClean="0"/>
              <a:t>Government work</a:t>
            </a:r>
          </a:p>
          <a:p>
            <a:pPr marL="0" indent="0">
              <a:buNone/>
            </a:pPr>
            <a:endParaRPr lang="en-IE" sz="1000" dirty="0"/>
          </a:p>
          <a:p>
            <a:r>
              <a:rPr lang="en-IE" dirty="0"/>
              <a:t>National Performance Framework </a:t>
            </a:r>
            <a:r>
              <a:rPr lang="en-IE" dirty="0" smtClean="0"/>
              <a:t>the means </a:t>
            </a:r>
            <a:r>
              <a:rPr lang="en-IE" dirty="0"/>
              <a:t>to measure </a:t>
            </a:r>
            <a:r>
              <a:rPr lang="en-IE" dirty="0" smtClean="0"/>
              <a:t>progress</a:t>
            </a:r>
            <a:endParaRPr lang="en-IE" dirty="0"/>
          </a:p>
          <a:p>
            <a:pPr marL="0" indent="0">
              <a:buNone/>
            </a:pPr>
            <a:endParaRPr lang="en-IE" sz="1000" dirty="0"/>
          </a:p>
          <a:p>
            <a:r>
              <a:rPr lang="en-IE" dirty="0"/>
              <a:t>Consistent leadership: Head of Civil Service and Strategic Leadership Group</a:t>
            </a:r>
            <a:r>
              <a:rPr lang="en-IE" dirty="0" smtClean="0"/>
              <a:t>.</a:t>
            </a:r>
          </a:p>
          <a:p>
            <a:pPr marL="0" indent="0">
              <a:buNone/>
            </a:pPr>
            <a:endParaRPr lang="en-IE" sz="1050" dirty="0" smtClean="0"/>
          </a:p>
          <a:p>
            <a:r>
              <a:rPr lang="en-IE" dirty="0" smtClean="0"/>
              <a:t>The citizen as central to reform efforts, not just consumers of services. 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3054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Scotland Performs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74360" cy="5805264"/>
          </a:xfrm>
        </p:spPr>
        <p:txBody>
          <a:bodyPr/>
          <a:lstStyle/>
          <a:p>
            <a:pPr marL="0" indent="0">
              <a:buNone/>
            </a:pPr>
            <a:r>
              <a:rPr lang="en-IE" u="sng" dirty="0"/>
              <a:t>The </a:t>
            </a:r>
            <a:r>
              <a:rPr lang="en-IE" u="sng" dirty="0" smtClean="0"/>
              <a:t>Vision</a:t>
            </a:r>
          </a:p>
          <a:p>
            <a:pPr marL="0" indent="0">
              <a:buNone/>
            </a:pPr>
            <a:endParaRPr lang="en-IE" sz="1800" u="sng" dirty="0" smtClean="0"/>
          </a:p>
          <a:p>
            <a:r>
              <a:rPr lang="en-IE" b="0" dirty="0" smtClean="0"/>
              <a:t>Creating </a:t>
            </a:r>
            <a:r>
              <a:rPr lang="en-IE" b="0" dirty="0"/>
              <a:t>a </a:t>
            </a:r>
            <a:r>
              <a:rPr lang="en-IE" dirty="0" smtClean="0"/>
              <a:t>fairer, more </a:t>
            </a:r>
            <a:r>
              <a:rPr lang="en-IE" b="0" dirty="0" smtClean="0"/>
              <a:t>successful </a:t>
            </a:r>
            <a:r>
              <a:rPr lang="en-IE" b="0" dirty="0"/>
              <a:t>country, opportunities for all to flourish through creating sustainable economic </a:t>
            </a:r>
            <a:r>
              <a:rPr lang="en-IE" b="0" dirty="0" smtClean="0"/>
              <a:t>growth.</a:t>
            </a:r>
          </a:p>
          <a:p>
            <a:pPr marL="0" indent="0">
              <a:buNone/>
            </a:pPr>
            <a:r>
              <a:rPr lang="en-IE" sz="1800" b="0" dirty="0" smtClean="0"/>
              <a:t> </a:t>
            </a:r>
          </a:p>
          <a:p>
            <a:r>
              <a:rPr lang="en-IE" b="0" dirty="0" smtClean="0"/>
              <a:t>Seven </a:t>
            </a:r>
            <a:r>
              <a:rPr lang="en-IE" b="0" dirty="0"/>
              <a:t>statements of purpose including solidarity, cohesion, </a:t>
            </a:r>
            <a:r>
              <a:rPr lang="en-IE" b="0" dirty="0" smtClean="0"/>
              <a:t>sustainability.</a:t>
            </a:r>
          </a:p>
          <a:p>
            <a:pPr marL="0" indent="0">
              <a:buNone/>
            </a:pPr>
            <a:endParaRPr lang="en-IE" sz="1800" b="0" dirty="0" smtClean="0"/>
          </a:p>
          <a:p>
            <a:r>
              <a:rPr lang="en-IE" b="0" dirty="0" smtClean="0"/>
              <a:t>Sixteen </a:t>
            </a:r>
            <a:r>
              <a:rPr lang="en-IE" b="0" dirty="0"/>
              <a:t>national outcomes including tackling significant inequalities, strong, resilient, supportive </a:t>
            </a:r>
            <a:r>
              <a:rPr lang="en-IE" b="0" dirty="0" smtClean="0"/>
              <a:t>communities. </a:t>
            </a:r>
          </a:p>
          <a:p>
            <a:pPr marL="0" indent="0">
              <a:buNone/>
            </a:pPr>
            <a:endParaRPr lang="en-IE" b="0" dirty="0"/>
          </a:p>
          <a:p>
            <a:endParaRPr lang="en-IE" sz="3200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4A88AD-5F61-4299-80D1-672774A6973A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9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87680" cy="1143000"/>
          </a:xfrm>
        </p:spPr>
        <p:txBody>
          <a:bodyPr/>
          <a:lstStyle/>
          <a:p>
            <a:r>
              <a:rPr lang="en-IE" sz="3200" dirty="0"/>
              <a:t>Mainstreaming equality in Scotland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46" y="1222096"/>
            <a:ext cx="8964488" cy="5191683"/>
          </a:xfrm>
        </p:spPr>
        <p:txBody>
          <a:bodyPr/>
          <a:lstStyle/>
          <a:p>
            <a:r>
              <a:rPr lang="en-IE" b="0" dirty="0"/>
              <a:t>Engage directly with communities to understand their concerns, priorities and perspectives. </a:t>
            </a:r>
          </a:p>
          <a:p>
            <a:pPr marL="0" indent="0">
              <a:buNone/>
            </a:pPr>
            <a:endParaRPr lang="en-IE" b="0" dirty="0"/>
          </a:p>
          <a:p>
            <a:r>
              <a:rPr lang="en-IE" b="0" dirty="0"/>
              <a:t>Use Equality Act 2010 and </a:t>
            </a:r>
            <a:r>
              <a:rPr lang="en-IE" dirty="0"/>
              <a:t>the performance framework</a:t>
            </a:r>
            <a:r>
              <a:rPr lang="en-IE" b="0" dirty="0"/>
              <a:t> to mainstream equality in the everyday work of Scottish </a:t>
            </a:r>
            <a:r>
              <a:rPr lang="en-IE" b="0" dirty="0" smtClean="0"/>
              <a:t>Government</a:t>
            </a:r>
            <a:r>
              <a:rPr lang="en-IE" dirty="0" smtClean="0"/>
              <a:t>– </a:t>
            </a:r>
            <a:r>
              <a:rPr lang="en-IE" dirty="0"/>
              <a:t>ensures equality is everyone's </a:t>
            </a:r>
            <a:r>
              <a:rPr lang="en-IE" dirty="0" smtClean="0"/>
              <a:t>business. </a:t>
            </a:r>
            <a:endParaRPr lang="en-IE" b="0" dirty="0"/>
          </a:p>
          <a:p>
            <a:pPr marL="0" indent="0">
              <a:buNone/>
            </a:pPr>
            <a:endParaRPr lang="en-IE" b="0" dirty="0"/>
          </a:p>
          <a:p>
            <a:r>
              <a:rPr lang="en-IE" b="0" dirty="0"/>
              <a:t>Using evidence and equality data to translate this into practical implementation. </a:t>
            </a:r>
          </a:p>
          <a:p>
            <a:endParaRPr lang="en-IE" sz="2400" dirty="0"/>
          </a:p>
          <a:p>
            <a:endParaRPr lang="en-IE" sz="2400" b="0" dirty="0"/>
          </a:p>
          <a:p>
            <a:endParaRPr lang="en-IE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208D74-D4BD-4E82-9C6F-866F47CF145B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0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Summary Learning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051673"/>
            <a:ext cx="8768923" cy="5231651"/>
          </a:xfrm>
        </p:spPr>
        <p:txBody>
          <a:bodyPr/>
          <a:lstStyle/>
          <a:p>
            <a:r>
              <a:rPr lang="en-IE" dirty="0"/>
              <a:t>A new type of leadership is required which attends to the complexity of public services </a:t>
            </a:r>
          </a:p>
          <a:p>
            <a:r>
              <a:rPr lang="en-IE" dirty="0"/>
              <a:t>More about shared vision and outcomes than just structures. </a:t>
            </a:r>
          </a:p>
          <a:p>
            <a:r>
              <a:rPr lang="en-IE" dirty="0"/>
              <a:t>Boundary spanning relationships and </a:t>
            </a:r>
            <a:r>
              <a:rPr lang="en-IE" dirty="0" smtClean="0"/>
              <a:t>influence</a:t>
            </a:r>
          </a:p>
          <a:p>
            <a:r>
              <a:rPr lang="en-IE" dirty="0" smtClean="0">
                <a:solidFill>
                  <a:srgbClr val="000000"/>
                </a:solidFill>
              </a:rPr>
              <a:t>Co-produce </a:t>
            </a:r>
            <a:r>
              <a:rPr lang="en-IE" dirty="0">
                <a:solidFill>
                  <a:srgbClr val="000000"/>
                </a:solidFill>
              </a:rPr>
              <a:t>with staff and </a:t>
            </a:r>
            <a:r>
              <a:rPr lang="en-IE" dirty="0" smtClean="0">
                <a:solidFill>
                  <a:srgbClr val="000000"/>
                </a:solidFill>
              </a:rPr>
              <a:t>citizens</a:t>
            </a:r>
            <a:endParaRPr lang="en-IE" dirty="0">
              <a:solidFill>
                <a:srgbClr val="000000"/>
              </a:solidFill>
            </a:endParaRPr>
          </a:p>
          <a:p>
            <a:pPr lvl="0"/>
            <a:r>
              <a:rPr lang="en-IE" dirty="0">
                <a:solidFill>
                  <a:srgbClr val="000000"/>
                </a:solidFill>
              </a:rPr>
              <a:t>Collect the data – evidence of progress is empowering</a:t>
            </a:r>
          </a:p>
          <a:p>
            <a:pPr lvl="0"/>
            <a:r>
              <a:rPr lang="en-IE" dirty="0">
                <a:solidFill>
                  <a:srgbClr val="000000"/>
                </a:solidFill>
              </a:rPr>
              <a:t>Implementation takes time – sustained reform is incremental </a:t>
            </a:r>
          </a:p>
          <a:p>
            <a:pPr lvl="0"/>
            <a:r>
              <a:rPr lang="en-IE" dirty="0">
                <a:solidFill>
                  <a:srgbClr val="000000"/>
                </a:solidFill>
              </a:rPr>
              <a:t>The time is now – whole of government is a core part of the reform </a:t>
            </a:r>
            <a:r>
              <a:rPr lang="en-IE">
                <a:solidFill>
                  <a:srgbClr val="000000"/>
                </a:solidFill>
              </a:rPr>
              <a:t>agenda</a:t>
            </a:r>
            <a:r>
              <a:rPr lang="en-IE" smtClean="0">
                <a:solidFill>
                  <a:srgbClr val="000000"/>
                </a:solidFill>
              </a:rPr>
              <a:t>. 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3050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does this mean </a:t>
            </a:r>
            <a:r>
              <a:rPr lang="en-IE"/>
              <a:t>for your </a:t>
            </a:r>
            <a:r>
              <a:rPr lang="en-IE" smtClean="0"/>
              <a:t>work?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33656" cy="5616624"/>
          </a:xfrm>
        </p:spPr>
        <p:txBody>
          <a:bodyPr/>
          <a:lstStyle/>
          <a:p>
            <a:r>
              <a:rPr lang="en-IE" b="0" dirty="0"/>
              <a:t>20 years on from the Commission Report – where have we made most </a:t>
            </a:r>
            <a:r>
              <a:rPr lang="en-IE" u="sng" dirty="0" smtClean="0"/>
              <a:t>progress</a:t>
            </a:r>
            <a:r>
              <a:rPr lang="en-IE" b="0" dirty="0" smtClean="0"/>
              <a:t> </a:t>
            </a:r>
            <a:r>
              <a:rPr lang="en-IE" b="0" dirty="0"/>
              <a:t>in </a:t>
            </a:r>
            <a:r>
              <a:rPr lang="en-IE" b="0" dirty="0" smtClean="0"/>
              <a:t>achieving </a:t>
            </a:r>
            <a:r>
              <a:rPr lang="en-IE" u="sng" dirty="0" smtClean="0"/>
              <a:t>inclusive public </a:t>
            </a:r>
            <a:r>
              <a:rPr lang="en-IE" u="sng" dirty="0"/>
              <a:t>services</a:t>
            </a:r>
            <a:r>
              <a:rPr lang="en-IE" b="0" dirty="0" smtClean="0"/>
              <a:t>?</a:t>
            </a:r>
          </a:p>
          <a:p>
            <a:pPr marL="0" indent="0">
              <a:buNone/>
            </a:pPr>
            <a:endParaRPr lang="en-IE" b="0" dirty="0"/>
          </a:p>
          <a:p>
            <a:r>
              <a:rPr lang="en-IE" b="0" dirty="0" smtClean="0"/>
              <a:t>What elements of </a:t>
            </a:r>
            <a:r>
              <a:rPr lang="en-IE" u="sng" dirty="0" smtClean="0"/>
              <a:t>leadership</a:t>
            </a:r>
            <a:r>
              <a:rPr lang="en-IE" b="0" dirty="0" smtClean="0"/>
              <a:t> presented </a:t>
            </a:r>
            <a:r>
              <a:rPr lang="en-IE" u="sng" dirty="0" smtClean="0"/>
              <a:t>resonated</a:t>
            </a:r>
            <a:r>
              <a:rPr lang="en-IE" b="0" dirty="0" smtClean="0"/>
              <a:t> with you?</a:t>
            </a:r>
            <a:endParaRPr lang="en-IE" b="0" dirty="0"/>
          </a:p>
          <a:p>
            <a:endParaRPr lang="en-IE" b="0" dirty="0"/>
          </a:p>
          <a:p>
            <a:r>
              <a:rPr lang="en-IE" b="0" dirty="0"/>
              <a:t>What does </a:t>
            </a:r>
            <a:r>
              <a:rPr lang="en-IE" b="0" dirty="0" smtClean="0"/>
              <a:t>the </a:t>
            </a:r>
            <a:r>
              <a:rPr lang="en-IE" b="0" dirty="0"/>
              <a:t>information presented mean </a:t>
            </a:r>
            <a:r>
              <a:rPr lang="en-IE" b="0" dirty="0" smtClean="0"/>
              <a:t>for </a:t>
            </a:r>
            <a:r>
              <a:rPr lang="en-IE" b="0" dirty="0"/>
              <a:t>how </a:t>
            </a:r>
            <a:r>
              <a:rPr lang="en-IE" dirty="0"/>
              <a:t>you and your organisation </a:t>
            </a:r>
            <a:r>
              <a:rPr lang="en-IE" u="sng" dirty="0"/>
              <a:t>leads</a:t>
            </a:r>
            <a:r>
              <a:rPr lang="en-IE" dirty="0"/>
              <a:t> and </a:t>
            </a:r>
            <a:r>
              <a:rPr lang="en-IE" u="sng" dirty="0" smtClean="0"/>
              <a:t>collaborates</a:t>
            </a:r>
            <a:r>
              <a:rPr lang="en-IE" b="0" dirty="0" smtClean="0"/>
              <a:t>?</a:t>
            </a:r>
            <a:endParaRPr lang="en-IE" b="0" dirty="0"/>
          </a:p>
          <a:p>
            <a:pPr marL="0" indent="0">
              <a:buNone/>
            </a:pPr>
            <a:endParaRPr lang="en-IE" b="0" dirty="0"/>
          </a:p>
        </p:txBody>
      </p:sp>
      <p:sp>
        <p:nvSpPr>
          <p:cNvPr id="5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87EC41-CB1B-44BB-B72B-E3F09DE9AAE0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1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About this Presentation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890"/>
            <a:ext cx="8455968" cy="52316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E" dirty="0" smtClean="0"/>
              <a:t>Introduction to CES 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Mainstreaming – Challenges and Opportunities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A Whole of Government Approach 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Leadership for Whole of Government working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Case Study: Scotland Performs  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What does this mean for your work?</a:t>
            </a:r>
          </a:p>
          <a:p>
            <a:pPr>
              <a:lnSpc>
                <a:spcPct val="150000"/>
              </a:lnSpc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538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57338"/>
            <a:ext cx="7772400" cy="2362200"/>
          </a:xfrm>
        </p:spPr>
        <p:txBody>
          <a:bodyPr/>
          <a:lstStyle/>
          <a:p>
            <a:pPr eaLnBrk="1" hangingPunct="1"/>
            <a:r>
              <a:rPr lang="en-US" altLang="en-US" sz="4800" b="1" smtClean="0">
                <a:latin typeface="Calibri Bold" panose="020F0702030404030204" pitchFamily="34" charset="0"/>
              </a:rPr>
              <a:t/>
            </a:r>
            <a:br>
              <a:rPr lang="en-US" altLang="en-US" sz="4800" b="1" smtClean="0">
                <a:latin typeface="Calibri Bold" panose="020F0702030404030204" pitchFamily="34" charset="0"/>
              </a:rPr>
            </a:br>
            <a:endParaRPr lang="en-US" altLang="en-US" smtClean="0">
              <a:latin typeface="Calibri Bold" panose="020F0702030404030204" pitchFamily="34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348038" y="6453188"/>
            <a:ext cx="5616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8000"/>
              </a:buClr>
              <a:buFont typeface="Times" panose="02020603050405020304" pitchFamily="18" charset="0"/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1pPr>
            <a:lvl2pPr marL="742950" indent="-285750">
              <a:spcBef>
                <a:spcPct val="20000"/>
              </a:spcBef>
              <a:buClr>
                <a:srgbClr val="FF8000"/>
              </a:buClr>
              <a:buFont typeface="Times" panose="02020603050405020304" pitchFamily="18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2pPr>
            <a:lvl3pPr marL="1143000" indent="-228600">
              <a:spcBef>
                <a:spcPct val="20000"/>
              </a:spcBef>
              <a:buClr>
                <a:srgbClr val="FF8000"/>
              </a:buClr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3pPr>
            <a:lvl4pPr marL="1600200" indent="-228600">
              <a:spcBef>
                <a:spcPct val="20000"/>
              </a:spcBef>
              <a:buClr>
                <a:srgbClr val="FF8000"/>
              </a:buClr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4pPr>
            <a:lvl5pPr marL="2057400" indent="-228600">
              <a:spcBef>
                <a:spcPct val="20000"/>
              </a:spcBef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Osaka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0" dirty="0">
                <a:solidFill>
                  <a:srgbClr val="F2F2F2"/>
                </a:solidFill>
              </a:rPr>
              <a:t>			© The Centre for Effective Services 2015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07504" y="0"/>
            <a:ext cx="5400600" cy="12687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solidFill>
                  <a:schemeClr val="bg1"/>
                </a:solidFill>
              </a:ln>
              <a:solidFill>
                <a:schemeClr val="tx1"/>
              </a:solidFill>
              <a:effectLst/>
              <a:latin typeface="Times" pitchFamily="1" charset="0"/>
              <a:ea typeface="Osaka" pitchFamily="1" charset="-128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480720"/>
            <a:ext cx="8915400" cy="1752600"/>
          </a:xfrm>
        </p:spPr>
        <p:txBody>
          <a:bodyPr/>
          <a:lstStyle/>
          <a:p>
            <a:r>
              <a:rPr lang="en-IE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Nuala Doherty</a:t>
            </a:r>
          </a:p>
          <a:p>
            <a:r>
              <a:rPr lang="en-IE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</a:t>
            </a:r>
          </a:p>
          <a:p>
            <a:r>
              <a:rPr lang="en-IE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+353 (0) 1 416 0500</a:t>
            </a:r>
          </a:p>
          <a:p>
            <a:r>
              <a:rPr lang="en-IE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www.effectiveservices.org</a:t>
            </a:r>
            <a:endParaRPr lang="en-US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28600" y="1524000"/>
            <a:ext cx="861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Thank </a:t>
            </a:r>
            <a:r>
              <a:rPr lang="en-US" sz="4800" b="1" kern="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you</a:t>
            </a:r>
            <a:endParaRPr lang="en-US" sz="4800" b="1" kern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800" b="1" kern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Centre for Effective Services</a:t>
            </a:r>
            <a: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n-US" sz="4800" b="1" kern="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en-US" sz="2800" b="1" kern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91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44016" y="44624"/>
            <a:ext cx="7772400" cy="747514"/>
          </a:xfrm>
        </p:spPr>
        <p:txBody>
          <a:bodyPr/>
          <a:lstStyle/>
          <a:p>
            <a:r>
              <a:rPr lang="en-IE" dirty="0" smtClean="0"/>
              <a:t>Introduction to CES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640960" cy="5544616"/>
          </a:xfrm>
        </p:spPr>
        <p:txBody>
          <a:bodyPr/>
          <a:lstStyle/>
          <a:p>
            <a:pPr marL="446088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 smtClean="0">
                <a:solidFill>
                  <a:srgbClr val="000000"/>
                </a:solidFill>
              </a:rPr>
              <a:t>Established </a:t>
            </a:r>
            <a:r>
              <a:rPr lang="en-IE" kern="0" dirty="0">
                <a:solidFill>
                  <a:srgbClr val="000000"/>
                </a:solidFill>
              </a:rPr>
              <a:t>in 2008 with charity </a:t>
            </a:r>
            <a:r>
              <a:rPr lang="en-IE" kern="0" dirty="0" smtClean="0">
                <a:solidFill>
                  <a:srgbClr val="000000"/>
                </a:solidFill>
              </a:rPr>
              <a:t>status</a:t>
            </a:r>
          </a:p>
          <a:p>
            <a:pPr marL="446088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 smtClean="0">
                <a:solidFill>
                  <a:srgbClr val="000000"/>
                </a:solidFill>
              </a:rPr>
              <a:t>A </a:t>
            </a:r>
            <a:r>
              <a:rPr lang="en-IE" kern="0" dirty="0">
                <a:solidFill>
                  <a:srgbClr val="000000"/>
                </a:solidFill>
              </a:rPr>
              <a:t>multi-disciplinary staff team</a:t>
            </a:r>
          </a:p>
          <a:p>
            <a:pPr marL="446088" lvl="0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Jointly funded by Government, Department of Children and Youth Affairs and Atlantic Philanthropies</a:t>
            </a:r>
          </a:p>
          <a:p>
            <a:pPr marL="446088" lvl="0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All Island organisation, Belfast and </a:t>
            </a:r>
            <a:r>
              <a:rPr lang="en-IE" kern="0" dirty="0" smtClean="0">
                <a:solidFill>
                  <a:srgbClr val="000000"/>
                </a:solidFill>
              </a:rPr>
              <a:t>Dublin.</a:t>
            </a:r>
            <a:endParaRPr lang="en-IE" kern="0" dirty="0">
              <a:solidFill>
                <a:srgbClr val="000000"/>
              </a:solidFill>
            </a:endParaRPr>
          </a:p>
          <a:p>
            <a:pPr marL="446088" lvl="0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CES is a ‘THINK AND DO’ tank which connects research, policy and practice</a:t>
            </a:r>
          </a:p>
          <a:p>
            <a:pPr marL="446088" lvl="0" indent="-446088" algn="l">
              <a:buClr>
                <a:srgbClr val="FF8000"/>
              </a:buClr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To improve outcomes for communities, children and young people. </a:t>
            </a:r>
            <a:endParaRPr lang="en-IE" b="1" kern="0" dirty="0">
              <a:solidFill>
                <a:srgbClr val="000000"/>
              </a:solidFill>
            </a:endParaRPr>
          </a:p>
          <a:p>
            <a:pPr algn="l"/>
            <a:endParaRPr lang="en-IE" dirty="0"/>
          </a:p>
        </p:txBody>
      </p:sp>
      <p:sp>
        <p:nvSpPr>
          <p:cNvPr id="6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F820CB-2253-4670-B21D-021B104BDA35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67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44016" y="44624"/>
            <a:ext cx="7772400" cy="747514"/>
          </a:xfrm>
        </p:spPr>
        <p:txBody>
          <a:bodyPr/>
          <a:lstStyle/>
          <a:p>
            <a:r>
              <a:rPr lang="en-IE" dirty="0"/>
              <a:t>What informed the presentation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9512" y="1052736"/>
            <a:ext cx="8640960" cy="5544616"/>
          </a:xfrm>
        </p:spPr>
        <p:txBody>
          <a:bodyPr/>
          <a:lstStyle/>
          <a:p>
            <a:pPr marL="446088" lvl="0" indent="-446088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Review of the international and national </a:t>
            </a:r>
            <a:r>
              <a:rPr lang="en-IE" kern="0">
                <a:solidFill>
                  <a:srgbClr val="000000"/>
                </a:solidFill>
              </a:rPr>
              <a:t>literature </a:t>
            </a:r>
            <a:r>
              <a:rPr lang="en-IE" kern="0" smtClean="0">
                <a:solidFill>
                  <a:srgbClr val="000000"/>
                </a:solidFill>
              </a:rPr>
              <a:t>in:</a:t>
            </a:r>
            <a:endParaRPr lang="en-IE" kern="0" dirty="0">
              <a:solidFill>
                <a:srgbClr val="000000"/>
              </a:solidFill>
            </a:endParaRPr>
          </a:p>
          <a:p>
            <a:pPr marL="1074738" lvl="0" indent="-538163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Public Service Reform </a:t>
            </a:r>
          </a:p>
          <a:p>
            <a:pPr marL="1074738" lvl="0" indent="-538163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Leadership and Change Management </a:t>
            </a:r>
          </a:p>
          <a:p>
            <a:pPr marL="1074738" lvl="0" indent="-538163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Whole of Government / Joined up working</a:t>
            </a:r>
          </a:p>
          <a:p>
            <a:pPr marL="1074738" lvl="0" indent="-538163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Implementation Science. </a:t>
            </a:r>
          </a:p>
          <a:p>
            <a:pPr marL="446088" lvl="0" indent="-446088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Literature is rich in theory, poorer on outcomes evaluations on the effectiveness of various approaches. </a:t>
            </a:r>
          </a:p>
          <a:p>
            <a:pPr marL="446088" indent="-446088" algn="l">
              <a:buFont typeface="Times" pitchFamily="-84" charset="0"/>
              <a:buChar char="•"/>
            </a:pPr>
            <a:r>
              <a:rPr lang="en-IE" kern="0" dirty="0">
                <a:solidFill>
                  <a:srgbClr val="000000"/>
                </a:solidFill>
              </a:rPr>
              <a:t>Drawing on our work with </a:t>
            </a:r>
            <a:r>
              <a:rPr lang="en-IE" kern="0" dirty="0" smtClean="0">
                <a:solidFill>
                  <a:srgbClr val="000000"/>
                </a:solidFill>
              </a:rPr>
              <a:t>policy makers </a:t>
            </a:r>
            <a:r>
              <a:rPr lang="en-IE" kern="0" dirty="0">
                <a:solidFill>
                  <a:srgbClr val="000000"/>
                </a:solidFill>
              </a:rPr>
              <a:t>and services implementing change. </a:t>
            </a:r>
          </a:p>
          <a:p>
            <a:pPr lvl="0" algn="l"/>
            <a:endParaRPr lang="en-IE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F820CB-2253-4670-B21D-021B104BDA35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12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is Mainstreaming?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5847184" cy="5555306"/>
          </a:xfrm>
        </p:spPr>
        <p:txBody>
          <a:bodyPr/>
          <a:lstStyle/>
          <a:p>
            <a:r>
              <a:rPr lang="en-IE" b="0" dirty="0" smtClean="0"/>
              <a:t>Mainstreaming involves planning, designing and delivering services so that people with disabilities can engage fully and on equal terms with other citizens.</a:t>
            </a:r>
          </a:p>
          <a:p>
            <a:pPr marL="0" indent="0">
              <a:buNone/>
            </a:pPr>
            <a:endParaRPr lang="en-IE" sz="1400" b="0" dirty="0" smtClean="0"/>
          </a:p>
          <a:p>
            <a:r>
              <a:rPr lang="en-IE" b="0" dirty="0" smtClean="0"/>
              <a:t>The </a:t>
            </a:r>
            <a:r>
              <a:rPr lang="en-IE" b="0" dirty="0"/>
              <a:t>vision and goal: freedom, inclusion, enjoyment of fundamental rights for people with </a:t>
            </a:r>
            <a:r>
              <a:rPr lang="en-IE" b="0" dirty="0" smtClean="0"/>
              <a:t>disabilities. </a:t>
            </a:r>
          </a:p>
          <a:p>
            <a:pPr marL="0" indent="0">
              <a:buNone/>
            </a:pPr>
            <a:endParaRPr lang="en-IE" sz="1400" b="0" dirty="0" smtClean="0"/>
          </a:p>
          <a:p>
            <a:r>
              <a:rPr lang="en-IE" b="0" dirty="0" smtClean="0"/>
              <a:t>Mainstreaming</a:t>
            </a:r>
            <a:r>
              <a:rPr lang="en-IE" b="0" dirty="0"/>
              <a:t>: a practical means to achieving the vision</a:t>
            </a:r>
            <a:r>
              <a:rPr lang="en-IE" b="0" dirty="0" smtClean="0"/>
              <a:t>.</a:t>
            </a:r>
            <a:endParaRPr lang="en-IE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1849959"/>
            <a:ext cx="2560695" cy="3585914"/>
          </a:xfrm>
          <a:prstGeom prst="rect">
            <a:avLst/>
          </a:prstGeom>
        </p:spPr>
      </p:pic>
      <p:sp>
        <p:nvSpPr>
          <p:cNvPr id="6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A2B0E4-5B01-4D37-8316-FC8A0250A50E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91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Current Reform Context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052736"/>
            <a:ext cx="8454643" cy="5805264"/>
          </a:xfrm>
        </p:spPr>
        <p:txBody>
          <a:bodyPr/>
          <a:lstStyle/>
          <a:p>
            <a:r>
              <a:rPr lang="en-IE" b="0" dirty="0"/>
              <a:t>Good time for advancing mainstreaming:</a:t>
            </a:r>
          </a:p>
          <a:p>
            <a:pPr lvl="1"/>
            <a:r>
              <a:rPr lang="en-IE" dirty="0"/>
              <a:t>Climate and culture of public sector reform North and South </a:t>
            </a:r>
          </a:p>
          <a:p>
            <a:pPr lvl="1"/>
            <a:r>
              <a:rPr lang="en-IE" dirty="0"/>
              <a:t>Strong focus on whole of government change </a:t>
            </a:r>
          </a:p>
          <a:p>
            <a:pPr lvl="1"/>
            <a:r>
              <a:rPr lang="en-IE" dirty="0"/>
              <a:t>Strong rhetoric of service user participation</a:t>
            </a:r>
          </a:p>
          <a:p>
            <a:pPr lvl="1"/>
            <a:r>
              <a:rPr lang="en-IE" dirty="0"/>
              <a:t>We have achieved all we can by working in silos. </a:t>
            </a:r>
          </a:p>
          <a:p>
            <a:endParaRPr lang="en-IE" sz="800" b="0" dirty="0"/>
          </a:p>
          <a:p>
            <a:r>
              <a:rPr lang="en-IE" b="0" dirty="0"/>
              <a:t>Challenging time for advancing mainstreaming:</a:t>
            </a:r>
          </a:p>
          <a:p>
            <a:pPr lvl="1"/>
            <a:r>
              <a:rPr lang="en-IE" dirty="0"/>
              <a:t>Widespread cutbacks: Resources still </a:t>
            </a:r>
            <a:r>
              <a:rPr lang="en-IE"/>
              <a:t>very tight </a:t>
            </a:r>
            <a:endParaRPr lang="en-IE" dirty="0"/>
          </a:p>
          <a:p>
            <a:pPr lvl="1"/>
            <a:r>
              <a:rPr lang="en-IE" dirty="0"/>
              <a:t>Loss in organisational capacity and memory  </a:t>
            </a:r>
          </a:p>
          <a:p>
            <a:pPr lvl="1"/>
            <a:r>
              <a:rPr lang="en-IE" dirty="0"/>
              <a:t>Reform efforts cannot be focused solely </a:t>
            </a:r>
            <a:r>
              <a:rPr lang="en-IE"/>
              <a:t>on cost-cutting</a:t>
            </a:r>
            <a:r>
              <a:rPr lang="en-IE" dirty="0"/>
              <a:t>.</a:t>
            </a:r>
            <a:r>
              <a:rPr lang="en-IE"/>
              <a:t> </a:t>
            </a:r>
            <a:endParaRPr lang="en-IE" dirty="0"/>
          </a:p>
          <a:p>
            <a:endParaRPr lang="en-IE" sz="2600" b="0" dirty="0"/>
          </a:p>
        </p:txBody>
      </p:sp>
      <p:sp>
        <p:nvSpPr>
          <p:cNvPr id="5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992B34-8CA1-4809-82B5-A9B784DF7AE0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22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819"/>
            <a:ext cx="9144000" cy="719138"/>
          </a:xfrm>
        </p:spPr>
        <p:txBody>
          <a:bodyPr/>
          <a:lstStyle/>
          <a:p>
            <a:r>
              <a:rPr lang="en-IE" sz="3200" dirty="0" smtClean="0"/>
              <a:t>Mainstreaming for Inclusive Public Services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56" y="1052736"/>
            <a:ext cx="8612224" cy="5688632"/>
          </a:xfrm>
        </p:spPr>
        <p:txBody>
          <a:bodyPr/>
          <a:lstStyle/>
          <a:p>
            <a:r>
              <a:rPr lang="en-IE" b="0" dirty="0" smtClean="0"/>
              <a:t>Mainstreaming of public services represents a serious whole of government challenge</a:t>
            </a:r>
          </a:p>
          <a:p>
            <a:r>
              <a:rPr lang="en-IE" b="0" dirty="0" smtClean="0"/>
              <a:t>It means change throughout the service system.  It demands and depends on commitment and connections at multiple levels:</a:t>
            </a:r>
          </a:p>
          <a:p>
            <a:pPr marL="0" indent="0">
              <a:buNone/>
            </a:pPr>
            <a:endParaRPr lang="en-IE" sz="1100" b="0" dirty="0" smtClean="0"/>
          </a:p>
          <a:p>
            <a:pPr marL="1074738" indent="-720725"/>
            <a:r>
              <a:rPr lang="en-IE" sz="2400" b="0" smtClean="0"/>
              <a:t>Political level</a:t>
            </a:r>
            <a:endParaRPr lang="en-IE" sz="2400" b="0" dirty="0" smtClean="0"/>
          </a:p>
          <a:p>
            <a:pPr marL="1074738" indent="-720725"/>
            <a:r>
              <a:rPr lang="en-IE" sz="2400" b="0" dirty="0" smtClean="0"/>
              <a:t>Government Departments and Agencies</a:t>
            </a:r>
          </a:p>
          <a:p>
            <a:pPr marL="1074738" indent="-720725"/>
            <a:r>
              <a:rPr lang="en-IE" sz="2400" b="0" dirty="0" smtClean="0"/>
              <a:t>Local government and local communities</a:t>
            </a:r>
          </a:p>
          <a:p>
            <a:pPr marL="1074738" indent="-720725"/>
            <a:r>
              <a:rPr lang="en-IE" sz="2400" b="0" dirty="0" smtClean="0"/>
              <a:t>Community and Voluntary Sector</a:t>
            </a:r>
          </a:p>
          <a:p>
            <a:pPr marL="1074738" indent="-720725"/>
            <a:r>
              <a:rPr lang="en-IE" sz="2400" b="0" dirty="0" smtClean="0"/>
              <a:t>People with Disabilities</a:t>
            </a:r>
          </a:p>
          <a:p>
            <a:pPr marL="1074738" indent="-720725"/>
            <a:r>
              <a:rPr lang="en-IE" sz="2400" b="0" dirty="0" smtClean="0"/>
              <a:t>Communities and members of the public</a:t>
            </a:r>
            <a:endParaRPr lang="en-IE" sz="2400" b="0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5D2508-785C-4480-8273-713E9474157F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0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76" y="332656"/>
            <a:ext cx="9102824" cy="1143000"/>
          </a:xfrm>
        </p:spPr>
        <p:txBody>
          <a:bodyPr/>
          <a:lstStyle/>
          <a:p>
            <a:r>
              <a:rPr lang="en-IE" dirty="0" smtClean="0"/>
              <a:t>Mainstreaming – A Whole of Government Approach 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6" y="1475656"/>
            <a:ext cx="8712968" cy="4464496"/>
          </a:xfrm>
        </p:spPr>
        <p:txBody>
          <a:bodyPr/>
          <a:lstStyle/>
          <a:p>
            <a:pPr marL="0" indent="0">
              <a:buNone/>
            </a:pPr>
            <a:r>
              <a:rPr lang="en-IE" b="0" dirty="0"/>
              <a:t>T</a:t>
            </a:r>
            <a:r>
              <a:rPr lang="en-IE" b="0" dirty="0" smtClean="0"/>
              <a:t>he </a:t>
            </a:r>
            <a:r>
              <a:rPr lang="en-IE" b="0" dirty="0"/>
              <a:t>NDS Implementation Plan </a:t>
            </a:r>
            <a:r>
              <a:rPr lang="en-IE" b="0" dirty="0" smtClean="0"/>
              <a:t>2013-2015 highlights the need to adopt a whole of government approach:</a:t>
            </a:r>
          </a:p>
          <a:p>
            <a:pPr marL="0" indent="0">
              <a:buNone/>
            </a:pPr>
            <a:endParaRPr lang="en-IE" sz="1000" b="0" i="1" dirty="0"/>
          </a:p>
          <a:p>
            <a:pPr marL="0" indent="0">
              <a:buNone/>
            </a:pPr>
            <a:endParaRPr lang="en-IE" sz="1800" b="0" i="1" dirty="0" smtClean="0"/>
          </a:p>
          <a:p>
            <a:pPr marL="0" indent="0" algn="r">
              <a:buNone/>
            </a:pPr>
            <a:endParaRPr lang="en-IE" sz="2600" b="0" i="1" dirty="0" smtClean="0"/>
          </a:p>
          <a:p>
            <a:pPr marL="0" indent="0">
              <a:buNone/>
            </a:pPr>
            <a:endParaRPr lang="en-IE" sz="2600" b="0" dirty="0"/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547664" y="2478337"/>
            <a:ext cx="7275000" cy="1728192"/>
          </a:xfrm>
          <a:prstGeom prst="wedgeRound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</a:pP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IE" b="1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indirectly exclude people with disabilities if the </a:t>
            </a:r>
            <a:r>
              <a:rPr lang="en-IE" b="1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E" b="1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policies</a:t>
            </a: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E" b="1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IE" b="1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delivery </a:t>
            </a:r>
            <a:r>
              <a:rPr lang="en-IE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not geared to include people with a range of disabilities’</a:t>
            </a: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108560" y="4589290"/>
            <a:ext cx="7723584" cy="1720030"/>
          </a:xfrm>
          <a:prstGeom prst="wedgeRound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IE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‘If the </a:t>
            </a:r>
            <a:r>
              <a:rPr lang="en-IE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en-IE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IE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r>
              <a:rPr lang="en-IE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environment are modified with people with disabilities in mind, that can enhance freedom and participation and the enjoyment of fundamental rights’</a:t>
            </a:r>
          </a:p>
          <a:p>
            <a:endParaRPr lang="en-I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6FD1084-1ED9-4DC6-BDEE-4428B97B9C60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819"/>
            <a:ext cx="8913168" cy="719138"/>
          </a:xfrm>
        </p:spPr>
        <p:txBody>
          <a:bodyPr/>
          <a:lstStyle/>
          <a:p>
            <a:r>
              <a:rPr lang="en-IE" dirty="0" smtClean="0"/>
              <a:t>What is Whole of Government working?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04" y="1052736"/>
            <a:ext cx="8777064" cy="5805264"/>
          </a:xfrm>
        </p:spPr>
        <p:txBody>
          <a:bodyPr/>
          <a:lstStyle/>
          <a:p>
            <a:r>
              <a:rPr lang="en-IE" b="0" dirty="0"/>
              <a:t>Working across department and agency boundaries to achieve a shared goal and an integrated response to generate outcomes that cannot be achieved by working </a:t>
            </a:r>
            <a:r>
              <a:rPr lang="en-IE" b="0"/>
              <a:t>in isolation</a:t>
            </a:r>
            <a:r>
              <a:rPr lang="en-IE" dirty="0"/>
              <a:t>.</a:t>
            </a:r>
            <a:endParaRPr lang="en-IE" b="0" dirty="0"/>
          </a:p>
          <a:p>
            <a:endParaRPr lang="en-IE" b="0" dirty="0"/>
          </a:p>
          <a:p>
            <a:r>
              <a:rPr lang="en-IE" b="0" dirty="0"/>
              <a:t>The needs of the citizen as the focus </a:t>
            </a:r>
            <a:r>
              <a:rPr lang="en-IE" b="0"/>
              <a:t>of services</a:t>
            </a:r>
            <a:r>
              <a:rPr lang="en-IE" dirty="0"/>
              <a:t>.</a:t>
            </a:r>
            <a:r>
              <a:rPr lang="en-IE" b="0"/>
              <a:t>   </a:t>
            </a:r>
            <a:endParaRPr lang="en-IE" b="0" dirty="0"/>
          </a:p>
          <a:p>
            <a:r>
              <a:rPr lang="en-IE" b="0" dirty="0"/>
              <a:t>Joining together to achieve </a:t>
            </a:r>
            <a:r>
              <a:rPr lang="en-IE" b="0"/>
              <a:t>shared outcomes</a:t>
            </a:r>
            <a:r>
              <a:rPr lang="en-IE" dirty="0"/>
              <a:t>.</a:t>
            </a:r>
            <a:r>
              <a:rPr lang="en-IE" b="0"/>
              <a:t> </a:t>
            </a:r>
            <a:endParaRPr lang="en-IE" b="0" dirty="0"/>
          </a:p>
          <a:p>
            <a:r>
              <a:rPr lang="en-IE" b="0" dirty="0"/>
              <a:t>Recognising </a:t>
            </a:r>
            <a:r>
              <a:rPr lang="en-IE" b="0"/>
              <a:t>mutual dependence</a:t>
            </a:r>
            <a:r>
              <a:rPr lang="en-IE" dirty="0"/>
              <a:t>.</a:t>
            </a:r>
            <a:r>
              <a:rPr lang="en-IE" b="0"/>
              <a:t> </a:t>
            </a:r>
            <a:endParaRPr lang="en-IE" b="0" dirty="0"/>
          </a:p>
          <a:p>
            <a:r>
              <a:rPr lang="en-IE" b="0" dirty="0"/>
              <a:t>Getting out of </a:t>
            </a:r>
            <a:r>
              <a:rPr lang="en-IE" b="0"/>
              <a:t>‘silos</a:t>
            </a:r>
            <a:r>
              <a:rPr lang="en-IE"/>
              <a:t>’. </a:t>
            </a:r>
            <a:endParaRPr lang="en-IE" b="0" dirty="0"/>
          </a:p>
          <a:p>
            <a:r>
              <a:rPr lang="en-IE" b="0" dirty="0"/>
              <a:t>New ways of working that </a:t>
            </a:r>
            <a:r>
              <a:rPr lang="en-IE" b="0"/>
              <a:t>rewards collaboration</a:t>
            </a:r>
            <a:r>
              <a:rPr lang="en-IE" dirty="0"/>
              <a:t>.</a:t>
            </a:r>
            <a:r>
              <a:rPr lang="en-IE" b="0"/>
              <a:t> </a:t>
            </a:r>
            <a:endParaRPr lang="en-IE" b="0" dirty="0"/>
          </a:p>
          <a:p>
            <a:r>
              <a:rPr lang="en-IE" b="0" dirty="0"/>
              <a:t>Leadership plays a crucial role in </a:t>
            </a:r>
            <a:r>
              <a:rPr lang="en-IE" b="0"/>
              <a:t>this approach</a:t>
            </a:r>
            <a:r>
              <a:rPr lang="en-IE" dirty="0"/>
              <a:t>.</a:t>
            </a:r>
            <a:endParaRPr lang="en-IE" b="0" dirty="0"/>
          </a:p>
          <a:p>
            <a:endParaRPr lang="en-IE" dirty="0"/>
          </a:p>
        </p:txBody>
      </p:sp>
      <p:sp>
        <p:nvSpPr>
          <p:cNvPr id="4" name="Slide Number Placeholder 33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2D7824-54C5-459B-AD57-53F8DDCD83EA}" type="slidenum">
              <a:rPr lang="en-US" altLang="en-US" sz="2400" smtClean="0">
                <a:solidFill>
                  <a:srgbClr val="898989"/>
                </a:solidFill>
                <a:ea typeface="Osaka" pitchFamily="84" charset="-128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2400" dirty="0" smtClean="0">
              <a:solidFill>
                <a:srgbClr val="898989"/>
              </a:solidFill>
              <a:ea typeface="Osak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70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Calibri"/>
        <a:ea typeface="Osaka"/>
        <a:cs typeface=""/>
      </a:majorFont>
      <a:minorFont>
        <a:latin typeface="Calibri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  <a:ea typeface="Osaka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  <a:ea typeface="Osaka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Office Theme">
  <a:themeElements>
    <a:clrScheme name="10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Them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ABB0D7E2E9DA4E9CC5E0E9D0DBA419" ma:contentTypeVersion="3" ma:contentTypeDescription="Create a new document." ma:contentTypeScope="" ma:versionID="a1a895cf9c98f8c2750cf2fcabb194ea">
  <xsd:schema xmlns:xsd="http://www.w3.org/2001/XMLSchema" xmlns:xs="http://www.w3.org/2001/XMLSchema" xmlns:p="http://schemas.microsoft.com/office/2006/metadata/properties" xmlns:ns2="e501a6c2-1d0a-4f88-a215-ec20fc91238d" targetNamespace="http://schemas.microsoft.com/office/2006/metadata/properties" ma:root="true" ma:fieldsID="3fe88f5a584dbbe2935e3df236119223" ns2:_="">
    <xsd:import namespace="e501a6c2-1d0a-4f88-a215-ec20fc91238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01a6c2-1d0a-4f88-a215-ec20fc91238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501a6c2-1d0a-4f88-a215-ec20fc91238d">
      <UserInfo>
        <DisplayName>Liza Clancy</DisplayName>
        <AccountId>13</AccountId>
        <AccountType/>
      </UserInfo>
      <UserInfo>
        <DisplayName>Sarah Rochford</DisplayName>
        <AccountId>27</AccountId>
        <AccountType/>
      </UserInfo>
    </SharedWithUsers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8D2542-2D27-49E4-B411-A7DA8F007DE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1760A71-F18F-42A2-8FF6-FBF9CC001E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01a6c2-1d0a-4f88-a215-ec20fc912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DD8937-1F39-4E9A-9AF1-2B035567369A}">
  <ds:schemaRefs>
    <ds:schemaRef ds:uri="e501a6c2-1d0a-4f88-a215-ec20fc91238d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E68B4BE8-18F0-4C7C-830F-426D4107D7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16:Applications:Microsoft Office 2004:Templates:Presentations:Designs:Blank Presentation</Template>
  <TotalTime>5618</TotalTime>
  <Words>1040</Words>
  <Application>Microsoft Office PowerPoint</Application>
  <PresentationFormat>On-screen Show (4:3)</PresentationFormat>
  <Paragraphs>202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Office Theme</vt:lpstr>
      <vt:lpstr>2_Blank Presentation</vt:lpstr>
      <vt:lpstr>2_Office Theme</vt:lpstr>
      <vt:lpstr>10_Office Theme</vt:lpstr>
      <vt:lpstr>4_Office Theme</vt:lpstr>
      <vt:lpstr>3_Office Theme</vt:lpstr>
      <vt:lpstr> </vt:lpstr>
      <vt:lpstr>About this Presentation</vt:lpstr>
      <vt:lpstr>Introduction to CES</vt:lpstr>
      <vt:lpstr>What informed the presentation</vt:lpstr>
      <vt:lpstr>What is Mainstreaming?</vt:lpstr>
      <vt:lpstr>Current Reform Context </vt:lpstr>
      <vt:lpstr>Mainstreaming for Inclusive Public Services</vt:lpstr>
      <vt:lpstr>Mainstreaming – A Whole of Government Approach  </vt:lpstr>
      <vt:lpstr>What is Whole of Government working? </vt:lpstr>
      <vt:lpstr>Leadership for Public Sector Reform </vt:lpstr>
      <vt:lpstr>Leadership for Whole of Government Working </vt:lpstr>
      <vt:lpstr> Leadership for Whole of Government Working </vt:lpstr>
      <vt:lpstr>Slide 12</vt:lpstr>
      <vt:lpstr>Other Enablers of Whole of Government Working </vt:lpstr>
      <vt:lpstr>Learning from Scotland</vt:lpstr>
      <vt:lpstr>Scotland Performs </vt:lpstr>
      <vt:lpstr>Mainstreaming equality in Scotland</vt:lpstr>
      <vt:lpstr>Summary Learning</vt:lpstr>
      <vt:lpstr>What does this mean for your work?</vt:lpstr>
      <vt:lpstr> </vt:lpstr>
    </vt:vector>
  </TitlesOfParts>
  <Company>Griffith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Griffith University</dc:creator>
  <cp:lastModifiedBy>fawln</cp:lastModifiedBy>
  <cp:revision>564</cp:revision>
  <cp:lastPrinted>2015-03-23T07:39:42Z</cp:lastPrinted>
  <dcterms:created xsi:type="dcterms:W3CDTF">2013-11-03T18:50:30Z</dcterms:created>
  <dcterms:modified xsi:type="dcterms:W3CDTF">2015-10-09T10:49:42Z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aredWithUsers">
    <vt:lpwstr>13;#Liza Clancy</vt:lpwstr>
  </property>
  <property fmtid="{D5CDD505-2E9C-101B-9397-08002B2CF9AE}" pid="3" name="display_urn:schemas-microsoft-com:office:office#SharedWithUsers">
    <vt:lpwstr>Liza Clancy</vt:lpwstr>
  </property>
  <property fmtid="{D5CDD505-2E9C-101B-9397-08002B2CF9AE}" pid="4" name="ContentTypeId">
    <vt:lpwstr>0x01010064ABB0D7E2E9DA4E9CC5E0E9D0DBA419</vt:lpwstr>
  </property>
</Properties>
</file>