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62" r:id="rId4"/>
    <p:sldId id="260" r:id="rId5"/>
    <p:sldId id="273" r:id="rId6"/>
    <p:sldId id="263" r:id="rId7"/>
    <p:sldId id="269" r:id="rId8"/>
    <p:sldId id="259" r:id="rId9"/>
    <p:sldId id="266" r:id="rId10"/>
    <p:sldId id="274" r:id="rId11"/>
    <p:sldId id="275" r:id="rId12"/>
    <p:sldId id="276" r:id="rId13"/>
    <p:sldId id="267" r:id="rId14"/>
    <p:sldId id="279" r:id="rId15"/>
    <p:sldId id="281" r:id="rId16"/>
    <p:sldId id="284" r:id="rId17"/>
    <p:sldId id="28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343" autoAdjust="0"/>
  </p:normalViewPr>
  <p:slideViewPr>
    <p:cSldViewPr snapToGrid="0">
      <p:cViewPr varScale="1">
        <p:scale>
          <a:sx n="35" d="100"/>
          <a:sy n="35" d="100"/>
        </p:scale>
        <p:origin x="96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9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119E62-5B3B-44C0-8586-E9AAB5D0798C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3F040A-D940-4674-8A1A-EB83B62E4B4F}">
      <dgm:prSet phldrT="[Text]" custT="1"/>
      <dgm:spPr/>
      <dgm:t>
        <a:bodyPr/>
        <a:lstStyle/>
        <a:p>
          <a:r>
            <a:rPr lang="en-IE" sz="2000" b="1" dirty="0" smtClean="0"/>
            <a:t>Decision-Making Assistant </a:t>
          </a:r>
        </a:p>
        <a:p>
          <a:r>
            <a:rPr lang="en-IE" sz="2000" b="0" dirty="0" smtClean="0"/>
            <a:t>Helps access and explain information </a:t>
          </a:r>
        </a:p>
        <a:p>
          <a:r>
            <a:rPr lang="en-IE" sz="2000" b="0" dirty="0" smtClean="0"/>
            <a:t>Person still makes the decision </a:t>
          </a:r>
        </a:p>
      </dgm:t>
    </dgm:pt>
    <dgm:pt modelId="{95DCD813-733B-42F5-936E-EDCA6F428AEE}" type="parTrans" cxnId="{0666EC4B-E002-4E61-A516-88F679CBEBDE}">
      <dgm:prSet/>
      <dgm:spPr/>
      <dgm:t>
        <a:bodyPr/>
        <a:lstStyle/>
        <a:p>
          <a:endParaRPr lang="en-US"/>
        </a:p>
      </dgm:t>
    </dgm:pt>
    <dgm:pt modelId="{0C2BBFA3-1ACE-4B50-B30B-C5BA009A5DFA}" type="sibTrans" cxnId="{0666EC4B-E002-4E61-A516-88F679CBEBDE}">
      <dgm:prSet/>
      <dgm:spPr/>
      <dgm:t>
        <a:bodyPr/>
        <a:lstStyle/>
        <a:p>
          <a:endParaRPr lang="en-US"/>
        </a:p>
      </dgm:t>
    </dgm:pt>
    <dgm:pt modelId="{9D6194F6-130A-4E27-903C-00C553A7D47E}">
      <dgm:prSet phldrT="[Text]" custT="1"/>
      <dgm:spPr/>
      <dgm:t>
        <a:bodyPr/>
        <a:lstStyle/>
        <a:p>
          <a:r>
            <a:rPr lang="en-IE" sz="2000" b="1" dirty="0" smtClean="0"/>
            <a:t>Co-Decision Maker </a:t>
          </a:r>
        </a:p>
        <a:p>
          <a:r>
            <a:rPr lang="en-IE" sz="2000" dirty="0" smtClean="0"/>
            <a:t>Makes specified decisions jointly </a:t>
          </a:r>
          <a:r>
            <a:rPr lang="en-IE" sz="2000" b="1" dirty="0" smtClean="0"/>
            <a:t>with</a:t>
          </a:r>
          <a:r>
            <a:rPr lang="en-IE" sz="2000" dirty="0" smtClean="0"/>
            <a:t> the person</a:t>
          </a:r>
        </a:p>
        <a:p>
          <a:endParaRPr lang="en-US" sz="1400" dirty="0"/>
        </a:p>
      </dgm:t>
    </dgm:pt>
    <dgm:pt modelId="{1A450D49-39D4-41D2-96AA-F7888B1692C2}" type="parTrans" cxnId="{02939B9D-0151-45AA-8AA6-4B99298439D1}">
      <dgm:prSet/>
      <dgm:spPr/>
      <dgm:t>
        <a:bodyPr/>
        <a:lstStyle/>
        <a:p>
          <a:endParaRPr lang="en-US"/>
        </a:p>
      </dgm:t>
    </dgm:pt>
    <dgm:pt modelId="{7F2EACD8-9133-4F8A-A2A2-C630991B733A}" type="sibTrans" cxnId="{02939B9D-0151-45AA-8AA6-4B99298439D1}">
      <dgm:prSet/>
      <dgm:spPr/>
      <dgm:t>
        <a:bodyPr/>
        <a:lstStyle/>
        <a:p>
          <a:endParaRPr lang="en-US"/>
        </a:p>
      </dgm:t>
    </dgm:pt>
    <dgm:pt modelId="{20DAC975-040C-43FC-8F57-5DB20F85DCA7}">
      <dgm:prSet phldrT="[Text]" custT="1"/>
      <dgm:spPr/>
      <dgm:t>
        <a:bodyPr/>
        <a:lstStyle/>
        <a:p>
          <a:r>
            <a:rPr lang="en-IE" sz="2000" b="1" dirty="0" smtClean="0"/>
            <a:t>Decision-Making Representative </a:t>
          </a:r>
          <a:endParaRPr lang="en-IE" sz="2000" dirty="0" smtClean="0"/>
        </a:p>
        <a:p>
          <a:r>
            <a:rPr lang="en-IE" sz="2000" dirty="0" smtClean="0"/>
            <a:t>Last resort</a:t>
          </a:r>
        </a:p>
        <a:p>
          <a:r>
            <a:rPr lang="en-IE" sz="2000" dirty="0" smtClean="0"/>
            <a:t>Court-appointed </a:t>
          </a:r>
        </a:p>
        <a:p>
          <a:r>
            <a:rPr lang="en-IE" sz="2000" dirty="0" smtClean="0"/>
            <a:t>Makes decisions as agent </a:t>
          </a:r>
          <a:r>
            <a:rPr lang="en-IE" sz="2000" b="1" dirty="0" smtClean="0"/>
            <a:t>for </a:t>
          </a:r>
          <a:r>
            <a:rPr lang="en-IE" sz="2000" b="0" dirty="0" smtClean="0"/>
            <a:t>the person  as provided in court order</a:t>
          </a:r>
        </a:p>
      </dgm:t>
    </dgm:pt>
    <dgm:pt modelId="{172D6BB2-C93C-45C4-94AA-1290950EEFA6}" type="parTrans" cxnId="{CA85D7B9-D794-46B8-862F-808434362D86}">
      <dgm:prSet/>
      <dgm:spPr/>
      <dgm:t>
        <a:bodyPr/>
        <a:lstStyle/>
        <a:p>
          <a:endParaRPr lang="en-US"/>
        </a:p>
      </dgm:t>
    </dgm:pt>
    <dgm:pt modelId="{F9775299-1F67-4530-BDAA-644AA8F25AB1}" type="sibTrans" cxnId="{CA85D7B9-D794-46B8-862F-808434362D86}">
      <dgm:prSet/>
      <dgm:spPr/>
      <dgm:t>
        <a:bodyPr/>
        <a:lstStyle/>
        <a:p>
          <a:endParaRPr lang="en-US"/>
        </a:p>
      </dgm:t>
    </dgm:pt>
    <dgm:pt modelId="{0E955B65-D64F-46A3-B38F-33FD6AA0A4B0}" type="pres">
      <dgm:prSet presAssocID="{E6119E62-5B3B-44C0-8586-E9AAB5D0798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9452190-AE21-49C3-85B9-79220EE0F51B}" type="pres">
      <dgm:prSet presAssocID="{693F040A-D940-4674-8A1A-EB83B62E4B4F}" presName="composite" presStyleCnt="0"/>
      <dgm:spPr/>
    </dgm:pt>
    <dgm:pt modelId="{994AD6AE-A64F-488D-AA3E-CFF5481C4E6E}" type="pres">
      <dgm:prSet presAssocID="{693F040A-D940-4674-8A1A-EB83B62E4B4F}" presName="LShape" presStyleLbl="alignNode1" presStyleIdx="0" presStyleCnt="5" custLinFactNeighborX="1267" custLinFactNeighborY="-3164"/>
      <dgm:spPr>
        <a:solidFill>
          <a:srgbClr val="6BC8C4"/>
        </a:solidFill>
        <a:ln>
          <a:solidFill>
            <a:srgbClr val="25A09E"/>
          </a:solidFill>
        </a:ln>
      </dgm:spPr>
    </dgm:pt>
    <dgm:pt modelId="{9565AB89-6830-46C1-B92F-62A3B7873884}" type="pres">
      <dgm:prSet presAssocID="{693F040A-D940-4674-8A1A-EB83B62E4B4F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01372B-C2B5-4142-B21B-5BC979D9EBC3}" type="pres">
      <dgm:prSet presAssocID="{693F040A-D940-4674-8A1A-EB83B62E4B4F}" presName="Triangle" presStyleLbl="alignNode1" presStyleIdx="1" presStyleCnt="5"/>
      <dgm:spPr>
        <a:solidFill>
          <a:srgbClr val="6BC8C4"/>
        </a:solidFill>
        <a:ln>
          <a:solidFill>
            <a:srgbClr val="25A09E"/>
          </a:solidFill>
        </a:ln>
      </dgm:spPr>
    </dgm:pt>
    <dgm:pt modelId="{BD0C4385-E4CB-451F-A156-B4B8E74309B0}" type="pres">
      <dgm:prSet presAssocID="{0C2BBFA3-1ACE-4B50-B30B-C5BA009A5DFA}" presName="sibTrans" presStyleCnt="0"/>
      <dgm:spPr/>
    </dgm:pt>
    <dgm:pt modelId="{E01C778B-15A5-4081-9BC9-F52D7CF29C42}" type="pres">
      <dgm:prSet presAssocID="{0C2BBFA3-1ACE-4B50-B30B-C5BA009A5DFA}" presName="space" presStyleCnt="0"/>
      <dgm:spPr/>
    </dgm:pt>
    <dgm:pt modelId="{353D8787-3967-49C3-A198-BB19B51A2BCE}" type="pres">
      <dgm:prSet presAssocID="{9D6194F6-130A-4E27-903C-00C553A7D47E}" presName="composite" presStyleCnt="0"/>
      <dgm:spPr/>
    </dgm:pt>
    <dgm:pt modelId="{E65C5570-F992-4B3F-B4EC-862B7E51BECE}" type="pres">
      <dgm:prSet presAssocID="{9D6194F6-130A-4E27-903C-00C553A7D47E}" presName="LShape" presStyleLbl="alignNode1" presStyleIdx="2" presStyleCnt="5"/>
      <dgm:spPr>
        <a:solidFill>
          <a:srgbClr val="6BC8C4"/>
        </a:solidFill>
        <a:ln>
          <a:solidFill>
            <a:srgbClr val="25A09E"/>
          </a:solidFill>
        </a:ln>
      </dgm:spPr>
    </dgm:pt>
    <dgm:pt modelId="{1E76A424-5F0F-4422-BAE2-FCF07DF5C651}" type="pres">
      <dgm:prSet presAssocID="{9D6194F6-130A-4E27-903C-00C553A7D47E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EB9032-47B5-4DB9-ABED-D6DA7144C42D}" type="pres">
      <dgm:prSet presAssocID="{9D6194F6-130A-4E27-903C-00C553A7D47E}" presName="Triangle" presStyleLbl="alignNode1" presStyleIdx="3" presStyleCnt="5"/>
      <dgm:spPr>
        <a:solidFill>
          <a:srgbClr val="6BC8C4"/>
        </a:solidFill>
        <a:ln>
          <a:solidFill>
            <a:srgbClr val="25A09E"/>
          </a:solidFill>
        </a:ln>
      </dgm:spPr>
    </dgm:pt>
    <dgm:pt modelId="{24E4BDEF-6B36-414C-94A9-0F85A7D8ED2A}" type="pres">
      <dgm:prSet presAssocID="{7F2EACD8-9133-4F8A-A2A2-C630991B733A}" presName="sibTrans" presStyleCnt="0"/>
      <dgm:spPr/>
    </dgm:pt>
    <dgm:pt modelId="{E2AEB170-9753-4F85-ABCF-BFB8B0BF2ACD}" type="pres">
      <dgm:prSet presAssocID="{7F2EACD8-9133-4F8A-A2A2-C630991B733A}" presName="space" presStyleCnt="0"/>
      <dgm:spPr/>
    </dgm:pt>
    <dgm:pt modelId="{2734A6EF-C30C-4575-BA47-75281FC26249}" type="pres">
      <dgm:prSet presAssocID="{20DAC975-040C-43FC-8F57-5DB20F85DCA7}" presName="composite" presStyleCnt="0"/>
      <dgm:spPr/>
    </dgm:pt>
    <dgm:pt modelId="{044638A4-86ED-4ADD-BDBC-D5F2E7B23AC4}" type="pres">
      <dgm:prSet presAssocID="{20DAC975-040C-43FC-8F57-5DB20F85DCA7}" presName="LShape" presStyleLbl="alignNode1" presStyleIdx="4" presStyleCnt="5"/>
      <dgm:spPr>
        <a:solidFill>
          <a:srgbClr val="6BC8C4"/>
        </a:solidFill>
        <a:ln>
          <a:solidFill>
            <a:srgbClr val="25A09E"/>
          </a:solidFill>
        </a:ln>
      </dgm:spPr>
    </dgm:pt>
    <dgm:pt modelId="{9AF8066C-150F-4A4E-AA3D-167BF4BDC695}" type="pres">
      <dgm:prSet presAssocID="{20DAC975-040C-43FC-8F57-5DB20F85DCA7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85D7B9-D794-46B8-862F-808434362D86}" srcId="{E6119E62-5B3B-44C0-8586-E9AAB5D0798C}" destId="{20DAC975-040C-43FC-8F57-5DB20F85DCA7}" srcOrd="2" destOrd="0" parTransId="{172D6BB2-C93C-45C4-94AA-1290950EEFA6}" sibTransId="{F9775299-1F67-4530-BDAA-644AA8F25AB1}"/>
    <dgm:cxn modelId="{0666EC4B-E002-4E61-A516-88F679CBEBDE}" srcId="{E6119E62-5B3B-44C0-8586-E9AAB5D0798C}" destId="{693F040A-D940-4674-8A1A-EB83B62E4B4F}" srcOrd="0" destOrd="0" parTransId="{95DCD813-733B-42F5-936E-EDCA6F428AEE}" sibTransId="{0C2BBFA3-1ACE-4B50-B30B-C5BA009A5DFA}"/>
    <dgm:cxn modelId="{8E42A0FF-093A-43DC-B68C-309284E8EE95}" type="presOf" srcId="{E6119E62-5B3B-44C0-8586-E9AAB5D0798C}" destId="{0E955B65-D64F-46A3-B38F-33FD6AA0A4B0}" srcOrd="0" destOrd="0" presId="urn:microsoft.com/office/officeart/2009/3/layout/StepUpProcess"/>
    <dgm:cxn modelId="{64530D87-6E07-439C-969C-5CA825823CF7}" type="presOf" srcId="{693F040A-D940-4674-8A1A-EB83B62E4B4F}" destId="{9565AB89-6830-46C1-B92F-62A3B7873884}" srcOrd="0" destOrd="0" presId="urn:microsoft.com/office/officeart/2009/3/layout/StepUpProcess"/>
    <dgm:cxn modelId="{5D8AE753-D41A-40A7-AF48-E1BE5ECDE142}" type="presOf" srcId="{9D6194F6-130A-4E27-903C-00C553A7D47E}" destId="{1E76A424-5F0F-4422-BAE2-FCF07DF5C651}" srcOrd="0" destOrd="0" presId="urn:microsoft.com/office/officeart/2009/3/layout/StepUpProcess"/>
    <dgm:cxn modelId="{5499CD72-D2A5-4047-AF37-1164FB6C7C1F}" type="presOf" srcId="{20DAC975-040C-43FC-8F57-5DB20F85DCA7}" destId="{9AF8066C-150F-4A4E-AA3D-167BF4BDC695}" srcOrd="0" destOrd="0" presId="urn:microsoft.com/office/officeart/2009/3/layout/StepUpProcess"/>
    <dgm:cxn modelId="{02939B9D-0151-45AA-8AA6-4B99298439D1}" srcId="{E6119E62-5B3B-44C0-8586-E9AAB5D0798C}" destId="{9D6194F6-130A-4E27-903C-00C553A7D47E}" srcOrd="1" destOrd="0" parTransId="{1A450D49-39D4-41D2-96AA-F7888B1692C2}" sibTransId="{7F2EACD8-9133-4F8A-A2A2-C630991B733A}"/>
    <dgm:cxn modelId="{61A01A55-F4B3-4A25-B7DD-4CEBF33CF89D}" type="presParOf" srcId="{0E955B65-D64F-46A3-B38F-33FD6AA0A4B0}" destId="{D9452190-AE21-49C3-85B9-79220EE0F51B}" srcOrd="0" destOrd="0" presId="urn:microsoft.com/office/officeart/2009/3/layout/StepUpProcess"/>
    <dgm:cxn modelId="{0C2FA684-7411-48B5-902A-94171F0A44CB}" type="presParOf" srcId="{D9452190-AE21-49C3-85B9-79220EE0F51B}" destId="{994AD6AE-A64F-488D-AA3E-CFF5481C4E6E}" srcOrd="0" destOrd="0" presId="urn:microsoft.com/office/officeart/2009/3/layout/StepUpProcess"/>
    <dgm:cxn modelId="{0CEFEB6B-CB56-46AD-AAC8-2E94A02215B8}" type="presParOf" srcId="{D9452190-AE21-49C3-85B9-79220EE0F51B}" destId="{9565AB89-6830-46C1-B92F-62A3B7873884}" srcOrd="1" destOrd="0" presId="urn:microsoft.com/office/officeart/2009/3/layout/StepUpProcess"/>
    <dgm:cxn modelId="{7F442E61-D215-4688-84FF-7EFD18AA5682}" type="presParOf" srcId="{D9452190-AE21-49C3-85B9-79220EE0F51B}" destId="{5801372B-C2B5-4142-B21B-5BC979D9EBC3}" srcOrd="2" destOrd="0" presId="urn:microsoft.com/office/officeart/2009/3/layout/StepUpProcess"/>
    <dgm:cxn modelId="{E76D0CCA-8043-4FFB-9EB3-2CFEE7BF3383}" type="presParOf" srcId="{0E955B65-D64F-46A3-B38F-33FD6AA0A4B0}" destId="{BD0C4385-E4CB-451F-A156-B4B8E74309B0}" srcOrd="1" destOrd="0" presId="urn:microsoft.com/office/officeart/2009/3/layout/StepUpProcess"/>
    <dgm:cxn modelId="{6CC34FEF-82F9-45D1-8D58-F44FAAECDD45}" type="presParOf" srcId="{BD0C4385-E4CB-451F-A156-B4B8E74309B0}" destId="{E01C778B-15A5-4081-9BC9-F52D7CF29C42}" srcOrd="0" destOrd="0" presId="urn:microsoft.com/office/officeart/2009/3/layout/StepUpProcess"/>
    <dgm:cxn modelId="{69C8B00F-5D83-4D85-89BC-858FE7A9FBA1}" type="presParOf" srcId="{0E955B65-D64F-46A3-B38F-33FD6AA0A4B0}" destId="{353D8787-3967-49C3-A198-BB19B51A2BCE}" srcOrd="2" destOrd="0" presId="urn:microsoft.com/office/officeart/2009/3/layout/StepUpProcess"/>
    <dgm:cxn modelId="{83F5ED07-3C9E-4A22-8145-812E5C2D1F29}" type="presParOf" srcId="{353D8787-3967-49C3-A198-BB19B51A2BCE}" destId="{E65C5570-F992-4B3F-B4EC-862B7E51BECE}" srcOrd="0" destOrd="0" presId="urn:microsoft.com/office/officeart/2009/3/layout/StepUpProcess"/>
    <dgm:cxn modelId="{32BD48F1-F105-48EE-A1DD-BF4F4130CEE3}" type="presParOf" srcId="{353D8787-3967-49C3-A198-BB19B51A2BCE}" destId="{1E76A424-5F0F-4422-BAE2-FCF07DF5C651}" srcOrd="1" destOrd="0" presId="urn:microsoft.com/office/officeart/2009/3/layout/StepUpProcess"/>
    <dgm:cxn modelId="{CC05ADCD-AB0D-4B8E-A9E8-EAD8D5651D52}" type="presParOf" srcId="{353D8787-3967-49C3-A198-BB19B51A2BCE}" destId="{51EB9032-47B5-4DB9-ABED-D6DA7144C42D}" srcOrd="2" destOrd="0" presId="urn:microsoft.com/office/officeart/2009/3/layout/StepUpProcess"/>
    <dgm:cxn modelId="{D087AEBB-0558-4A26-AB22-2AAD978D1260}" type="presParOf" srcId="{0E955B65-D64F-46A3-B38F-33FD6AA0A4B0}" destId="{24E4BDEF-6B36-414C-94A9-0F85A7D8ED2A}" srcOrd="3" destOrd="0" presId="urn:microsoft.com/office/officeart/2009/3/layout/StepUpProcess"/>
    <dgm:cxn modelId="{E55A099D-C972-4BC4-BEC6-01AE9EE36848}" type="presParOf" srcId="{24E4BDEF-6B36-414C-94A9-0F85A7D8ED2A}" destId="{E2AEB170-9753-4F85-ABCF-BFB8B0BF2ACD}" srcOrd="0" destOrd="0" presId="urn:microsoft.com/office/officeart/2009/3/layout/StepUpProcess"/>
    <dgm:cxn modelId="{F0E86282-ABC0-443F-BFA8-8A6D2B9D1BFF}" type="presParOf" srcId="{0E955B65-D64F-46A3-B38F-33FD6AA0A4B0}" destId="{2734A6EF-C30C-4575-BA47-75281FC26249}" srcOrd="4" destOrd="0" presId="urn:microsoft.com/office/officeart/2009/3/layout/StepUpProcess"/>
    <dgm:cxn modelId="{45E7EB8E-BE88-4BA8-A1FB-F18574DB9725}" type="presParOf" srcId="{2734A6EF-C30C-4575-BA47-75281FC26249}" destId="{044638A4-86ED-4ADD-BDBC-D5F2E7B23AC4}" srcOrd="0" destOrd="0" presId="urn:microsoft.com/office/officeart/2009/3/layout/StepUpProcess"/>
    <dgm:cxn modelId="{5115736E-526B-4605-9929-8723884E1EC8}" type="presParOf" srcId="{2734A6EF-C30C-4575-BA47-75281FC26249}" destId="{9AF8066C-150F-4A4E-AA3D-167BF4BDC695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4AD6AE-A64F-488D-AA3E-CFF5481C4E6E}">
      <dsp:nvSpPr>
        <dsp:cNvPr id="0" name=""/>
        <dsp:cNvSpPr/>
      </dsp:nvSpPr>
      <dsp:spPr>
        <a:xfrm rot="5400000">
          <a:off x="897907" y="914950"/>
          <a:ext cx="1669957" cy="2778772"/>
        </a:xfrm>
        <a:prstGeom prst="corner">
          <a:avLst>
            <a:gd name="adj1" fmla="val 16120"/>
            <a:gd name="adj2" fmla="val 16110"/>
          </a:avLst>
        </a:prstGeom>
        <a:solidFill>
          <a:srgbClr val="6BC8C4"/>
        </a:solidFill>
        <a:ln w="12700" cap="flat" cmpd="sng" algn="ctr">
          <a:solidFill>
            <a:srgbClr val="25A09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65AB89-6830-46C1-B92F-62A3B7873884}">
      <dsp:nvSpPr>
        <dsp:cNvPr id="0" name=""/>
        <dsp:cNvSpPr/>
      </dsp:nvSpPr>
      <dsp:spPr>
        <a:xfrm>
          <a:off x="583943" y="1798042"/>
          <a:ext cx="2508691" cy="2199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1" kern="1200" dirty="0" smtClean="0"/>
            <a:t>Decision-Making Assistant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0" kern="1200" dirty="0" smtClean="0"/>
            <a:t>Helps access and explain information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0" kern="1200" dirty="0" smtClean="0"/>
            <a:t>Person still makes the decision </a:t>
          </a:r>
        </a:p>
      </dsp:txBody>
      <dsp:txXfrm>
        <a:off x="583943" y="1798042"/>
        <a:ext cx="2508691" cy="2199014"/>
      </dsp:txXfrm>
    </dsp:sp>
    <dsp:sp modelId="{5801372B-C2B5-4142-B21B-5BC979D9EBC3}">
      <dsp:nvSpPr>
        <dsp:cNvPr id="0" name=""/>
        <dsp:cNvSpPr/>
      </dsp:nvSpPr>
      <dsp:spPr>
        <a:xfrm>
          <a:off x="2619296" y="763211"/>
          <a:ext cx="473337" cy="473337"/>
        </a:xfrm>
        <a:prstGeom prst="triangle">
          <a:avLst>
            <a:gd name="adj" fmla="val 100000"/>
          </a:avLst>
        </a:prstGeom>
        <a:solidFill>
          <a:srgbClr val="6BC8C4"/>
        </a:solidFill>
        <a:ln w="12700" cap="flat" cmpd="sng" algn="ctr">
          <a:solidFill>
            <a:srgbClr val="25A09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5C5570-F992-4B3F-B4EC-862B7E51BECE}">
      <dsp:nvSpPr>
        <dsp:cNvPr id="0" name=""/>
        <dsp:cNvSpPr/>
      </dsp:nvSpPr>
      <dsp:spPr>
        <a:xfrm rot="5400000">
          <a:off x="3933828" y="207834"/>
          <a:ext cx="1669957" cy="2778772"/>
        </a:xfrm>
        <a:prstGeom prst="corner">
          <a:avLst>
            <a:gd name="adj1" fmla="val 16120"/>
            <a:gd name="adj2" fmla="val 16110"/>
          </a:avLst>
        </a:prstGeom>
        <a:solidFill>
          <a:srgbClr val="6BC8C4"/>
        </a:solidFill>
        <a:ln w="12700" cap="flat" cmpd="sng" algn="ctr">
          <a:solidFill>
            <a:srgbClr val="25A09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76A424-5F0F-4422-BAE2-FCF07DF5C651}">
      <dsp:nvSpPr>
        <dsp:cNvPr id="0" name=""/>
        <dsp:cNvSpPr/>
      </dsp:nvSpPr>
      <dsp:spPr>
        <a:xfrm>
          <a:off x="3655071" y="1038088"/>
          <a:ext cx="2508691" cy="2199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1" kern="1200" dirty="0" smtClean="0"/>
            <a:t>Co-Decision Maker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kern="1200" dirty="0" smtClean="0"/>
            <a:t>Makes specified decisions jointly </a:t>
          </a:r>
          <a:r>
            <a:rPr lang="en-IE" sz="2000" b="1" kern="1200" dirty="0" smtClean="0"/>
            <a:t>with</a:t>
          </a:r>
          <a:r>
            <a:rPr lang="en-IE" sz="2000" kern="1200" dirty="0" smtClean="0"/>
            <a:t> the person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3655071" y="1038088"/>
        <a:ext cx="2508691" cy="2199014"/>
      </dsp:txXfrm>
    </dsp:sp>
    <dsp:sp modelId="{51EB9032-47B5-4DB9-ABED-D6DA7144C42D}">
      <dsp:nvSpPr>
        <dsp:cNvPr id="0" name=""/>
        <dsp:cNvSpPr/>
      </dsp:nvSpPr>
      <dsp:spPr>
        <a:xfrm>
          <a:off x="5690424" y="3258"/>
          <a:ext cx="473337" cy="473337"/>
        </a:xfrm>
        <a:prstGeom prst="triangle">
          <a:avLst>
            <a:gd name="adj" fmla="val 100000"/>
          </a:avLst>
        </a:prstGeom>
        <a:solidFill>
          <a:srgbClr val="6BC8C4"/>
        </a:solidFill>
        <a:ln w="12700" cap="flat" cmpd="sng" algn="ctr">
          <a:solidFill>
            <a:srgbClr val="25A09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4638A4-86ED-4ADD-BDBC-D5F2E7B23AC4}">
      <dsp:nvSpPr>
        <dsp:cNvPr id="0" name=""/>
        <dsp:cNvSpPr/>
      </dsp:nvSpPr>
      <dsp:spPr>
        <a:xfrm rot="5400000">
          <a:off x="7004956" y="-552119"/>
          <a:ext cx="1669957" cy="2778772"/>
        </a:xfrm>
        <a:prstGeom prst="corner">
          <a:avLst>
            <a:gd name="adj1" fmla="val 16120"/>
            <a:gd name="adj2" fmla="val 16110"/>
          </a:avLst>
        </a:prstGeom>
        <a:solidFill>
          <a:srgbClr val="6BC8C4"/>
        </a:solidFill>
        <a:ln w="12700" cap="flat" cmpd="sng" algn="ctr">
          <a:solidFill>
            <a:srgbClr val="25A09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F8066C-150F-4A4E-AA3D-167BF4BDC695}">
      <dsp:nvSpPr>
        <dsp:cNvPr id="0" name=""/>
        <dsp:cNvSpPr/>
      </dsp:nvSpPr>
      <dsp:spPr>
        <a:xfrm>
          <a:off x="6726199" y="278134"/>
          <a:ext cx="2508691" cy="2199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b="1" kern="1200" dirty="0" smtClean="0"/>
            <a:t>Decision-Making Representative </a:t>
          </a:r>
          <a:endParaRPr lang="en-IE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kern="1200" dirty="0" smtClean="0"/>
            <a:t>Last resort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kern="1200" dirty="0" smtClean="0"/>
            <a:t>Court-appointed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kern="1200" dirty="0" smtClean="0"/>
            <a:t>Makes decisions as agent </a:t>
          </a:r>
          <a:r>
            <a:rPr lang="en-IE" sz="2000" b="1" kern="1200" dirty="0" smtClean="0"/>
            <a:t>for </a:t>
          </a:r>
          <a:r>
            <a:rPr lang="en-IE" sz="2000" b="0" kern="1200" dirty="0" smtClean="0"/>
            <a:t>the person  as provided in court order</a:t>
          </a:r>
        </a:p>
      </dsp:txBody>
      <dsp:txXfrm>
        <a:off x="6726199" y="278134"/>
        <a:ext cx="2508691" cy="21990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0EE1C-E7FF-43AA-BE43-C4A408A41DE5}" type="datetimeFigureOut">
              <a:rPr lang="en-IE" smtClean="0"/>
              <a:t>19/10/2020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5F8C6-240C-43FB-A86A-2D98B1347D15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81470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80111-4F57-49C0-9E54-5FF4666B27BB}" type="slidenum">
              <a:rPr lang="en-IE" smtClean="0"/>
              <a:t>7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12552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B1D2F-AB9A-4B57-AFC3-0D6695554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154" y="814632"/>
            <a:ext cx="9542584" cy="119880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3D7A40-80EE-4269-B53A-A192784051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153" y="2195267"/>
            <a:ext cx="9542583" cy="286910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63CFD-F96A-454B-921C-81867A3B7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19/10/2020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2CB63-139F-4259-A4C0-0981390A8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8BB5F-98D5-41A8-A09D-66B23EB0A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6949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7667C-F5EC-47EB-B805-904212E99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1056358"/>
            <a:ext cx="8982808" cy="67957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FFD2BF-B4D2-4AD2-9CC3-A61FD6BF9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66700" y="1735931"/>
            <a:ext cx="8982808" cy="33861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81439-9C13-432D-A76E-36B6AB11B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19/10/2020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FB6FB-1D09-43EA-92B7-E6D119778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52BB2-DAB6-454F-A099-842C5AB0D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15709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FDFDEE-A3E5-4DE7-BA03-7FEE080B7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153400" y="1028700"/>
            <a:ext cx="1570892" cy="421151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88D311-31CC-44A1-9963-F04FFCA89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2222" y="1028700"/>
            <a:ext cx="7842739" cy="412835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34AFE-DA85-4691-9EFB-4CA41F0C5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19/10/2020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0F624-848C-4E23-AE1D-382C1F501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121B0D-1236-40A9-960B-116E99D32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45108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B42A-4A34-43BE-A4AC-0D3A2011AB6D}" type="datetime1">
              <a:rPr lang="en-US" smtClean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CDD1D-C519-1249-9DAD-BD4D243F3A2D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114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97549-4E3F-463A-82FF-EC83B45AC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392" y="963796"/>
            <a:ext cx="9398977" cy="723534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E3EFC-9E1F-47DD-B8ED-FBBF3652A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392" y="1828800"/>
            <a:ext cx="9398977" cy="32795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F7B8A-7C40-4228-B137-5BCA3A988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19/10/2020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C3B71-24F7-4643-9EDB-470907BEB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B639C-E8D9-4689-829E-51A486264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16710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C484F-61BC-4748-9BDC-E267ED6BF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58" y="1059108"/>
            <a:ext cx="9490319" cy="200061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E36752-8A11-408C-8477-31C60C929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558" y="3217863"/>
            <a:ext cx="9490319" cy="193442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F23B7-EE9B-474B-8FAE-8F0E2E856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19/10/2020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F3ADD-2868-437E-8DC0-3EED942C7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7CC26-C8F5-4D6E-8B17-5D491BD6C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3057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D5623-9D27-4810-AA58-63DE2CDF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078" y="1037492"/>
            <a:ext cx="8871438" cy="6531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44039-E493-4F45-9344-F54690EAC9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3077" y="1796439"/>
            <a:ext cx="4331677" cy="33910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3FF3F9-314D-4801-8287-2AE3072A4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19/10/2020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5EB94-B3F4-4286-8DD6-C5FBA2C02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966C57-78A7-410D-8B3D-D2E185DCC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8A38EFE-077A-480C-AA6E-2AF25DB63814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832839" y="1796438"/>
            <a:ext cx="4331677" cy="33910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3908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52E26-02E9-4542-B09F-624BBCF84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49" y="1018381"/>
            <a:ext cx="9288951" cy="82391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DB0743-59AB-4CF7-89E2-87154AA86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7949" y="1893247"/>
            <a:ext cx="4664197" cy="56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98AD77-0405-4517-915A-BBB3966F39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7949" y="2505075"/>
            <a:ext cx="4664197" cy="267359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4975AF-A2D5-4554-8260-ED634F169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19/10/2020</a:t>
            </a:fld>
            <a:endParaRPr lang="en-IE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8FE62D-6025-4320-BE6C-28D42797D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0EBC25-B62C-4E26-AE24-7B76AF8D5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397E7CE-6628-4649-9F3D-B359B93E1235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037993" y="1893247"/>
            <a:ext cx="4664198" cy="56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6145AF57-8DAA-4C1D-9906-22FF48E1DC7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5037994" y="2505075"/>
            <a:ext cx="4664197" cy="267359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66494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9D252-817D-4C3A-9D85-4A44FFD1E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161" y="1077302"/>
            <a:ext cx="8903677" cy="76908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8F335C-1EBE-4D7B-A4EF-DBE1F1688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19/10/2020</a:t>
            </a:fld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8C408-E62F-48BA-90CC-3FCC2A3F8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8CC75B-F249-4910-BC57-B1C526241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6567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C645A9-61A7-4BBD-9BC4-663AAD4FC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19/10/2020</a:t>
            </a:fld>
            <a:endParaRPr lang="en-I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07EF0E-A4DC-461C-94DD-C413D81F7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786AA7-FA3F-426F-8BF6-1CBD62C39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33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82CE2-7281-4EE2-AE13-E8B5E2683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835" y="1143000"/>
            <a:ext cx="3932237" cy="914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D125B-F44A-42B8-BD93-133B11BCA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2073" y="1143000"/>
            <a:ext cx="5400674" cy="38949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E12861-A17D-4715-B4DC-0D29D5851F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29835" y="2057400"/>
            <a:ext cx="3932237" cy="298059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5D2F71-EC1C-46CF-AFCD-D240654AE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19/10/2020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C8423-D8E2-4632-B092-F105995DF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25D395-34DD-4BC4-BCB1-22657A4DA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71422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9F548-E831-417F-96C6-EE44C60F7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081454"/>
            <a:ext cx="3932237" cy="9759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E11536-A86F-4F05-A629-9C1E83399D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14973" y="1081455"/>
            <a:ext cx="5112604" cy="40180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49FA2F-2CA8-47AB-A5A5-DB08CFBFD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8624" y="2057400"/>
            <a:ext cx="3932237" cy="30421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5CE6C2-97AD-4FE1-A86D-01229DC03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19/10/2020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A76E37-438A-4075-A5B0-89BFF17E6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FC6FD0-7C53-438B-BA44-D68129981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6646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7AEC39-BB28-485C-9B71-0A42DE7F2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4ED5CC-E4A3-40EF-9629-6D66D62BB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93774-9F2F-4953-B7B1-177BD78C34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B4F11-E276-41E7-B63D-18F29D13AB4A}" type="datetimeFigureOut">
              <a:rPr lang="en-IE" smtClean="0"/>
              <a:t>19/10/2020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2D0B6-5FCE-4C51-B532-99914BDF2D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83318-2127-4E42-B732-7F2635EC6C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38CA2-0931-4A13-995B-706575342237}" type="slidenum">
              <a:rPr lang="en-IE" smtClean="0"/>
              <a:t>‹#›</a:t>
            </a:fld>
            <a:endParaRPr lang="en-IE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6C1E227-3CB1-48C7-9FE2-23151D1C4DBD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1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DSS@mhcirl.i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Facilitating the effective and equal participation of persons with disabilities in the Irish criminal justice system (Article 13 UNCRPD)" title="NDA Annual Conference 2020 Logo and Title">
            <a:extLst>
              <a:ext uri="{FF2B5EF4-FFF2-40B4-BE49-F238E27FC236}">
                <a16:creationId xmlns:a16="http://schemas.microsoft.com/office/drawing/2014/main" id="{D8234148-3A99-4EA1-9EE5-9960BECF86F4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NDA Annual Conference 2020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02726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19" y="0"/>
            <a:ext cx="9398977" cy="1450109"/>
          </a:xfrm>
        </p:spPr>
        <p:txBody>
          <a:bodyPr>
            <a:normAutofit/>
          </a:bodyPr>
          <a:lstStyle/>
          <a:p>
            <a:pPr algn="ctr"/>
            <a:r>
              <a:rPr lang="en-GB" sz="3200" dirty="0" smtClean="0">
                <a:latin typeface="Gill Sans MT" panose="020B0502020104020203" pitchFamily="34" charset="0"/>
              </a:rPr>
              <a:t>Interface between the Act and criminal justice </a:t>
            </a:r>
            <a:endParaRPr lang="en-IE" sz="3200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028" y="1339273"/>
            <a:ext cx="9398977" cy="38429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The Act creates a number of new offences: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u</a:t>
            </a:r>
            <a:r>
              <a:rPr lang="en-GB" dirty="0" smtClean="0"/>
              <a:t>se of fraud, coercion or undue influence to force a person to enter into a decision support arrangement</a:t>
            </a:r>
          </a:p>
          <a:p>
            <a:r>
              <a:rPr lang="en-GB" dirty="0"/>
              <a:t>i</a:t>
            </a:r>
            <a:r>
              <a:rPr lang="en-GB" dirty="0" smtClean="0"/>
              <a:t>ncludes leading a person to believe that this is necessary to secure residential care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submission of false information in connection with arrangements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i</a:t>
            </a:r>
            <a:r>
              <a:rPr lang="en-GB" dirty="0" smtClean="0"/>
              <a:t>ll-treatment or wilful neglect by a decision supporter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p</a:t>
            </a:r>
            <a:r>
              <a:rPr lang="en-GB" dirty="0" smtClean="0"/>
              <a:t>enalties up to €50,000 fine/ 5 years’ imprisonment 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81328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218" y="36945"/>
            <a:ext cx="9882909" cy="1265382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Gill Sans MT" panose="020B0502020104020203" pitchFamily="34" charset="0"/>
              </a:rPr>
              <a:t>      Advance Healthcare Directives: criminal liability</a:t>
            </a:r>
            <a:endParaRPr lang="en-IE" sz="3200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392" y="1302327"/>
            <a:ext cx="9398977" cy="3806005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No change to the law on murder, manslaughter or assisted suicide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N</a:t>
            </a:r>
            <a:r>
              <a:rPr lang="en-GB" dirty="0" smtClean="0"/>
              <a:t>o civil or criminal liability for a healthcare professional who:</a:t>
            </a:r>
          </a:p>
          <a:p>
            <a:r>
              <a:rPr lang="en-GB" dirty="0" smtClean="0"/>
              <a:t>complies with AHD,  reasonably believing it valid/applicable </a:t>
            </a:r>
          </a:p>
          <a:p>
            <a:r>
              <a:rPr lang="en-GB" dirty="0" smtClean="0"/>
              <a:t>does not comply with refusal of treatment, reasonably believing </a:t>
            </a:r>
            <a:r>
              <a:rPr lang="en-GB" dirty="0"/>
              <a:t>A</a:t>
            </a:r>
            <a:r>
              <a:rPr lang="en-GB" dirty="0" smtClean="0"/>
              <a:t>HD is not valid/applicable </a:t>
            </a:r>
          </a:p>
          <a:p>
            <a:r>
              <a:rPr lang="en-GB" dirty="0" smtClean="0"/>
              <a:t>does not know about AHD or </a:t>
            </a:r>
          </a:p>
          <a:p>
            <a:r>
              <a:rPr lang="en-GB" dirty="0" smtClean="0"/>
              <a:t>cannot obtain it and treatment cannot be delayed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Existing law affecting liability is otherwise unaffected  </a:t>
            </a:r>
          </a:p>
          <a:p>
            <a:endParaRPr lang="en-GB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19646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392" y="858981"/>
            <a:ext cx="9398977" cy="812801"/>
          </a:xfrm>
        </p:spPr>
        <p:txBody>
          <a:bodyPr>
            <a:noAutofit/>
          </a:bodyPr>
          <a:lstStyle/>
          <a:p>
            <a:pPr algn="ctr"/>
            <a:r>
              <a:rPr lang="en-GB" sz="3200" dirty="0" smtClean="0">
                <a:latin typeface="Gill Sans MT" panose="020B0502020104020203" pitchFamily="34" charset="0"/>
              </a:rPr>
              <a:t>Advance Healthcare Directives:</a:t>
            </a:r>
            <a:br>
              <a:rPr lang="en-GB" sz="3200" dirty="0" smtClean="0">
                <a:latin typeface="Gill Sans MT" panose="020B0502020104020203" pitchFamily="34" charset="0"/>
              </a:rPr>
            </a:br>
            <a:r>
              <a:rPr lang="en-GB" sz="3200" dirty="0" smtClean="0">
                <a:latin typeface="Gill Sans MT" panose="020B0502020104020203" pitchFamily="34" charset="0"/>
              </a:rPr>
              <a:t>Criminal Law (Insanity) Act 2006 exception </a:t>
            </a:r>
            <a:endParaRPr lang="en-IE" sz="3200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392" y="1967345"/>
            <a:ext cx="9398977" cy="314098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E" dirty="0"/>
              <a:t>If </a:t>
            </a:r>
            <a:r>
              <a:rPr lang="en-IE" dirty="0" smtClean="0"/>
              <a:t>a person is being treated under Part 4 Mental </a:t>
            </a:r>
            <a:r>
              <a:rPr lang="en-IE" dirty="0"/>
              <a:t>Health Act 2001 </a:t>
            </a:r>
            <a:r>
              <a:rPr lang="en-IE" dirty="0" smtClean="0"/>
              <a:t>or conditionally </a:t>
            </a:r>
            <a:r>
              <a:rPr lang="en-IE" dirty="0"/>
              <a:t>discharged under the </a:t>
            </a:r>
            <a:r>
              <a:rPr lang="en-IE" dirty="0" smtClean="0"/>
              <a:t>2006 Act, </a:t>
            </a:r>
            <a:r>
              <a:rPr lang="en-IE" dirty="0"/>
              <a:t>then AHD is not binding if it relates to refusal of treatment for mental </a:t>
            </a:r>
            <a:r>
              <a:rPr lang="en-IE" dirty="0" smtClean="0"/>
              <a:t>disorder</a:t>
            </a:r>
            <a:endParaRPr lang="en-IE" dirty="0"/>
          </a:p>
          <a:p>
            <a:pPr>
              <a:buFont typeface="Wingdings" panose="05000000000000000000" pitchFamily="2" charset="2"/>
              <a:buChar char="§"/>
            </a:pPr>
            <a:r>
              <a:rPr lang="en-IE" dirty="0" smtClean="0"/>
              <a:t>Amending Bill </a:t>
            </a:r>
            <a:r>
              <a:rPr lang="en-IE" dirty="0"/>
              <a:t>2019 </a:t>
            </a:r>
            <a:r>
              <a:rPr lang="en-IE" dirty="0" smtClean="0"/>
              <a:t>proposed to amend </a:t>
            </a:r>
            <a:r>
              <a:rPr lang="en-IE" dirty="0"/>
              <a:t>this </a:t>
            </a:r>
            <a:r>
              <a:rPr lang="en-IE" dirty="0" smtClean="0"/>
              <a:t>exception </a:t>
            </a:r>
            <a:r>
              <a:rPr lang="en-IE" dirty="0" smtClean="0"/>
              <a:t>but to retain it in 2006 Act cases 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97677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E" sz="3200" dirty="0" smtClean="0">
                <a:latin typeface="Gill Sans MT" panose="020B0502020104020203" pitchFamily="34" charset="0"/>
              </a:rPr>
              <a:t>Capacity and Consent: specific exclusions in criminal justice</a:t>
            </a:r>
            <a:endParaRPr lang="en-IE" sz="3200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392" y="1687330"/>
            <a:ext cx="9398977" cy="342100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E" dirty="0" smtClean="0"/>
              <a:t>The Act does </a:t>
            </a:r>
            <a:r>
              <a:rPr lang="en-IE" b="1" dirty="0" smtClean="0"/>
              <a:t>not</a:t>
            </a:r>
            <a:r>
              <a:rPr lang="en-IE" dirty="0" smtClean="0"/>
              <a:t> affect the law in relation to consent to sexual relations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E" dirty="0"/>
              <a:t>Criminal Law (Sexual Offences) Act </a:t>
            </a:r>
            <a:r>
              <a:rPr lang="en-IE" dirty="0" smtClean="0"/>
              <a:t>2017 definition: </a:t>
            </a:r>
          </a:p>
          <a:p>
            <a:r>
              <a:rPr lang="en-IE" dirty="0" smtClean="0"/>
              <a:t>due to mental illness, mental disability or intellectual disability</a:t>
            </a:r>
          </a:p>
          <a:p>
            <a:r>
              <a:rPr lang="en-IE" dirty="0"/>
              <a:t>i</a:t>
            </a:r>
            <a:r>
              <a:rPr lang="en-IE" dirty="0" smtClean="0"/>
              <a:t>ncapable of understanding, evaluating, communicating consent</a:t>
            </a:r>
          </a:p>
          <a:p>
            <a:r>
              <a:rPr lang="en-IE" dirty="0"/>
              <a:t>c</a:t>
            </a:r>
            <a:r>
              <a:rPr lang="en-IE" dirty="0" smtClean="0"/>
              <a:t>reates category of ‘protected persons’ and offences</a:t>
            </a:r>
          </a:p>
          <a:p>
            <a:endParaRPr lang="en-IE" dirty="0" smtClean="0"/>
          </a:p>
          <a:p>
            <a:pPr>
              <a:buFont typeface="Wingdings" panose="05000000000000000000" pitchFamily="2" charset="2"/>
              <a:buChar char="§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35855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37" y="729672"/>
            <a:ext cx="10061153" cy="772931"/>
          </a:xfrm>
        </p:spPr>
        <p:txBody>
          <a:bodyPr>
            <a:normAutofit fontScale="90000"/>
          </a:bodyPr>
          <a:lstStyle/>
          <a:p>
            <a:pPr algn="ctr"/>
            <a:r>
              <a:rPr lang="en-IE" sz="2900" dirty="0">
                <a:latin typeface="Gill Sans MT" panose="020B0502020104020203" pitchFamily="34" charset="0"/>
              </a:rPr>
              <a:t>Capacity and Consent: specific exclusions </a:t>
            </a:r>
            <a:r>
              <a:rPr lang="en-IE" sz="2900" dirty="0" smtClean="0">
                <a:latin typeface="Gill Sans MT" panose="020B0502020104020203" pitchFamily="34" charset="0"/>
              </a:rPr>
              <a:t>in criminal </a:t>
            </a:r>
            <a:r>
              <a:rPr lang="en-IE" sz="2900" dirty="0" smtClean="0">
                <a:latin typeface="Gill Sans MT" panose="020B0502020104020203" pitchFamily="34" charset="0"/>
              </a:rPr>
              <a:t>justice (cont.)</a:t>
            </a:r>
            <a:endParaRPr lang="en-IE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392" y="1644074"/>
            <a:ext cx="9398977" cy="346425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E" dirty="0" smtClean="0"/>
              <a:t>The Act does </a:t>
            </a:r>
            <a:r>
              <a:rPr lang="en-IE" b="1" dirty="0" smtClean="0"/>
              <a:t>not</a:t>
            </a:r>
            <a:r>
              <a:rPr lang="en-IE" dirty="0" smtClean="0"/>
              <a:t> affect the law in relation to serving as a member of a jury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E" dirty="0" smtClean="0"/>
              <a:t>Juries Act 1976: ‘incapable persons’ includes persons with mental illness or mental disability receiving treatment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E" dirty="0" smtClean="0"/>
              <a:t>Disability (Miscellaneous Provisions) Bill 2016 proposed amended definition:</a:t>
            </a:r>
          </a:p>
          <a:p>
            <a:r>
              <a:rPr lang="en-GB" dirty="0" smtClean="0"/>
              <a:t>“A </a:t>
            </a:r>
            <a:r>
              <a:rPr lang="en-GB" dirty="0"/>
              <a:t>person who does not, in the opinion of the court, possess the decision-making capacity to exercise the functions of a member of a jury</a:t>
            </a:r>
            <a:r>
              <a:rPr lang="en-GB" dirty="0" smtClean="0"/>
              <a:t>.”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79207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937" y="0"/>
            <a:ext cx="8832718" cy="1025237"/>
          </a:xfrm>
        </p:spPr>
        <p:txBody>
          <a:bodyPr>
            <a:normAutofit/>
          </a:bodyPr>
          <a:lstStyle/>
          <a:p>
            <a:pPr algn="ctr"/>
            <a:r>
              <a:rPr lang="en-IE" sz="3200" dirty="0" smtClean="0">
                <a:latin typeface="Gill Sans MT" panose="020B0502020104020203" pitchFamily="34" charset="0"/>
              </a:rPr>
              <a:t> Act is not otherwise ‘disapplied’ in criminal justice</a:t>
            </a:r>
            <a:endParaRPr lang="en-IE" sz="2400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392" y="1025237"/>
            <a:ext cx="9398977" cy="408309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E" dirty="0" smtClean="0">
                <a:latin typeface="Calibri" panose="020F0502020204030204" pitchFamily="34" charset="0"/>
                <a:ea typeface="Calibri" panose="020F0502020204030204" pitchFamily="34" charset="0"/>
              </a:rPr>
              <a:t>Across policing, courts, prison system: </a:t>
            </a:r>
          </a:p>
          <a:p>
            <a:r>
              <a:rPr lang="en-IE" dirty="0"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en-IE" dirty="0" smtClean="0">
                <a:latin typeface="Calibri" panose="020F0502020204030204" pitchFamily="34" charset="0"/>
                <a:ea typeface="Calibri" panose="020F0502020204030204" pitchFamily="34" charset="0"/>
              </a:rPr>
              <a:t>nsure appropriate standards and principles </a:t>
            </a:r>
          </a:p>
          <a:p>
            <a:r>
              <a:rPr lang="en-IE" dirty="0" smtClean="0">
                <a:latin typeface="Calibri" panose="020F0502020204030204" pitchFamily="34" charset="0"/>
                <a:ea typeface="Calibri" panose="020F0502020204030204" pitchFamily="34" charset="0"/>
              </a:rPr>
              <a:t>accessibility </a:t>
            </a:r>
            <a:r>
              <a:rPr lang="en-IE" dirty="0">
                <a:latin typeface="Calibri" panose="020F0502020204030204" pitchFamily="34" charset="0"/>
                <a:ea typeface="Calibri" panose="020F0502020204030204" pitchFamily="34" charset="0"/>
              </a:rPr>
              <a:t>of information/appropriate </a:t>
            </a:r>
            <a:r>
              <a:rPr lang="en-IE" dirty="0" smtClean="0">
                <a:latin typeface="Calibri" panose="020F0502020204030204" pitchFamily="34" charset="0"/>
                <a:ea typeface="Calibri" panose="020F0502020204030204" pitchFamily="34" charset="0"/>
              </a:rPr>
              <a:t>communication tools</a:t>
            </a:r>
          </a:p>
          <a:p>
            <a:r>
              <a:rPr lang="en-IE" dirty="0" smtClean="0">
                <a:latin typeface="Calibri" panose="020F0502020204030204" pitchFamily="34" charset="0"/>
                <a:ea typeface="Calibri" panose="020F0502020204030204" pitchFamily="34" charset="0"/>
              </a:rPr>
              <a:t>access to the supports under the Act</a:t>
            </a:r>
          </a:p>
          <a:p>
            <a:r>
              <a:rPr lang="en-IE" dirty="0"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n-IE" dirty="0" smtClean="0">
                <a:latin typeface="Calibri" panose="020F0502020204030204" pitchFamily="34" charset="0"/>
                <a:ea typeface="Calibri" panose="020F0502020204030204" pitchFamily="34" charset="0"/>
              </a:rPr>
              <a:t>ccommodation of new support arrangements </a:t>
            </a: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quivalence and continuity of care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</a:rPr>
              <a:t>Aligns to Article 13: equal and effective access to justice</a:t>
            </a:r>
            <a:endParaRPr lang="en-IE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IE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70695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282" y="230910"/>
            <a:ext cx="9398977" cy="877454"/>
          </a:xfrm>
        </p:spPr>
        <p:txBody>
          <a:bodyPr>
            <a:normAutofit/>
          </a:bodyPr>
          <a:lstStyle/>
          <a:p>
            <a:pPr algn="ctr"/>
            <a:r>
              <a:rPr lang="en-IE" sz="3200" dirty="0" smtClean="0">
                <a:latin typeface="Gill Sans MT" panose="020B0502020104020203" pitchFamily="34" charset="0"/>
              </a:rPr>
              <a:t>Preparations for commencement</a:t>
            </a:r>
            <a:endParaRPr lang="en-IE" sz="3200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283" y="1357745"/>
            <a:ext cx="9398977" cy="38515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E" dirty="0" smtClean="0"/>
              <a:t>Decision Support Service is liaising with Garda National Protective Services Bureau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E" dirty="0" smtClean="0"/>
              <a:t>Director’s duties: </a:t>
            </a:r>
          </a:p>
          <a:p>
            <a:r>
              <a:rPr lang="en-IE" dirty="0" smtClean="0">
                <a:latin typeface="Gill Sans MT" panose="020B0502020104020203" pitchFamily="34" charset="0"/>
              </a:rPr>
              <a:t>promote </a:t>
            </a:r>
            <a:r>
              <a:rPr lang="en-IE" dirty="0">
                <a:latin typeface="Gill Sans MT" panose="020B0502020104020203" pitchFamily="34" charset="0"/>
              </a:rPr>
              <a:t>awareness of the 2015 Act and UNCRPD </a:t>
            </a:r>
            <a:endParaRPr lang="en-IE" dirty="0" smtClean="0"/>
          </a:p>
          <a:p>
            <a:r>
              <a:rPr lang="en-IE" dirty="0" smtClean="0"/>
              <a:t>provide guidance and information to state bodies and organisations </a:t>
            </a:r>
          </a:p>
          <a:p>
            <a:r>
              <a:rPr lang="en-IE" dirty="0"/>
              <a:t>p</a:t>
            </a:r>
            <a:r>
              <a:rPr lang="en-IE" dirty="0" smtClean="0"/>
              <a:t>ublish codes of practice </a:t>
            </a:r>
          </a:p>
          <a:p>
            <a:r>
              <a:rPr lang="en-GB" dirty="0"/>
              <a:t>p</a:t>
            </a:r>
            <a:r>
              <a:rPr lang="en-GB" dirty="0" smtClean="0"/>
              <a:t>ublish our internal complaints and investigations processes</a:t>
            </a:r>
            <a:endParaRPr lang="en-IE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Article 13: broader training requirement in criminal justice sector</a:t>
            </a:r>
            <a:endParaRPr lang="en-IE" dirty="0" smtClean="0"/>
          </a:p>
          <a:p>
            <a:endParaRPr lang="en-IE" dirty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94188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Decision Support Service" title="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5566" y="3841734"/>
            <a:ext cx="4512469" cy="123821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0570" y="1779631"/>
            <a:ext cx="876335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This </a:t>
            </a:r>
            <a:r>
              <a:rPr lang="en-IE" sz="3200" b="1" dirty="0">
                <a:latin typeface="Calibri" panose="020F0502020204030204" pitchFamily="34" charset="0"/>
                <a:cs typeface="Calibri" panose="020F0502020204030204" pitchFamily="34" charset="0"/>
              </a:rPr>
              <a:t>presentation is intended as an overview of certain parts of the Assisted Decision-Making (Capacity) Act 2015 and related matters and should not be relied on as legal advice or </a:t>
            </a:r>
            <a:r>
              <a:rPr lang="en-IE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opinion</a:t>
            </a:r>
            <a:endParaRPr lang="en-IE" sz="32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21321" y="-143296"/>
            <a:ext cx="11149711" cy="1716132"/>
          </a:xfrm>
        </p:spPr>
        <p:txBody>
          <a:bodyPr>
            <a:normAutofit/>
          </a:bodyPr>
          <a:lstStyle/>
          <a:p>
            <a:r>
              <a:rPr lang="en-IE" sz="4400" b="1" u="sng" dirty="0">
                <a:solidFill>
                  <a:srgbClr val="002060"/>
                </a:solidFill>
                <a:latin typeface="Century Gothic" panose="020B0502020202020204" pitchFamily="34" charset="0"/>
                <a:hlinkClick r:id="rId3"/>
              </a:rPr>
              <a:t>Thank You </a:t>
            </a:r>
            <a:r>
              <a:rPr lang="en-IE" sz="4400" b="1" u="sng" dirty="0">
                <a:solidFill>
                  <a:srgbClr val="002060"/>
                </a:solidFill>
                <a:latin typeface="Century Gothic" panose="020B0502020202020204" pitchFamily="34" charset="0"/>
              </a:rPr>
              <a:t/>
            </a:r>
            <a:br>
              <a:rPr lang="en-IE" sz="4400" b="1" u="sng" dirty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en-IE" sz="4400" b="1" u="sng" dirty="0">
                <a:solidFill>
                  <a:srgbClr val="002060"/>
                </a:solidFill>
                <a:latin typeface="Century Gothic" panose="020B0502020202020204" pitchFamily="34" charset="0"/>
                <a:hlinkClick r:id="rId3"/>
              </a:rPr>
              <a:t>www.decisionsupportservice.ie </a:t>
            </a:r>
            <a:endParaRPr lang="en-IE" sz="4400" u="sng" dirty="0"/>
          </a:p>
        </p:txBody>
      </p:sp>
    </p:spTree>
    <p:extLst>
      <p:ext uri="{BB962C8B-B14F-4D97-AF65-F5344CB8AC3E}">
        <p14:creationId xmlns:p14="http://schemas.microsoft.com/office/powerpoint/2010/main" val="45919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Decision Support Service" title="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2029" y="3831855"/>
            <a:ext cx="3988156" cy="1094345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09A05940-97DC-4FDF-A5B1-08C3E7578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153" y="745926"/>
            <a:ext cx="9542583" cy="2869101"/>
          </a:xfrm>
        </p:spPr>
        <p:txBody>
          <a:bodyPr/>
          <a:lstStyle/>
          <a:p>
            <a:endParaRPr lang="en-IE" dirty="0"/>
          </a:p>
          <a:p>
            <a:pPr algn="l"/>
            <a:endParaRPr lang="en-IE" dirty="0" smtClean="0">
              <a:latin typeface="Gill Sans MT" panose="020B0502020104020203" pitchFamily="34" charset="0"/>
            </a:endParaRPr>
          </a:p>
          <a:p>
            <a:pPr algn="l"/>
            <a:endParaRPr lang="en-IE" dirty="0">
              <a:latin typeface="Gill Sans MT" panose="020B0502020104020203" pitchFamily="34" charset="0"/>
            </a:endParaRPr>
          </a:p>
          <a:p>
            <a:pPr algn="l"/>
            <a:endParaRPr lang="en-IE" dirty="0" smtClean="0">
              <a:latin typeface="Gill Sans MT" panose="020B0502020104020203" pitchFamily="34" charset="0"/>
            </a:endParaRPr>
          </a:p>
          <a:p>
            <a:pPr algn="l"/>
            <a:r>
              <a:rPr lang="en-IE" dirty="0" smtClean="0">
                <a:latin typeface="Gill Sans MT" panose="020B0502020104020203" pitchFamily="34" charset="0"/>
              </a:rPr>
              <a:t>Áine Flynn, </a:t>
            </a:r>
          </a:p>
          <a:p>
            <a:pPr algn="l"/>
            <a:r>
              <a:rPr lang="en-IE" dirty="0" smtClean="0">
                <a:latin typeface="Gill Sans MT" panose="020B0502020104020203" pitchFamily="34" charset="0"/>
              </a:rPr>
              <a:t>Director of the Decision Support Service</a:t>
            </a:r>
            <a:endParaRPr lang="en-IE" dirty="0">
              <a:latin typeface="Gill Sans MT" panose="020B0502020104020203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052401-D0B2-481A-AB69-D5E5B452FD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153" y="-385399"/>
            <a:ext cx="9514874" cy="2565876"/>
          </a:xfrm>
        </p:spPr>
        <p:txBody>
          <a:bodyPr>
            <a:normAutofit/>
          </a:bodyPr>
          <a:lstStyle/>
          <a:p>
            <a:pPr algn="l"/>
            <a:r>
              <a:rPr lang="en-IE" sz="3200" dirty="0" smtClean="0">
                <a:latin typeface="Gill Sans MT" panose="020B0502020104020203" pitchFamily="34" charset="0"/>
              </a:rPr>
              <a:t>The Assisted Decision-Making (Capacity) Act 2015:</a:t>
            </a:r>
            <a:br>
              <a:rPr lang="en-IE" sz="3200" dirty="0" smtClean="0">
                <a:latin typeface="Gill Sans MT" panose="020B0502020104020203" pitchFamily="34" charset="0"/>
              </a:rPr>
            </a:br>
            <a:r>
              <a:rPr lang="en-IE" sz="3200" dirty="0" smtClean="0">
                <a:latin typeface="Gill Sans MT" panose="020B0502020104020203" pitchFamily="34" charset="0"/>
              </a:rPr>
              <a:t>the Criminal Justice Context  </a:t>
            </a:r>
            <a:endParaRPr lang="en-IE" sz="32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145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half" idx="4294967295"/>
          </p:nvPr>
        </p:nvSpPr>
        <p:spPr>
          <a:xfrm>
            <a:off x="4543136" y="-277668"/>
            <a:ext cx="5321300" cy="58959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r>
              <a:rPr lang="en-IE" sz="2400" dirty="0" smtClean="0">
                <a:latin typeface="Gill Sans MT" panose="020B0502020104020203" pitchFamily="34" charset="0"/>
              </a:rPr>
              <a:t>“</a:t>
            </a:r>
            <a:r>
              <a:rPr lang="en-IE" sz="2400" dirty="0">
                <a:latin typeface="Gill Sans MT" panose="020B0502020104020203" pitchFamily="34" charset="0"/>
              </a:rPr>
              <a:t>An Act to provide for the reform of the law relating to  persons who require or may require assistance in exercising their decision-making, whether immediately </a:t>
            </a:r>
            <a:r>
              <a:rPr lang="en-IE" sz="2400" dirty="0" smtClean="0">
                <a:latin typeface="Gill Sans MT" panose="020B0502020104020203" pitchFamily="34" charset="0"/>
              </a:rPr>
              <a:t>or in the </a:t>
            </a:r>
            <a:r>
              <a:rPr lang="en-IE" sz="2400" dirty="0">
                <a:latin typeface="Gill Sans MT" panose="020B0502020104020203" pitchFamily="34" charset="0"/>
              </a:rPr>
              <a:t>future…”</a:t>
            </a:r>
          </a:p>
          <a:p>
            <a:pPr marL="0" indent="0">
              <a:buNone/>
            </a:pPr>
            <a:endParaRPr lang="en-IE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IE" sz="2400" dirty="0">
                <a:latin typeface="Gill Sans MT" panose="020B0502020104020203" pitchFamily="34" charset="0"/>
              </a:rPr>
              <a:t>Signed into law 30th December </a:t>
            </a:r>
            <a:r>
              <a:rPr lang="en-IE" sz="2400" dirty="0" smtClean="0">
                <a:latin typeface="Gill Sans MT" panose="020B0502020104020203" pitchFamily="34" charset="0"/>
              </a:rPr>
              <a:t>2015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E" sz="2400" dirty="0">
                <a:latin typeface="Gill Sans MT" panose="020B0502020104020203" pitchFamily="34" charset="0"/>
              </a:rPr>
              <a:t>N</a:t>
            </a:r>
            <a:r>
              <a:rPr lang="en-IE" sz="2400" dirty="0" smtClean="0">
                <a:latin typeface="Gill Sans MT" panose="020B0502020104020203" pitchFamily="34" charset="0"/>
              </a:rPr>
              <a:t>ot </a:t>
            </a:r>
            <a:r>
              <a:rPr lang="en-IE" sz="2400" dirty="0">
                <a:latin typeface="Gill Sans MT" panose="020B0502020104020203" pitchFamily="34" charset="0"/>
              </a:rPr>
              <a:t>yet fully </a:t>
            </a:r>
            <a:r>
              <a:rPr lang="en-IE" sz="2400" dirty="0" smtClean="0">
                <a:latin typeface="Gill Sans MT" panose="020B0502020104020203" pitchFamily="34" charset="0"/>
              </a:rPr>
              <a:t>commenced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Gill Sans MT" panose="020B0502020104020203" pitchFamily="34" charset="0"/>
              </a:rPr>
              <a:t>200, 000 people potentially affected </a:t>
            </a:r>
            <a:endParaRPr lang="en-IE" sz="2400" dirty="0">
              <a:latin typeface="Gill Sans MT" panose="020B0502020104020203" pitchFamily="34" charset="0"/>
            </a:endParaRPr>
          </a:p>
        </p:txBody>
      </p:sp>
      <p:pic>
        <p:nvPicPr>
          <p:cNvPr id="10" name="Content Placeholder 9" descr="Image of cover of Act" title="Assisted Decision-Making (Capacity) Act 2015 2015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090613"/>
            <a:ext cx="4313238" cy="4165600"/>
          </a:xfrm>
          <a:prstGeom prst="rect">
            <a:avLst/>
          </a:prstGeom>
        </p:spPr>
      </p:pic>
      <p:sp>
        <p:nvSpPr>
          <p:cNvPr id="2" name="Title 1" hidden="1"/>
          <p:cNvSpPr>
            <a:spLocks noGrp="1"/>
          </p:cNvSpPr>
          <p:nvPr>
            <p:ph type="title"/>
          </p:nvPr>
        </p:nvSpPr>
        <p:spPr>
          <a:xfrm>
            <a:off x="627673" y="321530"/>
            <a:ext cx="8903677" cy="769083"/>
          </a:xfrm>
        </p:spPr>
        <p:txBody>
          <a:bodyPr/>
          <a:lstStyle/>
          <a:p>
            <a:r>
              <a:rPr lang="en-GB" dirty="0" smtClean="0"/>
              <a:t>Assisted Decision Making Act 2015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39869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392" y="157018"/>
            <a:ext cx="9398977" cy="1293091"/>
          </a:xfrm>
        </p:spPr>
        <p:txBody>
          <a:bodyPr>
            <a:normAutofit/>
          </a:bodyPr>
          <a:lstStyle/>
          <a:p>
            <a:pPr algn="ctr"/>
            <a:r>
              <a:rPr lang="en-IE" sz="3200" dirty="0" smtClean="0">
                <a:latin typeface="Gill Sans MT" panose="020B0502020104020203" pitchFamily="34" charset="0"/>
              </a:rPr>
              <a:t>Key Reforms</a:t>
            </a:r>
            <a:endParaRPr lang="en-IE" sz="3200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65" y="1450109"/>
            <a:ext cx="8897372" cy="428113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IE" dirty="0" smtClean="0">
                <a:latin typeface="Gill Sans MT" panose="020B0502020104020203" pitchFamily="34" charset="0"/>
              </a:rPr>
              <a:t>Abolition of wards of court system for adults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E" dirty="0" smtClean="0">
                <a:latin typeface="Gill Sans MT" panose="020B0502020104020203" pitchFamily="34" charset="0"/>
              </a:rPr>
              <a:t>Statutory functional test of capacity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E" dirty="0" smtClean="0">
                <a:latin typeface="Gill Sans MT" panose="020B0502020104020203" pitchFamily="34" charset="0"/>
              </a:rPr>
              <a:t>New guiding </a:t>
            </a:r>
            <a:r>
              <a:rPr lang="en-IE" dirty="0">
                <a:latin typeface="Gill Sans MT" panose="020B0502020104020203" pitchFamily="34" charset="0"/>
              </a:rPr>
              <a:t>p</a:t>
            </a:r>
            <a:r>
              <a:rPr lang="en-IE" dirty="0" smtClean="0">
                <a:latin typeface="Gill Sans MT" panose="020B0502020104020203" pitchFamily="34" charset="0"/>
              </a:rPr>
              <a:t>rinciples </a:t>
            </a:r>
            <a:endParaRPr lang="en-IE" dirty="0">
              <a:latin typeface="Gill Sans MT" panose="020B05020201040202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E" dirty="0" smtClean="0">
                <a:latin typeface="Gill Sans MT" panose="020B0502020104020203" pitchFamily="34" charset="0"/>
              </a:rPr>
              <a:t>Three-tier framework for support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E" dirty="0" smtClean="0">
                <a:latin typeface="Gill Sans MT" panose="020B0502020104020203" pitchFamily="34" charset="0"/>
              </a:rPr>
              <a:t>New tools for advance planning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E" dirty="0" smtClean="0">
                <a:latin typeface="Gill Sans MT" panose="020B0502020104020203" pitchFamily="34" charset="0"/>
              </a:rPr>
              <a:t>Establishment of Decision Support Service</a:t>
            </a:r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29431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392" y="572655"/>
            <a:ext cx="9398977" cy="942109"/>
          </a:xfrm>
        </p:spPr>
        <p:txBody>
          <a:bodyPr>
            <a:normAutofit/>
          </a:bodyPr>
          <a:lstStyle/>
          <a:p>
            <a:pPr algn="ctr"/>
            <a:r>
              <a:rPr lang="en-GB" sz="3200" dirty="0" smtClean="0">
                <a:latin typeface="Gill Sans MT" panose="020B0502020104020203" pitchFamily="34" charset="0"/>
              </a:rPr>
              <a:t>Functional Assessment of Capacity </a:t>
            </a:r>
            <a:endParaRPr lang="en-IE" sz="3200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392" y="1514764"/>
            <a:ext cx="9398977" cy="342100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No diagnostic criteria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With limited exceptions, the Act is not prescriptive or exhaustive about who may assess capacity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A person lacks capacity if unable to:</a:t>
            </a:r>
          </a:p>
          <a:p>
            <a:r>
              <a:rPr lang="en-GB" dirty="0" smtClean="0"/>
              <a:t>understand; </a:t>
            </a:r>
          </a:p>
          <a:p>
            <a:r>
              <a:rPr lang="en-GB" dirty="0" smtClean="0"/>
              <a:t>retain;</a:t>
            </a:r>
          </a:p>
          <a:p>
            <a:r>
              <a:rPr lang="en-GB" dirty="0" smtClean="0"/>
              <a:t>weigh up information;</a:t>
            </a:r>
          </a:p>
          <a:p>
            <a:r>
              <a:rPr lang="en-GB" dirty="0" smtClean="0"/>
              <a:t>communicate a decision, with appropriate assistance if necessary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08127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500" y="519473"/>
            <a:ext cx="9398977" cy="683490"/>
          </a:xfrm>
        </p:spPr>
        <p:txBody>
          <a:bodyPr>
            <a:normAutofit/>
          </a:bodyPr>
          <a:lstStyle/>
          <a:p>
            <a:pPr algn="ctr"/>
            <a:r>
              <a:rPr lang="en-IE" sz="3200" dirty="0" smtClean="0">
                <a:latin typeface="Gill Sans MT" panose="020B0502020104020203" pitchFamily="34" charset="0"/>
              </a:rPr>
              <a:t>Guiding Principles </a:t>
            </a:r>
            <a:endParaRPr lang="en-IE" sz="3200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501" y="1302328"/>
            <a:ext cx="9398977" cy="38060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 smtClean="0">
                <a:latin typeface="Gill Sans MT" panose="020B0502020104020203" pitchFamily="34" charset="0"/>
              </a:rPr>
              <a:t>Including:</a:t>
            </a:r>
          </a:p>
          <a:p>
            <a:r>
              <a:rPr lang="en-IE" dirty="0">
                <a:latin typeface="Gill Sans MT" panose="020B0502020104020203" pitchFamily="34" charset="0"/>
              </a:rPr>
              <a:t>p</a:t>
            </a:r>
            <a:r>
              <a:rPr lang="en-IE" dirty="0" smtClean="0">
                <a:latin typeface="Gill Sans MT" panose="020B0502020104020203" pitchFamily="34" charset="0"/>
              </a:rPr>
              <a:t>resumption of capacity</a:t>
            </a:r>
          </a:p>
          <a:p>
            <a:r>
              <a:rPr lang="en-IE" dirty="0">
                <a:latin typeface="Gill Sans MT" panose="020B0502020104020203" pitchFamily="34" charset="0"/>
              </a:rPr>
              <a:t>s</a:t>
            </a:r>
            <a:r>
              <a:rPr lang="en-IE" dirty="0" smtClean="0">
                <a:latin typeface="Gill Sans MT" panose="020B0502020104020203" pitchFamily="34" charset="0"/>
              </a:rPr>
              <a:t>upport person to make own decisions as far as possible</a:t>
            </a:r>
          </a:p>
          <a:p>
            <a:r>
              <a:rPr lang="en-IE" dirty="0" smtClean="0">
                <a:latin typeface="Gill Sans MT" panose="020B0502020104020203" pitchFamily="34" charset="0"/>
              </a:rPr>
              <a:t>‘right to be unwise’</a:t>
            </a:r>
          </a:p>
          <a:p>
            <a:r>
              <a:rPr lang="en-IE" dirty="0">
                <a:latin typeface="Gill Sans MT" panose="020B0502020104020203" pitchFamily="34" charset="0"/>
              </a:rPr>
              <a:t>d</a:t>
            </a:r>
            <a:r>
              <a:rPr lang="en-IE" dirty="0" smtClean="0">
                <a:latin typeface="Gill Sans MT" panose="020B0502020104020203" pitchFamily="34" charset="0"/>
              </a:rPr>
              <a:t>ignity, bodily integrity, privacy, autonomy</a:t>
            </a:r>
          </a:p>
          <a:p>
            <a:r>
              <a:rPr lang="en-IE" dirty="0">
                <a:latin typeface="Gill Sans MT" panose="020B0502020104020203" pitchFamily="34" charset="0"/>
              </a:rPr>
              <a:t>g</a:t>
            </a:r>
            <a:r>
              <a:rPr lang="en-IE" dirty="0" smtClean="0">
                <a:latin typeface="Gill Sans MT" panose="020B0502020104020203" pitchFamily="34" charset="0"/>
              </a:rPr>
              <a:t>ive effect to will and preferences</a:t>
            </a:r>
          </a:p>
          <a:p>
            <a:r>
              <a:rPr lang="en-IE" dirty="0">
                <a:latin typeface="Gill Sans MT" panose="020B0502020104020203" pitchFamily="34" charset="0"/>
              </a:rPr>
              <a:t>a</a:t>
            </a:r>
            <a:r>
              <a:rPr lang="en-IE" dirty="0" smtClean="0">
                <a:latin typeface="Gill Sans MT" panose="020B0502020104020203" pitchFamily="34" charset="0"/>
              </a:rPr>
              <a:t>ct in good faith and for the benefit of the person</a:t>
            </a:r>
          </a:p>
          <a:p>
            <a:endParaRPr lang="en-IE" dirty="0" smtClean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99591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8545"/>
            <a:ext cx="8061916" cy="1552143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Gill Sans MT" panose="020B0502020104020203" pitchFamily="34" charset="0"/>
              </a:rPr>
              <a:t>Categories of Decisions </a:t>
            </a:r>
            <a:endParaRPr lang="en-IE" sz="3200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50937" y="1468582"/>
            <a:ext cx="5103227" cy="45812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sz="2400" dirty="0" smtClean="0">
                <a:latin typeface="Gill Sans MT" panose="020B0502020104020203" pitchFamily="34" charset="0"/>
              </a:rPr>
              <a:t>  </a:t>
            </a:r>
            <a:r>
              <a:rPr lang="en-IE" sz="2400" b="1" dirty="0" smtClean="0">
                <a:latin typeface="Gill Sans MT" panose="020B0502020104020203" pitchFamily="34" charset="0"/>
              </a:rPr>
              <a:t>Property and affairs</a:t>
            </a:r>
            <a:endParaRPr lang="en-IE" sz="2400" b="1" i="1" dirty="0" smtClean="0">
              <a:latin typeface="Gill Sans MT" panose="020B0502020104020203" pitchFamily="34" charset="0"/>
            </a:endParaRPr>
          </a:p>
          <a:p>
            <a:pPr lvl="1"/>
            <a:r>
              <a:rPr lang="en-IE" sz="2400" dirty="0" smtClean="0">
                <a:latin typeface="Gill Sans MT" panose="020B0502020104020203" pitchFamily="34" charset="0"/>
              </a:rPr>
              <a:t>management of property</a:t>
            </a:r>
            <a:endParaRPr lang="en-IE" sz="2400" dirty="0">
              <a:latin typeface="Gill Sans MT" panose="020B0502020104020203" pitchFamily="34" charset="0"/>
            </a:endParaRPr>
          </a:p>
          <a:p>
            <a:pPr lvl="1"/>
            <a:r>
              <a:rPr lang="en-IE" sz="2400" dirty="0">
                <a:latin typeface="Gill Sans MT" panose="020B0502020104020203" pitchFamily="34" charset="0"/>
              </a:rPr>
              <a:t>c</a:t>
            </a:r>
            <a:r>
              <a:rPr lang="en-IE" sz="2400" dirty="0" smtClean="0">
                <a:latin typeface="Gill Sans MT" panose="020B0502020104020203" pitchFamily="34" charset="0"/>
              </a:rPr>
              <a:t>arrying on business</a:t>
            </a:r>
          </a:p>
          <a:p>
            <a:pPr lvl="1"/>
            <a:r>
              <a:rPr lang="en-IE" sz="2400" dirty="0">
                <a:latin typeface="Gill Sans MT" panose="020B0502020104020203" pitchFamily="34" charset="0"/>
              </a:rPr>
              <a:t>d</a:t>
            </a:r>
            <a:r>
              <a:rPr lang="en-IE" sz="2400" dirty="0" smtClean="0">
                <a:latin typeface="Gill Sans MT" panose="020B0502020104020203" pitchFamily="34" charset="0"/>
              </a:rPr>
              <a:t>ischarging debts and liabilities</a:t>
            </a:r>
            <a:endParaRPr lang="en-IE" sz="2400" dirty="0">
              <a:latin typeface="Gill Sans MT" panose="020B0502020104020203" pitchFamily="34" charset="0"/>
            </a:endParaRPr>
          </a:p>
          <a:p>
            <a:pPr lvl="1"/>
            <a:r>
              <a:rPr lang="en-IE" sz="2400" dirty="0">
                <a:latin typeface="Gill Sans MT" panose="020B0502020104020203" pitchFamily="34" charset="0"/>
              </a:rPr>
              <a:t>p</a:t>
            </a:r>
            <a:r>
              <a:rPr lang="en-IE" sz="2400" dirty="0" smtClean="0">
                <a:latin typeface="Gill Sans MT" panose="020B0502020104020203" pitchFamily="34" charset="0"/>
              </a:rPr>
              <a:t>roviding for other persons</a:t>
            </a:r>
          </a:p>
          <a:p>
            <a:pPr lvl="1"/>
            <a:r>
              <a:rPr lang="en-IE" sz="2400" dirty="0">
                <a:latin typeface="Gill Sans MT" panose="020B0502020104020203" pitchFamily="34" charset="0"/>
              </a:rPr>
              <a:t>a</a:t>
            </a:r>
            <a:r>
              <a:rPr lang="en-IE" sz="2400" dirty="0" smtClean="0">
                <a:latin typeface="Gill Sans MT" panose="020B0502020104020203" pitchFamily="34" charset="0"/>
              </a:rPr>
              <a:t>pplying </a:t>
            </a:r>
            <a:r>
              <a:rPr lang="en-IE" sz="2400" dirty="0">
                <a:latin typeface="Gill Sans MT" panose="020B0502020104020203" pitchFamily="34" charset="0"/>
              </a:rPr>
              <a:t>for </a:t>
            </a:r>
            <a:r>
              <a:rPr lang="en-IE" sz="2400" dirty="0" smtClean="0">
                <a:latin typeface="Gill Sans MT" panose="020B0502020104020203" pitchFamily="34" charset="0"/>
              </a:rPr>
              <a:t>benefits</a:t>
            </a:r>
          </a:p>
          <a:p>
            <a:pPr lvl="1"/>
            <a:r>
              <a:rPr lang="en-IE" sz="2400" dirty="0">
                <a:latin typeface="Gill Sans MT" panose="020B0502020104020203" pitchFamily="34" charset="0"/>
              </a:rPr>
              <a:t>c</a:t>
            </a:r>
            <a:r>
              <a:rPr lang="en-IE" sz="2400" dirty="0" smtClean="0">
                <a:latin typeface="Gill Sans MT" panose="020B0502020104020203" pitchFamily="34" charset="0"/>
              </a:rPr>
              <a:t>onduct of proceedings before any court or tribunal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3127" y="1440040"/>
            <a:ext cx="7028873" cy="47304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           Personal Welfare</a:t>
            </a:r>
          </a:p>
          <a:p>
            <a:r>
              <a:rPr lang="en-IE" sz="2400" dirty="0" smtClean="0"/>
              <a:t>accommodation </a:t>
            </a:r>
            <a:endParaRPr lang="en-IE" sz="2400" dirty="0"/>
          </a:p>
          <a:p>
            <a:r>
              <a:rPr lang="en-IE" sz="2400" dirty="0" smtClean="0"/>
              <a:t>education </a:t>
            </a:r>
            <a:r>
              <a:rPr lang="en-IE" sz="2400" dirty="0"/>
              <a:t>and </a:t>
            </a:r>
            <a:r>
              <a:rPr lang="en-IE" sz="2400" dirty="0" smtClean="0"/>
              <a:t>training</a:t>
            </a:r>
          </a:p>
          <a:p>
            <a:r>
              <a:rPr lang="en-IE" sz="2400" dirty="0" smtClean="0"/>
              <a:t>social services</a:t>
            </a:r>
          </a:p>
          <a:p>
            <a:r>
              <a:rPr lang="en-IE" sz="2400" dirty="0" smtClean="0"/>
              <a:t>healthcare </a:t>
            </a:r>
            <a:endParaRPr lang="en-IE" sz="2400" dirty="0"/>
          </a:p>
          <a:p>
            <a:r>
              <a:rPr lang="en-IE" sz="2400" dirty="0"/>
              <a:t>o</a:t>
            </a:r>
            <a:r>
              <a:rPr lang="en-IE" sz="2400" dirty="0" smtClean="0"/>
              <a:t>ther matters relating to the </a:t>
            </a:r>
          </a:p>
          <a:p>
            <a:pPr marL="0" indent="0">
              <a:buNone/>
            </a:pPr>
            <a:r>
              <a:rPr lang="en-IE" sz="2400" dirty="0" smtClean="0"/>
              <a:t>    person’s well-being</a:t>
            </a:r>
            <a:endParaRPr lang="en-IE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CDD1D-C519-1249-9DAD-BD4D243F3A2D}" type="slidenum">
              <a:rPr lang="en-IE" smtClean="0"/>
              <a:t>7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682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4146" y="261833"/>
            <a:ext cx="8241678" cy="1022022"/>
          </a:xfrm>
        </p:spPr>
        <p:txBody>
          <a:bodyPr>
            <a:normAutofit/>
          </a:bodyPr>
          <a:lstStyle/>
          <a:p>
            <a:r>
              <a:rPr lang="en-IE" sz="3200" dirty="0" smtClean="0">
                <a:latin typeface="Gill Sans MT" panose="020B0502020104020203" pitchFamily="34" charset="0"/>
              </a:rPr>
              <a:t>New Three-Tier Framework</a:t>
            </a:r>
            <a:endParaRPr lang="en-IE" sz="3200" dirty="0">
              <a:latin typeface="Gill Sans MT" panose="020B0502020104020203" pitchFamily="34" charset="0"/>
            </a:endParaRPr>
          </a:p>
        </p:txBody>
      </p:sp>
      <p:graphicFrame>
        <p:nvGraphicFramePr>
          <p:cNvPr id="5" name="Content Placeholder 4" descr="Decision-Making Assistant - &#10;Helps accss and explain information&#10;Person still makes the decision&#10;Co-Decision Maker -&#10;Makes specified decisions jointly with the person&#10;Decision Making Representive - &#10;Last Resort&#10;Court - appointed&#10;Makes decisions as an agent for the person as provided in court order" title="Diagram of New Three Tier Framework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006459"/>
              </p:ext>
            </p:extLst>
          </p:nvPr>
        </p:nvGraphicFramePr>
        <p:xfrm>
          <a:off x="247361" y="1283855"/>
          <a:ext cx="9543184" cy="3999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597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78163" y="32818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IE" sz="3200" dirty="0" smtClean="0">
                <a:latin typeface="Gill Sans MT" panose="020B0502020104020203" pitchFamily="34" charset="0"/>
              </a:rPr>
              <a:t>Advance Planning</a:t>
            </a:r>
            <a:endParaRPr lang="en-IE" sz="3200" dirty="0">
              <a:latin typeface="Gill Sans MT" panose="020B05020201040202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2254" y="2133600"/>
            <a:ext cx="5430982" cy="408305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E" sz="2800" dirty="0" smtClean="0">
                <a:latin typeface="Gill Sans MT" panose="020B0502020104020203" pitchFamily="34" charset="0"/>
              </a:rPr>
              <a:t>Expanded enduring </a:t>
            </a:r>
            <a:r>
              <a:rPr lang="en-IE" sz="2800" dirty="0">
                <a:latin typeface="Gill Sans MT" panose="020B0502020104020203" pitchFamily="34" charset="0"/>
              </a:rPr>
              <a:t>p</a:t>
            </a:r>
            <a:r>
              <a:rPr lang="en-IE" sz="2800" dirty="0" smtClean="0">
                <a:latin typeface="Gill Sans MT" panose="020B0502020104020203" pitchFamily="34" charset="0"/>
              </a:rPr>
              <a:t>ower of attorney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E" sz="2800" dirty="0" smtClean="0">
                <a:latin typeface="Gill Sans MT" panose="020B0502020104020203" pitchFamily="34" charset="0"/>
              </a:rPr>
              <a:t>Statutory advance </a:t>
            </a:r>
            <a:r>
              <a:rPr lang="en-IE" sz="2800" dirty="0">
                <a:latin typeface="Gill Sans MT" panose="020B0502020104020203" pitchFamily="34" charset="0"/>
              </a:rPr>
              <a:t>h</a:t>
            </a:r>
            <a:r>
              <a:rPr lang="en-IE" sz="2800" dirty="0" smtClean="0">
                <a:latin typeface="Gill Sans MT" panose="020B0502020104020203" pitchFamily="34" charset="0"/>
              </a:rPr>
              <a:t>ealthcare directive to provide legally binding advance refusal of treatment </a:t>
            </a:r>
            <a:endParaRPr lang="en-IE" sz="2800" dirty="0">
              <a:latin typeface="Gill Sans MT" panose="020B0502020104020203" pitchFamily="34" charset="0"/>
            </a:endParaRPr>
          </a:p>
        </p:txBody>
      </p:sp>
      <p:pic>
        <p:nvPicPr>
          <p:cNvPr id="5" name="Content Placeholder 4" descr="Cartoon drawing of arrow pointing forward with person going in direction of arrow" title="Picture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04668" y="1907958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796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</TotalTime>
  <Words>830</Words>
  <Application>Microsoft Office PowerPoint</Application>
  <PresentationFormat>Widescreen</PresentationFormat>
  <Paragraphs>117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Gill Sans MT</vt:lpstr>
      <vt:lpstr>Wingdings</vt:lpstr>
      <vt:lpstr>Office Theme</vt:lpstr>
      <vt:lpstr>NDA Annual Conference 2020</vt:lpstr>
      <vt:lpstr>The Assisted Decision-Making (Capacity) Act 2015: the Criminal Justice Context  </vt:lpstr>
      <vt:lpstr>Assisted Decision Making Act 2015</vt:lpstr>
      <vt:lpstr>Key Reforms</vt:lpstr>
      <vt:lpstr>Functional Assessment of Capacity </vt:lpstr>
      <vt:lpstr>Guiding Principles </vt:lpstr>
      <vt:lpstr>Categories of Decisions </vt:lpstr>
      <vt:lpstr>New Three-Tier Framework</vt:lpstr>
      <vt:lpstr>Advance Planning</vt:lpstr>
      <vt:lpstr>Interface between the Act and criminal justice </vt:lpstr>
      <vt:lpstr>      Advance Healthcare Directives: criminal liability</vt:lpstr>
      <vt:lpstr>Advance Healthcare Directives: Criminal Law (Insanity) Act 2006 exception </vt:lpstr>
      <vt:lpstr>Capacity and Consent: specific exclusions in criminal justice</vt:lpstr>
      <vt:lpstr>Capacity and Consent: specific exclusions in criminal justice (cont.)</vt:lpstr>
      <vt:lpstr> Act is not otherwise ‘disapplied’ in criminal justice</vt:lpstr>
      <vt:lpstr>Preparations for commencement</vt:lpstr>
      <vt:lpstr>Thank You  www.decisionsupportservice.ie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Jacinta G. Byrne</cp:lastModifiedBy>
  <cp:revision>79</cp:revision>
  <dcterms:created xsi:type="dcterms:W3CDTF">2020-08-14T07:58:57Z</dcterms:created>
  <dcterms:modified xsi:type="dcterms:W3CDTF">2020-10-19T14:32:41Z</dcterms:modified>
</cp:coreProperties>
</file>