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61"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43" autoAdjust="0"/>
  </p:normalViewPr>
  <p:slideViewPr>
    <p:cSldViewPr snapToGrid="0">
      <p:cViewPr varScale="1">
        <p:scale>
          <a:sx n="69" d="100"/>
          <a:sy n="69" d="100"/>
        </p:scale>
        <p:origin x="12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1D2F-AB9A-4B57-AFC3-0D6695554645}"/>
              </a:ext>
            </a:extLst>
          </p:cNvPr>
          <p:cNvSpPr>
            <a:spLocks noGrp="1"/>
          </p:cNvSpPr>
          <p:nvPr>
            <p:ph type="ctrTitle"/>
          </p:nvPr>
        </p:nvSpPr>
        <p:spPr>
          <a:xfrm>
            <a:off x="205154" y="814632"/>
            <a:ext cx="9542584" cy="1198806"/>
          </a:xfrm>
        </p:spPr>
        <p:txBody>
          <a:bodyPr anchor="b"/>
          <a:lstStyle>
            <a:lvl1pPr algn="ctr">
              <a:defRPr sz="6000"/>
            </a:lvl1pPr>
          </a:lstStyle>
          <a:p>
            <a:r>
              <a:rPr lang="en-US" dirty="0"/>
              <a:t>Click to edit Master title style</a:t>
            </a:r>
            <a:endParaRPr lang="en-IE" dirty="0"/>
          </a:p>
        </p:txBody>
      </p:sp>
      <p:sp>
        <p:nvSpPr>
          <p:cNvPr id="3" name="Subtitle 2">
            <a:extLst>
              <a:ext uri="{FF2B5EF4-FFF2-40B4-BE49-F238E27FC236}">
                <a16:creationId xmlns:a16="http://schemas.microsoft.com/office/drawing/2014/main" id="{E83D7A40-80EE-4269-B53A-A192784051FF}"/>
              </a:ext>
            </a:extLst>
          </p:cNvPr>
          <p:cNvSpPr>
            <a:spLocks noGrp="1"/>
          </p:cNvSpPr>
          <p:nvPr>
            <p:ph type="subTitle" idx="1"/>
          </p:nvPr>
        </p:nvSpPr>
        <p:spPr>
          <a:xfrm>
            <a:off x="205153" y="2195267"/>
            <a:ext cx="9542583" cy="286910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0D63CFD-F96A-454B-921C-81867A3B7508}"/>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BC32CB63-139F-4259-A4C0-0981390A800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F8BB5F-98D5-41A8-A09D-66B23EB0A237}"/>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16949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667C-F5EC-47EB-B805-904212E99E5F}"/>
              </a:ext>
            </a:extLst>
          </p:cNvPr>
          <p:cNvSpPr>
            <a:spLocks noGrp="1"/>
          </p:cNvSpPr>
          <p:nvPr>
            <p:ph type="title"/>
          </p:nvPr>
        </p:nvSpPr>
        <p:spPr>
          <a:xfrm>
            <a:off x="266700" y="1056358"/>
            <a:ext cx="8982808" cy="679573"/>
          </a:xfrm>
        </p:spPr>
        <p:txBody>
          <a:bodyPr/>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32FFD2BF-B4D2-4AD2-9CC3-A61FD6BF95A4}"/>
              </a:ext>
            </a:extLst>
          </p:cNvPr>
          <p:cNvSpPr>
            <a:spLocks noGrp="1"/>
          </p:cNvSpPr>
          <p:nvPr>
            <p:ph type="body" orient="vert" idx="1"/>
          </p:nvPr>
        </p:nvSpPr>
        <p:spPr>
          <a:xfrm>
            <a:off x="266700" y="1735931"/>
            <a:ext cx="8982808" cy="33861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181439-9C13-432D-A76E-36B6AB11B696}"/>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91FFB6FB-1D09-43EA-92B7-E6D11977806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9952BB2-DAB6-454F-A099-842C5AB0D66B}"/>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570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DFDEE-A3E5-4DE7-BA03-7FEE080B7CA0}"/>
              </a:ext>
            </a:extLst>
          </p:cNvPr>
          <p:cNvSpPr>
            <a:spLocks noGrp="1"/>
          </p:cNvSpPr>
          <p:nvPr>
            <p:ph type="title" orient="vert"/>
          </p:nvPr>
        </p:nvSpPr>
        <p:spPr>
          <a:xfrm>
            <a:off x="8153400" y="1028700"/>
            <a:ext cx="1570892" cy="4211516"/>
          </a:xfrm>
        </p:spPr>
        <p:txBody>
          <a:bodyPr vert="eaVert"/>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BF88D311-31CC-44A1-9963-F04FFCA89AB8}"/>
              </a:ext>
            </a:extLst>
          </p:cNvPr>
          <p:cNvSpPr>
            <a:spLocks noGrp="1"/>
          </p:cNvSpPr>
          <p:nvPr>
            <p:ph type="body" orient="vert" idx="1"/>
          </p:nvPr>
        </p:nvSpPr>
        <p:spPr>
          <a:xfrm>
            <a:off x="202222" y="1028700"/>
            <a:ext cx="7842739" cy="41283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CF34AFE-DA85-4691-9EFB-4CA41F0C5D7B}"/>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E310F624-848C-4E23-AE1D-382C1F50172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121B0D-1236-40A9-960B-116E99D329C5}"/>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234510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7549-4E3F-463A-82FF-EC83B45AC370}"/>
              </a:ext>
            </a:extLst>
          </p:cNvPr>
          <p:cNvSpPr>
            <a:spLocks noGrp="1"/>
          </p:cNvSpPr>
          <p:nvPr>
            <p:ph type="title"/>
          </p:nvPr>
        </p:nvSpPr>
        <p:spPr>
          <a:xfrm>
            <a:off x="237392" y="963796"/>
            <a:ext cx="9398977" cy="723534"/>
          </a:xfrm>
        </p:spPr>
        <p:txBody>
          <a:body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737E3EFC-9E1F-47DD-B8ED-FBBF3652AD25}"/>
              </a:ext>
            </a:extLst>
          </p:cNvPr>
          <p:cNvSpPr>
            <a:spLocks noGrp="1"/>
          </p:cNvSpPr>
          <p:nvPr>
            <p:ph idx="1"/>
          </p:nvPr>
        </p:nvSpPr>
        <p:spPr>
          <a:xfrm>
            <a:off x="237392" y="1828800"/>
            <a:ext cx="9398977" cy="32795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43F7B8A-7C40-4228-B137-5BCA3A988A3C}"/>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6D0C3B71-24F7-4643-9EDB-470907BEB07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64B639C-E8D9-4689-829E-51A486264471}"/>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671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484F-61BC-4748-9BDC-E267ED6BF8FC}"/>
              </a:ext>
            </a:extLst>
          </p:cNvPr>
          <p:cNvSpPr>
            <a:spLocks noGrp="1"/>
          </p:cNvSpPr>
          <p:nvPr>
            <p:ph type="title"/>
          </p:nvPr>
        </p:nvSpPr>
        <p:spPr>
          <a:xfrm>
            <a:off x="251558" y="1059108"/>
            <a:ext cx="9490319" cy="2000616"/>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DE36752-8A11-408C-8477-31C60C92930F}"/>
              </a:ext>
            </a:extLst>
          </p:cNvPr>
          <p:cNvSpPr>
            <a:spLocks noGrp="1"/>
          </p:cNvSpPr>
          <p:nvPr>
            <p:ph type="body" idx="1"/>
          </p:nvPr>
        </p:nvSpPr>
        <p:spPr>
          <a:xfrm>
            <a:off x="251558" y="3217863"/>
            <a:ext cx="9490319" cy="193442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0F23B7-EE9B-474B-8FAE-8F0E2E8563E8}"/>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064F3ADD-2868-437E-8DC0-3EED942C78D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F27CC26-C8F5-4D6E-8B17-5D491BD6C7BF}"/>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6305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5623-9D27-4810-AA58-63DE2CDF92E8}"/>
              </a:ext>
            </a:extLst>
          </p:cNvPr>
          <p:cNvSpPr>
            <a:spLocks noGrp="1"/>
          </p:cNvSpPr>
          <p:nvPr>
            <p:ph type="title"/>
          </p:nvPr>
        </p:nvSpPr>
        <p:spPr>
          <a:xfrm>
            <a:off x="293078" y="1037492"/>
            <a:ext cx="8871438" cy="653196"/>
          </a:xfrm>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FC44039-E493-4F45-9344-F54690EAC9C0}"/>
              </a:ext>
            </a:extLst>
          </p:cNvPr>
          <p:cNvSpPr>
            <a:spLocks noGrp="1"/>
          </p:cNvSpPr>
          <p:nvPr>
            <p:ph sz="half" idx="1"/>
          </p:nvPr>
        </p:nvSpPr>
        <p:spPr>
          <a:xfrm>
            <a:off x="293077" y="1796439"/>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5" name="Date Placeholder 4">
            <a:extLst>
              <a:ext uri="{FF2B5EF4-FFF2-40B4-BE49-F238E27FC236}">
                <a16:creationId xmlns:a16="http://schemas.microsoft.com/office/drawing/2014/main" id="{DE3FF3F9-314D-4801-8287-2AE3072A4D6D}"/>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6" name="Footer Placeholder 5">
            <a:extLst>
              <a:ext uri="{FF2B5EF4-FFF2-40B4-BE49-F238E27FC236}">
                <a16:creationId xmlns:a16="http://schemas.microsoft.com/office/drawing/2014/main" id="{A425EB94-B3F4-4286-8DD6-C5FBA2C02FA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1966C57-78A7-410D-8B3D-D2E185DCCC12}"/>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8" name="Content Placeholder 2">
            <a:extLst>
              <a:ext uri="{FF2B5EF4-FFF2-40B4-BE49-F238E27FC236}">
                <a16:creationId xmlns:a16="http://schemas.microsoft.com/office/drawing/2014/main" id="{D8A38EFE-077A-480C-AA6E-2AF25DB63814}"/>
              </a:ext>
            </a:extLst>
          </p:cNvPr>
          <p:cNvSpPr>
            <a:spLocks noGrp="1"/>
          </p:cNvSpPr>
          <p:nvPr>
            <p:ph sz="half" idx="13"/>
          </p:nvPr>
        </p:nvSpPr>
        <p:spPr>
          <a:xfrm>
            <a:off x="4832839" y="1796438"/>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53908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2E26-02E9-4542-B09F-624BBCF846E8}"/>
              </a:ext>
            </a:extLst>
          </p:cNvPr>
          <p:cNvSpPr>
            <a:spLocks noGrp="1"/>
          </p:cNvSpPr>
          <p:nvPr>
            <p:ph type="title"/>
          </p:nvPr>
        </p:nvSpPr>
        <p:spPr>
          <a:xfrm>
            <a:off x="197949" y="1018381"/>
            <a:ext cx="9288951" cy="823913"/>
          </a:xfrm>
        </p:spPr>
        <p:txBody>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CEDB0743-59AB-4CF7-89E2-87154AA865A8}"/>
              </a:ext>
            </a:extLst>
          </p:cNvPr>
          <p:cNvSpPr>
            <a:spLocks noGrp="1"/>
          </p:cNvSpPr>
          <p:nvPr>
            <p:ph type="body" idx="1"/>
          </p:nvPr>
        </p:nvSpPr>
        <p:spPr>
          <a:xfrm>
            <a:off x="197949" y="1893247"/>
            <a:ext cx="4664197"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998AD77-0405-4517-915A-BBB3966F392B}"/>
              </a:ext>
            </a:extLst>
          </p:cNvPr>
          <p:cNvSpPr>
            <a:spLocks noGrp="1"/>
          </p:cNvSpPr>
          <p:nvPr>
            <p:ph sz="half" idx="2"/>
          </p:nvPr>
        </p:nvSpPr>
        <p:spPr>
          <a:xfrm>
            <a:off x="197949"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7" name="Date Placeholder 6">
            <a:extLst>
              <a:ext uri="{FF2B5EF4-FFF2-40B4-BE49-F238E27FC236}">
                <a16:creationId xmlns:a16="http://schemas.microsoft.com/office/drawing/2014/main" id="{384975AF-A2D5-4554-8260-ED634F1690EC}"/>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8" name="Footer Placeholder 7">
            <a:extLst>
              <a:ext uri="{FF2B5EF4-FFF2-40B4-BE49-F238E27FC236}">
                <a16:creationId xmlns:a16="http://schemas.microsoft.com/office/drawing/2014/main" id="{C48FE62D-6025-4320-BE6C-28D42797DE5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E30EBC25-B62C-4E26-AE24-7B76AF8D5BE6}"/>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11" name="Text Placeholder 2">
            <a:extLst>
              <a:ext uri="{FF2B5EF4-FFF2-40B4-BE49-F238E27FC236}">
                <a16:creationId xmlns:a16="http://schemas.microsoft.com/office/drawing/2014/main" id="{3397E7CE-6628-4649-9F3D-B359B93E1235}"/>
              </a:ext>
            </a:extLst>
          </p:cNvPr>
          <p:cNvSpPr>
            <a:spLocks noGrp="1"/>
          </p:cNvSpPr>
          <p:nvPr>
            <p:ph type="body" idx="14"/>
          </p:nvPr>
        </p:nvSpPr>
        <p:spPr>
          <a:xfrm>
            <a:off x="5037993" y="1893247"/>
            <a:ext cx="4664198"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a:extLst>
              <a:ext uri="{FF2B5EF4-FFF2-40B4-BE49-F238E27FC236}">
                <a16:creationId xmlns:a16="http://schemas.microsoft.com/office/drawing/2014/main" id="{6145AF57-8DAA-4C1D-9906-22FF48E1DC7F}"/>
              </a:ext>
            </a:extLst>
          </p:cNvPr>
          <p:cNvSpPr>
            <a:spLocks noGrp="1"/>
          </p:cNvSpPr>
          <p:nvPr>
            <p:ph sz="half" idx="15"/>
          </p:nvPr>
        </p:nvSpPr>
        <p:spPr>
          <a:xfrm>
            <a:off x="5037994"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256649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9D252-817D-4C3A-9D85-4A44FFD1E3C0}"/>
              </a:ext>
            </a:extLst>
          </p:cNvPr>
          <p:cNvSpPr>
            <a:spLocks noGrp="1"/>
          </p:cNvSpPr>
          <p:nvPr>
            <p:ph type="title"/>
          </p:nvPr>
        </p:nvSpPr>
        <p:spPr>
          <a:xfrm>
            <a:off x="501161" y="1077302"/>
            <a:ext cx="8903677" cy="769083"/>
          </a:xfrm>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98F335C-1EBE-4D7B-A4EF-DBE1F1688DF4}"/>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4" name="Footer Placeholder 3">
            <a:extLst>
              <a:ext uri="{FF2B5EF4-FFF2-40B4-BE49-F238E27FC236}">
                <a16:creationId xmlns:a16="http://schemas.microsoft.com/office/drawing/2014/main" id="{C878C408-E62F-48BA-90CC-3FCC2A3F826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678CC75B-F249-4910-BC57-B1C52624144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46567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645A9-61A7-4BBD-9BC4-663AAD4FC462}"/>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3" name="Footer Placeholder 2">
            <a:extLst>
              <a:ext uri="{FF2B5EF4-FFF2-40B4-BE49-F238E27FC236}">
                <a16:creationId xmlns:a16="http://schemas.microsoft.com/office/drawing/2014/main" id="{1307EF0E-A4DC-461C-94DD-C413D81F794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D3786AA7-FA3F-426F-8BF6-1CBD62C39D2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933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82CE2-7281-4EE2-AE13-E8B5E2683D9A}"/>
              </a:ext>
            </a:extLst>
          </p:cNvPr>
          <p:cNvSpPr>
            <a:spLocks noGrp="1"/>
          </p:cNvSpPr>
          <p:nvPr>
            <p:ph type="title"/>
          </p:nvPr>
        </p:nvSpPr>
        <p:spPr>
          <a:xfrm>
            <a:off x="329835" y="1143000"/>
            <a:ext cx="3932237" cy="914400"/>
          </a:xfrm>
        </p:spPr>
        <p:txBody>
          <a:bodyPr anchor="b"/>
          <a:lstStyle>
            <a:lvl1pPr>
              <a:defRPr sz="3200"/>
            </a:lvl1p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02BD125B-F44A-42B8-BD93-133B11BCA7FA}"/>
              </a:ext>
            </a:extLst>
          </p:cNvPr>
          <p:cNvSpPr>
            <a:spLocks noGrp="1"/>
          </p:cNvSpPr>
          <p:nvPr>
            <p:ph idx="1"/>
          </p:nvPr>
        </p:nvSpPr>
        <p:spPr>
          <a:xfrm>
            <a:off x="4262073" y="1143000"/>
            <a:ext cx="5400674" cy="3894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AE12861-A17D-4715-B4DC-0D29D5851F9B}"/>
              </a:ext>
            </a:extLst>
          </p:cNvPr>
          <p:cNvSpPr>
            <a:spLocks noGrp="1"/>
          </p:cNvSpPr>
          <p:nvPr>
            <p:ph type="body" sz="half" idx="2"/>
          </p:nvPr>
        </p:nvSpPr>
        <p:spPr>
          <a:xfrm>
            <a:off x="329835" y="2057400"/>
            <a:ext cx="3932237" cy="298059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D2F71-EC1C-46CF-AFCD-D240654AE6AA}"/>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6" name="Footer Placeholder 5">
            <a:extLst>
              <a:ext uri="{FF2B5EF4-FFF2-40B4-BE49-F238E27FC236}">
                <a16:creationId xmlns:a16="http://schemas.microsoft.com/office/drawing/2014/main" id="{535C8423-D8E2-4632-B092-F105995DFE9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A25D395-34DD-4BC4-BCB1-22657A4DAD9D}"/>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27142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F548-E831-417F-96C6-EE44C60F7636}"/>
              </a:ext>
            </a:extLst>
          </p:cNvPr>
          <p:cNvSpPr>
            <a:spLocks noGrp="1"/>
          </p:cNvSpPr>
          <p:nvPr>
            <p:ph type="title"/>
          </p:nvPr>
        </p:nvSpPr>
        <p:spPr>
          <a:xfrm>
            <a:off x="428625" y="1081454"/>
            <a:ext cx="3932237" cy="975946"/>
          </a:xfrm>
        </p:spPr>
        <p:txBody>
          <a:bodyPr anchor="b"/>
          <a:lstStyle>
            <a:lvl1pPr>
              <a:defRPr sz="3200"/>
            </a:lvl1pPr>
          </a:lstStyle>
          <a:p>
            <a:r>
              <a:rPr lang="en-US" dirty="0"/>
              <a:t>Click to edit Master title style</a:t>
            </a:r>
            <a:endParaRPr lang="en-IE" dirty="0"/>
          </a:p>
        </p:txBody>
      </p:sp>
      <p:sp>
        <p:nvSpPr>
          <p:cNvPr id="3" name="Picture Placeholder 2">
            <a:extLst>
              <a:ext uri="{FF2B5EF4-FFF2-40B4-BE49-F238E27FC236}">
                <a16:creationId xmlns:a16="http://schemas.microsoft.com/office/drawing/2014/main" id="{91E11536-A86F-4F05-A629-9C1E83399DC4}"/>
              </a:ext>
            </a:extLst>
          </p:cNvPr>
          <p:cNvSpPr>
            <a:spLocks noGrp="1"/>
          </p:cNvSpPr>
          <p:nvPr>
            <p:ph type="pic" idx="1"/>
          </p:nvPr>
        </p:nvSpPr>
        <p:spPr>
          <a:xfrm>
            <a:off x="4514973" y="1081455"/>
            <a:ext cx="5112604" cy="4018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7649FA2F-2CA8-47AB-A5A5-DB08CFBFD659}"/>
              </a:ext>
            </a:extLst>
          </p:cNvPr>
          <p:cNvSpPr>
            <a:spLocks noGrp="1"/>
          </p:cNvSpPr>
          <p:nvPr>
            <p:ph type="body" sz="half" idx="2"/>
          </p:nvPr>
        </p:nvSpPr>
        <p:spPr>
          <a:xfrm>
            <a:off x="428624" y="2057400"/>
            <a:ext cx="3932237" cy="30421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CE6C2-97AD-4FE1-A86D-01229DC03F2C}"/>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6" name="Footer Placeholder 5">
            <a:extLst>
              <a:ext uri="{FF2B5EF4-FFF2-40B4-BE49-F238E27FC236}">
                <a16:creationId xmlns:a16="http://schemas.microsoft.com/office/drawing/2014/main" id="{EDA76E37-438A-4075-A5B0-89BFF17E6D1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9FC6FD0-7C53-438B-BA44-D68129981CE4}"/>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9664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7AEC39-BB28-485C-9B71-0A42DE7F25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84ED5CC-E4A3-40EF-9629-6D66D62BB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0B93774-9F2F-4953-B7B1-177BD78C3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21D2D0B6-5FCE-4C51-B532-99914BDF2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B283318-2127-4E42-B732-7F2635EC6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38CA2-0931-4A13-995B-706575342237}" type="slidenum">
              <a:rPr lang="en-IE" smtClean="0"/>
              <a:t>‹#›</a:t>
            </a:fld>
            <a:endParaRPr lang="en-IE"/>
          </a:p>
        </p:txBody>
      </p:sp>
      <p:pic>
        <p:nvPicPr>
          <p:cNvPr id="8" name="Picture 7">
            <a:extLst>
              <a:ext uri="{FF2B5EF4-FFF2-40B4-BE49-F238E27FC236}">
                <a16:creationId xmlns:a16="http://schemas.microsoft.com/office/drawing/2014/main" id="{56C1E227-3CB1-48C7-9FE2-23151D1C4DBD}"/>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4451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NDA Annual </a:t>
            </a:r>
            <a:r>
              <a:rPr lang="en-GB" dirty="0" err="1" smtClean="0"/>
              <a:t>Connference</a:t>
            </a:r>
            <a:r>
              <a:rPr lang="en-GB" dirty="0" smtClean="0"/>
              <a:t> 2020</a:t>
            </a:r>
            <a:endParaRPr lang="en-IE" dirty="0"/>
          </a:p>
        </p:txBody>
      </p:sp>
      <p:pic>
        <p:nvPicPr>
          <p:cNvPr id="5" name="Content Placeholder 4" descr="Facilitating the effective and equal participation of persons with disabilities in the Irish criminal justice system (Article 13 UNCRPD)" title="NDA Annual Conference 2020 Title and Logo">
            <a:extLst>
              <a:ext uri="{FF2B5EF4-FFF2-40B4-BE49-F238E27FC236}">
                <a16:creationId xmlns:a16="http://schemas.microsoft.com/office/drawing/2014/main" id="{D8234148-3A99-4EA1-9EE5-9960BECF86F4}"/>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30272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1090771"/>
            <a:ext cx="9721034" cy="42165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spcBef>
                <a:spcPts val="1600"/>
              </a:spcBef>
              <a:buClr>
                <a:schemeClr val="accent5"/>
              </a:buClr>
              <a:buFont typeface="Wingdings" charset="2"/>
              <a:buChar char="v"/>
            </a:pPr>
            <a:r>
              <a:rPr lang="en-US" dirty="0"/>
              <a:t>Introduced amendments “aimed at rendering the justice system less formal and more sensitive for child victims of sexual abuse” </a:t>
            </a:r>
            <a:r>
              <a:rPr lang="en-US" b="1" dirty="0"/>
              <a:t>– Explanatory Memorandum (2015):</a:t>
            </a:r>
          </a:p>
          <a:p>
            <a:pPr marL="800100" lvl="1" indent="-342900" algn="just">
              <a:lnSpc>
                <a:spcPct val="100000"/>
              </a:lnSpc>
              <a:spcBef>
                <a:spcPts val="1600"/>
              </a:spcBef>
              <a:buClr>
                <a:schemeClr val="accent5"/>
              </a:buClr>
              <a:buFont typeface="Wingdings" charset="2"/>
              <a:buChar char="v"/>
            </a:pPr>
            <a:r>
              <a:rPr lang="en-US" sz="2100" b="1" dirty="0"/>
              <a:t>Restrictions on Personal Cross-Examination: </a:t>
            </a:r>
            <a:r>
              <a:rPr lang="en-US" sz="2100" dirty="0"/>
              <a:t>s.14C, Criminal Evidence Act 1992</a:t>
            </a:r>
          </a:p>
          <a:p>
            <a:pPr marL="800100" lvl="1" indent="-342900" algn="just">
              <a:lnSpc>
                <a:spcPct val="100000"/>
              </a:lnSpc>
              <a:spcBef>
                <a:spcPts val="1600"/>
              </a:spcBef>
              <a:buClr>
                <a:schemeClr val="accent5"/>
              </a:buClr>
              <a:buFont typeface="Wingdings" charset="2"/>
              <a:buChar char="v"/>
            </a:pPr>
            <a:r>
              <a:rPr lang="en-US" sz="2100" b="1" strike="sngStrike" dirty="0"/>
              <a:t>Screens: </a:t>
            </a:r>
            <a:r>
              <a:rPr lang="en-US" sz="2100" strike="sngStrike" dirty="0"/>
              <a:t>s.14A, Criminal Evidence Act 1992</a:t>
            </a:r>
          </a:p>
          <a:p>
            <a:pPr marL="800100" lvl="1" indent="-342900" algn="just">
              <a:lnSpc>
                <a:spcPct val="100000"/>
              </a:lnSpc>
              <a:spcBef>
                <a:spcPts val="1600"/>
              </a:spcBef>
              <a:buClr>
                <a:schemeClr val="accent5"/>
              </a:buClr>
              <a:buFont typeface="Wingdings" charset="2"/>
              <a:buChar char="v"/>
            </a:pPr>
            <a:r>
              <a:rPr lang="en-US" sz="2100" b="1" strike="sngStrike" dirty="0"/>
              <a:t>Expanded Pre-recorded Evidence in Chief: </a:t>
            </a:r>
            <a:r>
              <a:rPr lang="en-US" sz="2100" strike="sngStrike" dirty="0"/>
              <a:t>s.16(1)(b), Criminal Evidence Act </a:t>
            </a:r>
            <a:r>
              <a:rPr lang="en-US" sz="2100" strike="sngStrike" dirty="0" smtClean="0"/>
              <a:t>1992</a:t>
            </a:r>
          </a:p>
          <a:p>
            <a:pPr marL="342900" indent="-342900" algn="just">
              <a:lnSpc>
                <a:spcPct val="100000"/>
              </a:lnSpc>
              <a:spcBef>
                <a:spcPts val="1600"/>
              </a:spcBef>
              <a:buClr>
                <a:schemeClr val="accent5"/>
              </a:buClr>
              <a:buFont typeface="Wingdings" charset="2"/>
              <a:buChar char="v"/>
            </a:pPr>
            <a:r>
              <a:rPr lang="en-US" sz="2500" dirty="0"/>
              <a:t>S</a:t>
            </a:r>
            <a:r>
              <a:rPr lang="en-US" sz="2500" dirty="0" smtClean="0"/>
              <a:t>creens </a:t>
            </a:r>
            <a:r>
              <a:rPr lang="en-US" sz="2500" dirty="0"/>
              <a:t>and expanded pre-recorded evidence-in-chief were repealed before being commenced (Criminal Justice (Victims of Crime) Act 2017.</a:t>
            </a:r>
          </a:p>
          <a:p>
            <a:pPr algn="just">
              <a:lnSpc>
                <a:spcPct val="100000"/>
              </a:lnSpc>
              <a:spcBef>
                <a:spcPts val="1600"/>
              </a:spcBef>
              <a:buClr>
                <a:schemeClr val="accent5"/>
              </a:buClr>
            </a:pPr>
            <a:endParaRPr lang="en-US" sz="2500" dirty="0"/>
          </a:p>
        </p:txBody>
      </p:sp>
      <p:sp>
        <p:nvSpPr>
          <p:cNvPr id="2" name="Title 1"/>
          <p:cNvSpPr>
            <a:spLocks noGrp="1"/>
          </p:cNvSpPr>
          <p:nvPr>
            <p:ph type="title"/>
          </p:nvPr>
        </p:nvSpPr>
        <p:spPr>
          <a:xfrm>
            <a:off x="1346288" y="426138"/>
            <a:ext cx="8903677" cy="769083"/>
          </a:xfrm>
        </p:spPr>
        <p:txBody>
          <a:bodyPr>
            <a:normAutofit fontScale="90000"/>
          </a:bodyPr>
          <a:lstStyle/>
          <a:p>
            <a:r>
              <a:rPr lang="en-US" sz="4000" dirty="0">
                <a:latin typeface="Calibri"/>
                <a:cs typeface="Calibri"/>
              </a:rPr>
              <a:t>Criminal Law (Sexual Offences) Act </a:t>
            </a:r>
            <a:r>
              <a:rPr lang="en-US" sz="4000" dirty="0" smtClean="0">
                <a:latin typeface="Calibri"/>
                <a:cs typeface="Calibri"/>
              </a:rPr>
              <a:t>2017 (2)</a:t>
            </a:r>
            <a:r>
              <a:rPr lang="en-US" dirty="0">
                <a:latin typeface="Calibri"/>
                <a:cs typeface="Calibri"/>
              </a:rPr>
              <a:t/>
            </a:r>
            <a:br>
              <a:rPr lang="en-US" dirty="0">
                <a:latin typeface="Calibri"/>
                <a:cs typeface="Calibri"/>
              </a:rPr>
            </a:br>
            <a:endParaRPr lang="en-IE" dirty="0"/>
          </a:p>
        </p:txBody>
      </p:sp>
    </p:spTree>
    <p:extLst>
      <p:ext uri="{BB962C8B-B14F-4D97-AF65-F5344CB8AC3E}">
        <p14:creationId xmlns:p14="http://schemas.microsoft.com/office/powerpoint/2010/main" val="397401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style.color</p:attrName>
                                        </p:attrNameLst>
                                      </p:cBhvr>
                                      <p:to>
                                        <p:clrVal>
                                          <a:schemeClr val="accent2"/>
                                        </p:clrVal>
                                      </p:to>
                                    </p:set>
                                    <p:set>
                                      <p:cBhvr>
                                        <p:cTn id="7" dur="500" fill="hold"/>
                                        <p:tgtEl>
                                          <p:spTgt spid="3">
                                            <p:txEl>
                                              <p:pRg st="1" end="1"/>
                                            </p:txEl>
                                          </p:spTgt>
                                        </p:tgtEl>
                                        <p:attrNameLst>
                                          <p:attrName>fillcolor</p:attrName>
                                        </p:attrNameLst>
                                      </p:cBhvr>
                                      <p:to>
                                        <p:clrVal>
                                          <a:schemeClr val="accent2"/>
                                        </p:clrVal>
                                      </p:to>
                                    </p:set>
                                    <p:set>
                                      <p:cBhvr>
                                        <p:cTn id="8"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36327" y="3009733"/>
            <a:ext cx="9633556" cy="2812783"/>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marL="0" indent="0" algn="ctr">
              <a:spcBef>
                <a:spcPts val="1000"/>
              </a:spcBef>
              <a:buFont typeface="Wingdings" pitchFamily="2" charset="2"/>
              <a:buNone/>
            </a:pPr>
            <a:r>
              <a:rPr lang="en-GB" sz="2400" b="1" u="sng" dirty="0" smtClean="0">
                <a:solidFill>
                  <a:schemeClr val="tx2"/>
                </a:solidFill>
              </a:rPr>
              <a:t>Grounds for Criticism</a:t>
            </a:r>
          </a:p>
          <a:p>
            <a:pPr algn="just">
              <a:spcBef>
                <a:spcPts val="800"/>
              </a:spcBef>
              <a:buClr>
                <a:schemeClr val="bg1">
                  <a:lumMod val="50000"/>
                </a:schemeClr>
              </a:buClr>
              <a:buFont typeface="Wingdings" charset="2"/>
              <a:buChar char="v"/>
            </a:pPr>
            <a:r>
              <a:rPr lang="en-US" dirty="0" smtClean="0">
                <a:solidFill>
                  <a:schemeClr val="tx2"/>
                </a:solidFill>
              </a:rPr>
              <a:t>Only child witnesses to a </a:t>
            </a:r>
            <a:r>
              <a:rPr lang="en-US" b="1" dirty="0" smtClean="0">
                <a:solidFill>
                  <a:schemeClr val="tx2"/>
                </a:solidFill>
              </a:rPr>
              <a:t>sexual/violent offence </a:t>
            </a:r>
            <a:r>
              <a:rPr lang="en-US" dirty="0" smtClean="0">
                <a:solidFill>
                  <a:schemeClr val="tx2"/>
                </a:solidFill>
              </a:rPr>
              <a:t>are presumed to be entitled to protection </a:t>
            </a:r>
            <a:r>
              <a:rPr lang="mr-IN" dirty="0" smtClean="0">
                <a:solidFill>
                  <a:schemeClr val="tx2"/>
                </a:solidFill>
              </a:rPr>
              <a:t>–</a:t>
            </a:r>
            <a:r>
              <a:rPr lang="en-US" dirty="0" smtClean="0">
                <a:solidFill>
                  <a:schemeClr val="tx2"/>
                </a:solidFill>
              </a:rPr>
              <a:t> does not include adult witnesses with an intellectual disability.</a:t>
            </a:r>
          </a:p>
          <a:p>
            <a:pPr algn="just">
              <a:spcBef>
                <a:spcPts val="1400"/>
              </a:spcBef>
              <a:buClr>
                <a:schemeClr val="bg1">
                  <a:lumMod val="50000"/>
                </a:schemeClr>
              </a:buClr>
              <a:buFont typeface="Wingdings" charset="2"/>
              <a:buChar char="v"/>
            </a:pPr>
            <a:r>
              <a:rPr lang="en-US" dirty="0" smtClean="0">
                <a:solidFill>
                  <a:schemeClr val="tx2"/>
                </a:solidFill>
              </a:rPr>
              <a:t>Limited to </a:t>
            </a:r>
            <a:r>
              <a:rPr lang="en-US" b="1" dirty="0" smtClean="0">
                <a:solidFill>
                  <a:schemeClr val="tx2"/>
                </a:solidFill>
              </a:rPr>
              <a:t>adult</a:t>
            </a:r>
            <a:r>
              <a:rPr lang="en-US" dirty="0" smtClean="0">
                <a:solidFill>
                  <a:schemeClr val="tx2"/>
                </a:solidFill>
              </a:rPr>
              <a:t> </a:t>
            </a:r>
            <a:r>
              <a:rPr lang="en-US" b="1" dirty="0" smtClean="0">
                <a:solidFill>
                  <a:schemeClr val="tx2"/>
                </a:solidFill>
              </a:rPr>
              <a:t>victims</a:t>
            </a:r>
            <a:r>
              <a:rPr lang="en-US" dirty="0" smtClean="0">
                <a:solidFill>
                  <a:schemeClr val="tx2"/>
                </a:solidFill>
              </a:rPr>
              <a:t> of a </a:t>
            </a:r>
            <a:r>
              <a:rPr lang="en-US" b="1" dirty="0" smtClean="0">
                <a:solidFill>
                  <a:schemeClr val="tx2"/>
                </a:solidFill>
              </a:rPr>
              <a:t>sexual offence</a:t>
            </a:r>
            <a:r>
              <a:rPr lang="mr-IN" dirty="0" smtClean="0">
                <a:solidFill>
                  <a:schemeClr val="tx2"/>
                </a:solidFill>
              </a:rPr>
              <a:t>–</a:t>
            </a:r>
            <a:r>
              <a:rPr lang="en-US" dirty="0" smtClean="0">
                <a:solidFill>
                  <a:schemeClr val="tx2"/>
                </a:solidFill>
              </a:rPr>
              <a:t> without benefit of a presumption.</a:t>
            </a:r>
          </a:p>
          <a:p>
            <a:pPr algn="just">
              <a:spcBef>
                <a:spcPts val="1400"/>
              </a:spcBef>
              <a:buClr>
                <a:schemeClr val="bg1">
                  <a:lumMod val="50000"/>
                </a:schemeClr>
              </a:buClr>
              <a:buFont typeface="Wingdings" charset="2"/>
              <a:buChar char="v"/>
            </a:pPr>
            <a:r>
              <a:rPr lang="en-US" dirty="0" smtClean="0">
                <a:solidFill>
                  <a:schemeClr val="tx2"/>
                </a:solidFill>
              </a:rPr>
              <a:t>No residual discretion to order the measure</a:t>
            </a:r>
            <a:r>
              <a:rPr lang="en-US" dirty="0">
                <a:solidFill>
                  <a:schemeClr val="tx2"/>
                </a:solidFill>
              </a:rPr>
              <a:t> </a:t>
            </a:r>
            <a:r>
              <a:rPr lang="en-US" dirty="0" smtClean="0">
                <a:solidFill>
                  <a:schemeClr val="tx2"/>
                </a:solidFill>
              </a:rPr>
              <a:t>(contrast: E&amp;W </a:t>
            </a:r>
            <a:r>
              <a:rPr lang="mr-IN" dirty="0" smtClean="0">
                <a:solidFill>
                  <a:schemeClr val="tx2"/>
                </a:solidFill>
              </a:rPr>
              <a:t>–</a:t>
            </a:r>
            <a:r>
              <a:rPr lang="en-US" dirty="0" smtClean="0">
                <a:solidFill>
                  <a:schemeClr val="tx2"/>
                </a:solidFill>
              </a:rPr>
              <a:t>s.36 YJCEA).</a:t>
            </a:r>
          </a:p>
        </p:txBody>
      </p:sp>
      <p:pic>
        <p:nvPicPr>
          <p:cNvPr id="2" name="Picture 1" descr="Table showing special measures for eligible witness, level of support and statutory provision" title="Image of Table"/>
          <p:cNvPicPr>
            <a:picLocks noChangeAspect="1"/>
          </p:cNvPicPr>
          <p:nvPr/>
        </p:nvPicPr>
        <p:blipFill>
          <a:blip r:embed="rId2"/>
          <a:stretch>
            <a:fillRect/>
          </a:stretch>
        </p:blipFill>
        <p:spPr>
          <a:xfrm>
            <a:off x="0" y="1148012"/>
            <a:ext cx="9753600" cy="1861721"/>
          </a:xfrm>
          <a:prstGeom prst="rect">
            <a:avLst/>
          </a:prstGeom>
        </p:spPr>
      </p:pic>
      <p:sp>
        <p:nvSpPr>
          <p:cNvPr id="3" name="Title 2"/>
          <p:cNvSpPr>
            <a:spLocks noGrp="1"/>
          </p:cNvSpPr>
          <p:nvPr>
            <p:ph type="title"/>
          </p:nvPr>
        </p:nvSpPr>
        <p:spPr>
          <a:xfrm>
            <a:off x="1429415" y="378929"/>
            <a:ext cx="8903677" cy="769083"/>
          </a:xfrm>
        </p:spPr>
        <p:txBody>
          <a:bodyPr>
            <a:normAutofit fontScale="90000"/>
          </a:bodyPr>
          <a:lstStyle/>
          <a:p>
            <a:r>
              <a:rPr lang="en-US" sz="4000" dirty="0">
                <a:latin typeface="Calibri"/>
                <a:cs typeface="Calibri"/>
              </a:rPr>
              <a:t>Criminal Law (Sexual Offences) Act </a:t>
            </a:r>
            <a:r>
              <a:rPr lang="en-US" sz="4000" dirty="0" smtClean="0">
                <a:latin typeface="Calibri"/>
                <a:cs typeface="Calibri"/>
              </a:rPr>
              <a:t>2017 (3)</a:t>
            </a:r>
            <a:r>
              <a:rPr lang="en-US" dirty="0">
                <a:latin typeface="Calibri"/>
                <a:cs typeface="Calibri"/>
              </a:rPr>
              <a:t/>
            </a:r>
            <a:br>
              <a:rPr lang="en-US" dirty="0">
                <a:latin typeface="Calibri"/>
                <a:cs typeface="Calibri"/>
              </a:rPr>
            </a:br>
            <a:endParaRPr lang="en-IE" dirty="0"/>
          </a:p>
        </p:txBody>
      </p:sp>
    </p:spTree>
    <p:extLst>
      <p:ext uri="{BB962C8B-B14F-4D97-AF65-F5344CB8AC3E}">
        <p14:creationId xmlns:p14="http://schemas.microsoft.com/office/powerpoint/2010/main" val="261110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 y="1090771"/>
            <a:ext cx="9753601" cy="42165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spcAft>
                <a:spcPts val="2000"/>
              </a:spcAft>
              <a:buFont typeface="Wingdings" charset="2"/>
              <a:buChar char="v"/>
            </a:pPr>
            <a:r>
              <a:rPr lang="en-US" dirty="0"/>
              <a:t>“An Act to give effect to provisions of Directive 2012/29/EU of the European Parliament and of the Council of 25 October 2012” – </a:t>
            </a:r>
            <a:r>
              <a:rPr lang="en-US" b="1" dirty="0" err="1"/>
              <a:t>Premable</a:t>
            </a:r>
            <a:r>
              <a:rPr lang="en-US" b="1" dirty="0"/>
              <a:t>, 2017 Act</a:t>
            </a:r>
            <a:r>
              <a:rPr lang="en-US" b="1" dirty="0" smtClean="0"/>
              <a:t>.</a:t>
            </a:r>
          </a:p>
          <a:p>
            <a:pPr marL="342900" indent="-342900" algn="just">
              <a:buFont typeface="Wingdings" charset="2"/>
              <a:buChar char="v"/>
            </a:pPr>
            <a:r>
              <a:rPr lang="en-US" dirty="0" smtClean="0"/>
              <a:t>Established </a:t>
            </a:r>
            <a:r>
              <a:rPr lang="en-US" dirty="0"/>
              <a:t>a significant battery of </a:t>
            </a:r>
            <a:r>
              <a:rPr lang="en-US" dirty="0" smtClean="0"/>
              <a:t>“service rights” </a:t>
            </a:r>
            <a:r>
              <a:rPr lang="en-US" dirty="0"/>
              <a:t>for </a:t>
            </a:r>
            <a:r>
              <a:rPr lang="en-US" dirty="0" smtClean="0"/>
              <a:t>victims in Ireland: </a:t>
            </a:r>
          </a:p>
          <a:p>
            <a:pPr marL="342900" indent="-342900" algn="just">
              <a:spcBef>
                <a:spcPts val="2200"/>
              </a:spcBef>
              <a:buFont typeface="Wingdings" charset="2"/>
              <a:buChar char="v"/>
            </a:pPr>
            <a:r>
              <a:rPr lang="en-US" b="1" u="sng" dirty="0" smtClean="0"/>
              <a:t>Service Rights:</a:t>
            </a:r>
            <a:endParaRPr lang="en-US" b="1" u="sng" dirty="0"/>
          </a:p>
          <a:p>
            <a:pPr lvl="1" algn="just">
              <a:buFont typeface="Wingdings" charset="2"/>
              <a:buChar char="v"/>
            </a:pPr>
            <a:r>
              <a:rPr lang="en-US" sz="2300" b="1" dirty="0"/>
              <a:t>Right to Information from An Garda Síochána </a:t>
            </a:r>
            <a:r>
              <a:rPr lang="mr-IN" sz="2300" dirty="0"/>
              <a:t>–</a:t>
            </a:r>
            <a:r>
              <a:rPr lang="en-US" sz="2300" dirty="0"/>
              <a:t> s.7, 2017 Act.</a:t>
            </a:r>
          </a:p>
          <a:p>
            <a:pPr lvl="1" algn="just">
              <a:buFont typeface="Wingdings" charset="2"/>
              <a:buChar char="v"/>
            </a:pPr>
            <a:r>
              <a:rPr lang="en-US" sz="2300" b="1" dirty="0">
                <a:solidFill>
                  <a:srgbClr val="000000"/>
                </a:solidFill>
              </a:rPr>
              <a:t>Right to Request Reasons for Decision not to Prosecute </a:t>
            </a:r>
            <a:r>
              <a:rPr lang="mr-IN" sz="2300" b="1" dirty="0">
                <a:solidFill>
                  <a:srgbClr val="000000"/>
                </a:solidFill>
              </a:rPr>
              <a:t>–</a:t>
            </a:r>
            <a:r>
              <a:rPr lang="en-US" sz="2300" b="1" dirty="0">
                <a:solidFill>
                  <a:srgbClr val="000000"/>
                </a:solidFill>
              </a:rPr>
              <a:t> </a:t>
            </a:r>
            <a:r>
              <a:rPr lang="en-US" sz="2300" dirty="0">
                <a:solidFill>
                  <a:srgbClr val="000000"/>
                </a:solidFill>
              </a:rPr>
              <a:t>s.</a:t>
            </a:r>
            <a:r>
              <a:rPr lang="en-US" sz="2300" dirty="0" smtClean="0">
                <a:solidFill>
                  <a:srgbClr val="000000"/>
                </a:solidFill>
              </a:rPr>
              <a:t>8, </a:t>
            </a:r>
            <a:r>
              <a:rPr lang="en-US" sz="2300" dirty="0">
                <a:solidFill>
                  <a:srgbClr val="000000"/>
                </a:solidFill>
              </a:rPr>
              <a:t>2017 Act.</a:t>
            </a:r>
          </a:p>
          <a:p>
            <a:pPr lvl="1" algn="just">
              <a:buFont typeface="Wingdings" charset="2"/>
              <a:buChar char="v"/>
            </a:pPr>
            <a:r>
              <a:rPr lang="en-US" sz="2300" b="1" dirty="0">
                <a:solidFill>
                  <a:srgbClr val="000000"/>
                </a:solidFill>
              </a:rPr>
              <a:t>Right to Sentencing, Detention and Release Details </a:t>
            </a:r>
            <a:r>
              <a:rPr lang="mr-IN" sz="2300" b="1" dirty="0">
                <a:solidFill>
                  <a:srgbClr val="000000"/>
                </a:solidFill>
              </a:rPr>
              <a:t>–</a:t>
            </a:r>
            <a:r>
              <a:rPr lang="ga-IE" sz="2300" b="1" dirty="0">
                <a:solidFill>
                  <a:srgbClr val="000000"/>
                </a:solidFill>
              </a:rPr>
              <a:t> </a:t>
            </a:r>
            <a:r>
              <a:rPr lang="en-US" sz="2300" dirty="0">
                <a:solidFill>
                  <a:srgbClr val="000000"/>
                </a:solidFill>
              </a:rPr>
              <a:t>s.8, 2017 Act.</a:t>
            </a:r>
          </a:p>
          <a:p>
            <a:pPr lvl="1" algn="just">
              <a:buFont typeface="Wingdings" charset="2"/>
              <a:buChar char="v"/>
            </a:pPr>
            <a:r>
              <a:rPr lang="en-US" sz="2300" b="1" dirty="0">
                <a:solidFill>
                  <a:srgbClr val="000000"/>
                </a:solidFill>
              </a:rPr>
              <a:t>Right to Accompaniment for Child Victims </a:t>
            </a:r>
            <a:r>
              <a:rPr lang="mr-IN" sz="2300" dirty="0">
                <a:solidFill>
                  <a:srgbClr val="595959"/>
                </a:solidFill>
              </a:rPr>
              <a:t>–</a:t>
            </a:r>
            <a:r>
              <a:rPr lang="ga-IE" sz="2300" dirty="0">
                <a:solidFill>
                  <a:srgbClr val="595959"/>
                </a:solidFill>
              </a:rPr>
              <a:t> </a:t>
            </a:r>
            <a:r>
              <a:rPr lang="en-US" sz="2300" dirty="0"/>
              <a:t>s.18, 2017 Act.</a:t>
            </a:r>
          </a:p>
          <a:p>
            <a:pPr algn="just">
              <a:lnSpc>
                <a:spcPct val="100000"/>
              </a:lnSpc>
              <a:spcBef>
                <a:spcPts val="1600"/>
              </a:spcBef>
              <a:buClr>
                <a:schemeClr val="accent5"/>
              </a:buClr>
            </a:pPr>
            <a:endParaRPr lang="en-US" sz="2500" dirty="0"/>
          </a:p>
        </p:txBody>
      </p:sp>
      <p:sp>
        <p:nvSpPr>
          <p:cNvPr id="2" name="Title 1"/>
          <p:cNvSpPr>
            <a:spLocks noGrp="1"/>
          </p:cNvSpPr>
          <p:nvPr>
            <p:ph type="title"/>
          </p:nvPr>
        </p:nvSpPr>
        <p:spPr>
          <a:xfrm>
            <a:off x="1526398" y="155434"/>
            <a:ext cx="8903677" cy="769083"/>
          </a:xfrm>
        </p:spPr>
        <p:txBody>
          <a:bodyPr>
            <a:normAutofit/>
          </a:bodyPr>
          <a:lstStyle/>
          <a:p>
            <a:r>
              <a:rPr lang="en-US" sz="3200" dirty="0">
                <a:latin typeface="Calibri"/>
                <a:cs typeface="Calibri"/>
              </a:rPr>
              <a:t>Criminal Justice (Victims of Crime) Act </a:t>
            </a:r>
            <a:r>
              <a:rPr lang="en-US" sz="3200" dirty="0" smtClean="0">
                <a:latin typeface="Calibri"/>
                <a:cs typeface="Calibri"/>
              </a:rPr>
              <a:t>2017</a:t>
            </a:r>
            <a:endParaRPr lang="en-IE" sz="3200" dirty="0"/>
          </a:p>
        </p:txBody>
      </p:sp>
    </p:spTree>
    <p:extLst>
      <p:ext uri="{BB962C8B-B14F-4D97-AF65-F5344CB8AC3E}">
        <p14:creationId xmlns:p14="http://schemas.microsoft.com/office/powerpoint/2010/main" val="1580782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 y="965201"/>
            <a:ext cx="9753601" cy="434212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Wingdings" charset="2"/>
              <a:buChar char="v"/>
            </a:pPr>
            <a:r>
              <a:rPr lang="en-US" b="1" u="sng" dirty="0" smtClean="0"/>
              <a:t>Procedural Rights:</a:t>
            </a:r>
          </a:p>
          <a:p>
            <a:pPr marL="342900" indent="-342900" algn="just">
              <a:spcBef>
                <a:spcPts val="1600"/>
              </a:spcBef>
              <a:buFont typeface="Wingdings" charset="2"/>
              <a:buChar char="v"/>
            </a:pPr>
            <a:r>
              <a:rPr lang="en-US" b="1" dirty="0" smtClean="0"/>
              <a:t>Revised Traditional Categories under 1992 Act:</a:t>
            </a:r>
            <a:endParaRPr lang="en-US" b="1" dirty="0"/>
          </a:p>
          <a:p>
            <a:pPr lvl="1" algn="just">
              <a:lnSpc>
                <a:spcPct val="100000"/>
              </a:lnSpc>
              <a:buFont typeface="Wingdings" charset="2"/>
              <a:buChar char="v"/>
            </a:pPr>
            <a:r>
              <a:rPr lang="en-US" sz="2300" dirty="0" smtClean="0"/>
              <a:t>Replaced </a:t>
            </a:r>
            <a:r>
              <a:rPr lang="en-US" sz="2300" dirty="0"/>
              <a:t>“mental handicap” with “mental disorder” </a:t>
            </a:r>
            <a:r>
              <a:rPr lang="mr-IN" sz="2300" dirty="0"/>
              <a:t>–</a:t>
            </a:r>
            <a:r>
              <a:rPr lang="en-US" sz="2300" dirty="0"/>
              <a:t> s.19, </a:t>
            </a:r>
            <a:r>
              <a:rPr lang="en-US" sz="2300" dirty="0" smtClean="0"/>
              <a:t>1992 Act.</a:t>
            </a:r>
            <a:endParaRPr lang="en-US" sz="2300" dirty="0"/>
          </a:p>
          <a:p>
            <a:pPr lvl="1" algn="just">
              <a:lnSpc>
                <a:spcPct val="100000"/>
              </a:lnSpc>
              <a:buFont typeface="Wingdings" charset="2"/>
              <a:buChar char="v"/>
            </a:pPr>
            <a:r>
              <a:rPr lang="en-US" sz="2300" b="1" dirty="0" smtClean="0"/>
              <a:t>New Eligibility: </a:t>
            </a:r>
            <a:r>
              <a:rPr lang="en-US" sz="2300" dirty="0"/>
              <a:t>(</a:t>
            </a:r>
            <a:r>
              <a:rPr lang="en-US" sz="2300" dirty="0" err="1"/>
              <a:t>i</a:t>
            </a:r>
            <a:r>
              <a:rPr lang="en-US" sz="2300" dirty="0"/>
              <a:t>) children; (ii) persons with a “mental disorder”.</a:t>
            </a:r>
          </a:p>
          <a:p>
            <a:pPr lvl="1" algn="just">
              <a:lnSpc>
                <a:spcPct val="100000"/>
              </a:lnSpc>
              <a:buFont typeface="Wingdings" charset="2"/>
              <a:buChar char="v"/>
            </a:pPr>
            <a:r>
              <a:rPr lang="en-US" sz="2300" b="1" dirty="0"/>
              <a:t>Revised </a:t>
            </a:r>
            <a:r>
              <a:rPr lang="en-US" sz="2300" b="1" dirty="0" smtClean="0"/>
              <a:t>Special Measures: </a:t>
            </a:r>
            <a:r>
              <a:rPr lang="en-US" sz="2300" dirty="0"/>
              <a:t>(</a:t>
            </a:r>
            <a:r>
              <a:rPr lang="en-US" sz="2300" dirty="0" err="1"/>
              <a:t>i</a:t>
            </a:r>
            <a:r>
              <a:rPr lang="en-US" sz="2300" dirty="0"/>
              <a:t>) screens, (ii) wigs (iii) pre-recorded evidence- in-chief.</a:t>
            </a:r>
          </a:p>
          <a:p>
            <a:pPr algn="just">
              <a:spcBef>
                <a:spcPts val="2200"/>
              </a:spcBef>
              <a:buFont typeface="Wingdings" charset="2"/>
              <a:buChar char="v"/>
            </a:pPr>
            <a:r>
              <a:rPr lang="en-US" b="1" dirty="0" smtClean="0"/>
              <a:t>New Categories </a:t>
            </a:r>
            <a:r>
              <a:rPr lang="en-US" b="1" dirty="0"/>
              <a:t>under </a:t>
            </a:r>
            <a:r>
              <a:rPr lang="en-US" b="1" dirty="0" smtClean="0"/>
              <a:t>2017 Act:</a:t>
            </a:r>
            <a:endParaRPr lang="en-US" sz="2300" b="1" dirty="0" smtClean="0"/>
          </a:p>
          <a:p>
            <a:pPr lvl="1" algn="just">
              <a:lnSpc>
                <a:spcPct val="100000"/>
              </a:lnSpc>
              <a:buFont typeface="Wingdings" charset="2"/>
              <a:buChar char="v"/>
            </a:pPr>
            <a:r>
              <a:rPr lang="en-US" sz="2300" b="1" dirty="0" smtClean="0"/>
              <a:t>New category: </a:t>
            </a:r>
            <a:r>
              <a:rPr lang="en-US" sz="2300" dirty="0" smtClean="0"/>
              <a:t>“Victims </a:t>
            </a:r>
            <a:r>
              <a:rPr lang="en-US" sz="2300" dirty="0"/>
              <a:t>with special protection needs” – s.19, 2017 Act.</a:t>
            </a:r>
          </a:p>
          <a:p>
            <a:pPr lvl="1" algn="just">
              <a:lnSpc>
                <a:spcPct val="100000"/>
              </a:lnSpc>
              <a:buFont typeface="Wingdings" charset="2"/>
              <a:buChar char="v"/>
            </a:pPr>
            <a:r>
              <a:rPr lang="en-US" sz="2300" b="1" dirty="0"/>
              <a:t>Special Measures: </a:t>
            </a:r>
            <a:r>
              <a:rPr lang="en-US" sz="2300" dirty="0" smtClean="0"/>
              <a:t>(</a:t>
            </a:r>
            <a:r>
              <a:rPr lang="en-US" sz="2300" dirty="0" err="1" smtClean="0"/>
              <a:t>i</a:t>
            </a:r>
            <a:r>
              <a:rPr lang="en-US" sz="2300" dirty="0" smtClean="0"/>
              <a:t>) TV </a:t>
            </a:r>
            <a:r>
              <a:rPr lang="en-US" sz="2300" dirty="0"/>
              <a:t>Link Testimony</a:t>
            </a:r>
            <a:r>
              <a:rPr lang="en-US" sz="2300" dirty="0" smtClean="0"/>
              <a:t>, (ii) </a:t>
            </a:r>
            <a:r>
              <a:rPr lang="en-US" sz="2300" dirty="0"/>
              <a:t>Intermediaries </a:t>
            </a:r>
            <a:r>
              <a:rPr lang="en-US" sz="2300" dirty="0" smtClean="0"/>
              <a:t>(iii) Screens </a:t>
            </a:r>
            <a:r>
              <a:rPr lang="en-US" sz="2300" dirty="0"/>
              <a:t>– s.19, 2017 Act.</a:t>
            </a:r>
          </a:p>
          <a:p>
            <a:pPr algn="just">
              <a:lnSpc>
                <a:spcPct val="100000"/>
              </a:lnSpc>
              <a:spcBef>
                <a:spcPts val="1600"/>
              </a:spcBef>
              <a:buClr>
                <a:schemeClr val="accent5"/>
              </a:buClr>
            </a:pPr>
            <a:endParaRPr lang="en-US" sz="2500" dirty="0"/>
          </a:p>
        </p:txBody>
      </p:sp>
      <p:sp>
        <p:nvSpPr>
          <p:cNvPr id="2" name="Title 1"/>
          <p:cNvSpPr>
            <a:spLocks noGrp="1"/>
          </p:cNvSpPr>
          <p:nvPr>
            <p:ph type="title"/>
          </p:nvPr>
        </p:nvSpPr>
        <p:spPr>
          <a:xfrm>
            <a:off x="1360142" y="196118"/>
            <a:ext cx="8903677" cy="769083"/>
          </a:xfrm>
        </p:spPr>
        <p:txBody>
          <a:bodyPr>
            <a:noAutofit/>
          </a:bodyPr>
          <a:lstStyle/>
          <a:p>
            <a:r>
              <a:rPr lang="en-US" sz="3200" dirty="0">
                <a:latin typeface="Calibri"/>
                <a:cs typeface="Calibri"/>
              </a:rPr>
              <a:t>Criminal Justice (Victims of Crime) Act </a:t>
            </a:r>
            <a:r>
              <a:rPr lang="en-US" sz="3200" dirty="0" smtClean="0">
                <a:latin typeface="Calibri"/>
                <a:cs typeface="Calibri"/>
              </a:rPr>
              <a:t>2017 (cont.)</a:t>
            </a:r>
            <a:r>
              <a:rPr lang="en-US" sz="3200" dirty="0">
                <a:latin typeface="Calibri"/>
                <a:cs typeface="Calibri"/>
              </a:rPr>
              <a:t/>
            </a:r>
            <a:br>
              <a:rPr lang="en-US" sz="3200" dirty="0">
                <a:latin typeface="Calibri"/>
                <a:cs typeface="Calibri"/>
              </a:rPr>
            </a:br>
            <a:endParaRPr lang="en-IE" sz="3200" dirty="0"/>
          </a:p>
        </p:txBody>
      </p:sp>
    </p:spTree>
    <p:extLst>
      <p:ext uri="{BB962C8B-B14F-4D97-AF65-F5344CB8AC3E}">
        <p14:creationId xmlns:p14="http://schemas.microsoft.com/office/powerpoint/2010/main" val="170797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43" y="872837"/>
            <a:ext cx="8903677" cy="3851564"/>
          </a:xfrm>
        </p:spPr>
        <p:txBody>
          <a:bodyPr>
            <a:normAutofit/>
          </a:bodyPr>
          <a:lstStyle/>
          <a:p>
            <a:pPr algn="ctr"/>
            <a:r>
              <a:rPr lang="en-US" b="1" dirty="0" smtClean="0">
                <a:latin typeface="Gill Sans"/>
                <a:cs typeface="Gill Sans"/>
              </a:rPr>
              <a:t>Part </a:t>
            </a:r>
            <a:r>
              <a:rPr lang="en-US" b="1" dirty="0">
                <a:latin typeface="Gill Sans"/>
                <a:cs typeface="Gill Sans"/>
              </a:rPr>
              <a:t>II</a:t>
            </a:r>
            <a:br>
              <a:rPr lang="en-US" b="1" dirty="0">
                <a:latin typeface="Gill Sans"/>
                <a:cs typeface="Gill Sans"/>
              </a:rPr>
            </a:br>
            <a:r>
              <a:rPr lang="en-US" b="1" dirty="0">
                <a:latin typeface="Gill Sans"/>
                <a:cs typeface="Gill Sans"/>
              </a:rPr>
              <a:t>Outstanding Barriers to Best Evidence</a:t>
            </a:r>
            <a:br>
              <a:rPr lang="en-US" b="1" dirty="0">
                <a:latin typeface="Gill Sans"/>
                <a:cs typeface="Gill Sans"/>
              </a:rPr>
            </a:br>
            <a:endParaRPr lang="en-IE" dirty="0"/>
          </a:p>
        </p:txBody>
      </p:sp>
    </p:spTree>
    <p:extLst>
      <p:ext uri="{BB962C8B-B14F-4D97-AF65-F5344CB8AC3E}">
        <p14:creationId xmlns:p14="http://schemas.microsoft.com/office/powerpoint/2010/main" val="2579935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 y="965201"/>
            <a:ext cx="9753601" cy="46905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mj-lt"/>
              <a:buAutoNum type="alphaUcPeriod"/>
            </a:pPr>
            <a:r>
              <a:rPr lang="en-US" sz="2500" b="1" dirty="0" smtClean="0"/>
              <a:t>Disjointed Statutory Landscape</a:t>
            </a:r>
          </a:p>
          <a:p>
            <a:pPr marL="457200" indent="-457200" algn="just">
              <a:lnSpc>
                <a:spcPct val="100000"/>
              </a:lnSpc>
              <a:buFont typeface="Wingdings" charset="2"/>
              <a:buChar char="v"/>
            </a:pPr>
            <a:r>
              <a:rPr lang="en-IE" dirty="0" smtClean="0"/>
              <a:t>“</a:t>
            </a:r>
            <a:r>
              <a:rPr lang="en-IE" dirty="0"/>
              <a:t>A special measures package should be created for vulnerable witnesses - as distinct from a range of ad hoc measures that can be applied inter alia to vulnerable witnesses- to ensure a more inclusionary approach to the reception of such witnesses' testimony” </a:t>
            </a:r>
            <a:r>
              <a:rPr lang="mr-IN" dirty="0"/>
              <a:t>–</a:t>
            </a:r>
            <a:r>
              <a:rPr lang="en-IE" dirty="0"/>
              <a:t> ICCL (2013: 225) </a:t>
            </a:r>
            <a:endParaRPr lang="en-IE" dirty="0" smtClean="0"/>
          </a:p>
          <a:p>
            <a:pPr marL="457200" indent="-457200" algn="just">
              <a:spcBef>
                <a:spcPts val="2200"/>
              </a:spcBef>
              <a:buFont typeface="Wingdings" charset="2"/>
              <a:buChar char="v"/>
            </a:pPr>
            <a:r>
              <a:rPr lang="en-IE" dirty="0" smtClean="0"/>
              <a:t>Amendments </a:t>
            </a:r>
            <a:r>
              <a:rPr lang="en-IE" dirty="0"/>
              <a:t>have </a:t>
            </a:r>
            <a:r>
              <a:rPr lang="en-IE" dirty="0" smtClean="0"/>
              <a:t>created a </a:t>
            </a:r>
            <a:r>
              <a:rPr lang="en-IE" dirty="0"/>
              <a:t>“legal labyrinth” (Heffernan, 2019):</a:t>
            </a:r>
          </a:p>
          <a:p>
            <a:pPr marL="800100" lvl="1" indent="-342900" algn="just">
              <a:lnSpc>
                <a:spcPct val="100000"/>
              </a:lnSpc>
              <a:spcAft>
                <a:spcPts val="600"/>
              </a:spcAft>
              <a:buSzPct val="100000"/>
              <a:buFont typeface="Wingdings" charset="2"/>
              <a:buChar char="v"/>
            </a:pPr>
            <a:r>
              <a:rPr lang="en-IE" sz="2300" dirty="0"/>
              <a:t>Risk that the availability of </a:t>
            </a:r>
            <a:r>
              <a:rPr lang="en-IE" sz="2300" dirty="0" smtClean="0"/>
              <a:t>special measures will </a:t>
            </a:r>
            <a:r>
              <a:rPr lang="en-IE" sz="2300" dirty="0"/>
              <a:t>be misunderstood. </a:t>
            </a:r>
          </a:p>
          <a:p>
            <a:pPr marL="800100" lvl="1" indent="-342900" algn="just">
              <a:lnSpc>
                <a:spcPct val="100000"/>
              </a:lnSpc>
              <a:spcAft>
                <a:spcPts val="600"/>
              </a:spcAft>
              <a:buSzPct val="100000"/>
              <a:buFont typeface="Wingdings" charset="2"/>
              <a:buChar char="v"/>
            </a:pPr>
            <a:r>
              <a:rPr lang="en-IE" sz="2300" dirty="0"/>
              <a:t>Heightened risk of appeal applications following conviction</a:t>
            </a:r>
            <a:r>
              <a:rPr lang="en-IE" sz="2300" dirty="0" smtClean="0"/>
              <a:t>.</a:t>
            </a:r>
          </a:p>
          <a:p>
            <a:pPr marL="800100" lvl="1" indent="-342900" algn="just">
              <a:lnSpc>
                <a:spcPct val="100000"/>
              </a:lnSpc>
              <a:spcAft>
                <a:spcPts val="600"/>
              </a:spcAft>
              <a:buSzPct val="100000"/>
              <a:buFont typeface="Wingdings" charset="2"/>
              <a:buChar char="v"/>
            </a:pPr>
            <a:r>
              <a:rPr lang="en-IE" sz="2300" dirty="0"/>
              <a:t>Witnesses with intellectual disabilities no longer enjoy benefits afforded to children</a:t>
            </a:r>
            <a:r>
              <a:rPr lang="en-IE" sz="2300" dirty="0" smtClean="0"/>
              <a:t>.</a:t>
            </a:r>
            <a:endParaRPr lang="en-IE" sz="2300" dirty="0"/>
          </a:p>
          <a:p>
            <a:pPr algn="just">
              <a:lnSpc>
                <a:spcPct val="100000"/>
              </a:lnSpc>
              <a:spcBef>
                <a:spcPts val="1600"/>
              </a:spcBef>
              <a:buClr>
                <a:schemeClr val="accent5"/>
              </a:buClr>
            </a:pPr>
            <a:endParaRPr lang="en-US" sz="2500" dirty="0"/>
          </a:p>
        </p:txBody>
      </p:sp>
      <p:sp>
        <p:nvSpPr>
          <p:cNvPr id="2" name="Title 1"/>
          <p:cNvSpPr>
            <a:spLocks noGrp="1"/>
          </p:cNvSpPr>
          <p:nvPr>
            <p:ph type="title"/>
          </p:nvPr>
        </p:nvSpPr>
        <p:spPr>
          <a:xfrm>
            <a:off x="1470979" y="372841"/>
            <a:ext cx="8903677" cy="769083"/>
          </a:xfrm>
        </p:spPr>
        <p:txBody>
          <a:bodyPr>
            <a:normAutofit fontScale="90000"/>
          </a:bodyPr>
          <a:lstStyle/>
          <a:p>
            <a:r>
              <a:rPr lang="en-US" sz="3600" dirty="0">
                <a:latin typeface="Calibri"/>
                <a:cs typeface="Calibri"/>
              </a:rPr>
              <a:t>Criminal Justice (Victims of Crime) Act </a:t>
            </a:r>
            <a:r>
              <a:rPr lang="en-US" sz="3600" dirty="0" smtClean="0">
                <a:latin typeface="Calibri"/>
                <a:cs typeface="Calibri"/>
              </a:rPr>
              <a:t>2017 (1)</a:t>
            </a:r>
            <a:r>
              <a:rPr lang="en-US" dirty="0">
                <a:latin typeface="Calibri"/>
                <a:cs typeface="Calibri"/>
              </a:rPr>
              <a:t/>
            </a:r>
            <a:br>
              <a:rPr lang="en-US" dirty="0">
                <a:latin typeface="Calibri"/>
                <a:cs typeface="Calibri"/>
              </a:rPr>
            </a:br>
            <a:endParaRPr lang="en-IE" dirty="0"/>
          </a:p>
        </p:txBody>
      </p:sp>
    </p:spTree>
    <p:extLst>
      <p:ext uri="{BB962C8B-B14F-4D97-AF65-F5344CB8AC3E}">
        <p14:creationId xmlns:p14="http://schemas.microsoft.com/office/powerpoint/2010/main" val="373624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descr="Table with special measures, prejudicial effect and legislation" title="Table"/>
          <p:cNvGraphicFramePr>
            <a:graphicFrameLocks/>
          </p:cNvGraphicFramePr>
          <p:nvPr>
            <p:extLst>
              <p:ext uri="{D42A27DB-BD31-4B8C-83A1-F6EECF244321}">
                <p14:modId xmlns:p14="http://schemas.microsoft.com/office/powerpoint/2010/main" val="3641565505"/>
              </p:ext>
            </p:extLst>
          </p:nvPr>
        </p:nvGraphicFramePr>
        <p:xfrm>
          <a:off x="141491" y="1656047"/>
          <a:ext cx="9561309" cy="2680470"/>
        </p:xfrm>
        <a:graphic>
          <a:graphicData uri="http://schemas.openxmlformats.org/drawingml/2006/table">
            <a:tbl>
              <a:tblPr firstRow="1" bandRow="1">
                <a:tableStyleId>{073A0DAA-6AF3-43AB-8588-CEC1D06C72B9}</a:tableStyleId>
              </a:tblPr>
              <a:tblGrid>
                <a:gridCol w="4250576">
                  <a:extLst>
                    <a:ext uri="{9D8B030D-6E8A-4147-A177-3AD203B41FA5}">
                      <a16:colId xmlns:a16="http://schemas.microsoft.com/office/drawing/2014/main" val="20000"/>
                    </a:ext>
                  </a:extLst>
                </a:gridCol>
                <a:gridCol w="3299398">
                  <a:extLst>
                    <a:ext uri="{9D8B030D-6E8A-4147-A177-3AD203B41FA5}">
                      <a16:colId xmlns:a16="http://schemas.microsoft.com/office/drawing/2014/main" val="20001"/>
                    </a:ext>
                  </a:extLst>
                </a:gridCol>
                <a:gridCol w="2011335">
                  <a:extLst>
                    <a:ext uri="{9D8B030D-6E8A-4147-A177-3AD203B41FA5}">
                      <a16:colId xmlns:a16="http://schemas.microsoft.com/office/drawing/2014/main" val="20002"/>
                    </a:ext>
                  </a:extLst>
                </a:gridCol>
              </a:tblGrid>
              <a:tr h="334395">
                <a:tc>
                  <a:txBody>
                    <a:bodyPr/>
                    <a:lstStyle/>
                    <a:p>
                      <a:pPr marL="0" marR="0" lvl="1" indent="0" algn="ctr" defTabSz="914400" rtl="0" eaLnBrk="1" fontAlgn="auto" latinLnBrk="0" hangingPunct="1">
                        <a:lnSpc>
                          <a:spcPct val="100000"/>
                        </a:lnSpc>
                        <a:spcBef>
                          <a:spcPts val="0"/>
                        </a:spcBef>
                        <a:spcAft>
                          <a:spcPts val="0"/>
                        </a:spcAft>
                        <a:buClrTx/>
                        <a:buSzTx/>
                        <a:buFont typeface="Arial"/>
                        <a:buNone/>
                        <a:tabLst/>
                        <a:defRPr/>
                      </a:pPr>
                      <a:r>
                        <a:rPr lang="en-US" sz="1500" dirty="0" smtClean="0"/>
                        <a:t>Special Measure</a:t>
                      </a:r>
                    </a:p>
                  </a:txBody>
                  <a:tcPr/>
                </a:tc>
                <a:tc>
                  <a:txBody>
                    <a:bodyPr/>
                    <a:lstStyle/>
                    <a:p>
                      <a:pPr algn="ctr"/>
                      <a:r>
                        <a:rPr lang="en-US" sz="1500" dirty="0" smtClean="0"/>
                        <a:t>Prejudicial Effect</a:t>
                      </a:r>
                      <a:endParaRPr lang="en-US" sz="1500" dirty="0"/>
                    </a:p>
                  </a:txBody>
                  <a:tcPr/>
                </a:tc>
                <a:tc>
                  <a:txBody>
                    <a:bodyPr/>
                    <a:lstStyle/>
                    <a:p>
                      <a:pPr algn="ctr"/>
                      <a:r>
                        <a:rPr lang="en-US" sz="1500" dirty="0" smtClean="0"/>
                        <a:t>Legislation</a:t>
                      </a:r>
                      <a:endParaRPr lang="en-US" sz="1500" dirty="0"/>
                    </a:p>
                  </a:txBody>
                  <a:tcPr/>
                </a:tc>
                <a:extLst>
                  <a:ext uri="{0D108BD9-81ED-4DB2-BD59-A6C34878D82A}">
                    <a16:rowId xmlns:a16="http://schemas.microsoft.com/office/drawing/2014/main" val="10000"/>
                  </a:ext>
                </a:extLst>
              </a:tr>
              <a:tr h="334395">
                <a:tc>
                  <a:txBody>
                    <a:bodyPr/>
                    <a:lstStyle/>
                    <a:p>
                      <a:pPr marL="0" indent="0">
                        <a:buFont typeface="Arial"/>
                        <a:buNone/>
                      </a:pPr>
                      <a:r>
                        <a:rPr lang="en-US" sz="1500" dirty="0" smtClean="0"/>
                        <a:t>TV Link Testimony</a:t>
                      </a:r>
                      <a:endParaRPr lang="en-US" sz="1500" b="1" dirty="0"/>
                    </a:p>
                  </a:txBody>
                  <a:tcPr/>
                </a:tc>
                <a:tc>
                  <a:txBody>
                    <a:bodyPr/>
                    <a:lstStyle/>
                    <a:p>
                      <a:pPr algn="just"/>
                      <a:r>
                        <a:rPr lang="en-US" sz="1500" dirty="0" smtClean="0"/>
                        <a:t>Removal of Presumption.</a:t>
                      </a:r>
                      <a:endParaRPr lang="en-US" sz="1500" dirty="0"/>
                    </a:p>
                  </a:txBody>
                  <a:tcPr/>
                </a:tc>
                <a:tc>
                  <a:txBody>
                    <a:bodyPr/>
                    <a:lstStyle/>
                    <a:p>
                      <a:pPr algn="ctr"/>
                      <a:r>
                        <a:rPr lang="en-US" sz="1500" dirty="0" smtClean="0"/>
                        <a:t>s.</a:t>
                      </a:r>
                      <a:r>
                        <a:rPr lang="en-US" sz="1500" baseline="0" dirty="0" smtClean="0"/>
                        <a:t>13, CE Act  1992</a:t>
                      </a:r>
                      <a:endParaRPr lang="en-US" sz="1500" dirty="0"/>
                    </a:p>
                  </a:txBody>
                  <a:tcPr/>
                </a:tc>
                <a:extLst>
                  <a:ext uri="{0D108BD9-81ED-4DB2-BD59-A6C34878D82A}">
                    <a16:rowId xmlns:a16="http://schemas.microsoft.com/office/drawing/2014/main" val="10001"/>
                  </a:ext>
                </a:extLst>
              </a:tr>
              <a:tr h="573249">
                <a:tc>
                  <a:txBody>
                    <a:bodyPr/>
                    <a:lstStyle/>
                    <a:p>
                      <a:pPr marL="0" indent="0" algn="just">
                        <a:buFont typeface="Arial"/>
                        <a:buNone/>
                      </a:pPr>
                      <a:r>
                        <a:rPr lang="en-US" sz="1500" dirty="0" smtClean="0"/>
                        <a:t>Protection From Personal Cross-Examination</a:t>
                      </a:r>
                      <a:endParaRPr lang="en-US" sz="1500" b="1" dirty="0"/>
                    </a:p>
                  </a:txBody>
                  <a:tcPr/>
                </a:tc>
                <a:tc>
                  <a:txBody>
                    <a:bodyPr/>
                    <a:lstStyle/>
                    <a:p>
                      <a:pPr algn="l"/>
                      <a:r>
                        <a:rPr lang="en-US" sz="1500" dirty="0" smtClean="0"/>
                        <a:t>No presumption for adult witnesses with “mental disorder”. </a:t>
                      </a:r>
                    </a:p>
                    <a:p>
                      <a:pPr algn="l"/>
                      <a:r>
                        <a:rPr lang="en-US" sz="1500" dirty="0" smtClean="0"/>
                        <a:t>Only open to </a:t>
                      </a:r>
                      <a:r>
                        <a:rPr lang="en-US" sz="1500" b="1" dirty="0" smtClean="0"/>
                        <a:t>adult victims </a:t>
                      </a:r>
                      <a:r>
                        <a:rPr lang="en-US" sz="1500" dirty="0" smtClean="0"/>
                        <a:t>of a </a:t>
                      </a:r>
                      <a:r>
                        <a:rPr lang="en-US" sz="1500" b="1" dirty="0" smtClean="0"/>
                        <a:t>sexual offence (without presumption)</a:t>
                      </a:r>
                      <a:r>
                        <a:rPr lang="en-US" sz="1500" dirty="0" smtClean="0"/>
                        <a:t>.</a:t>
                      </a:r>
                      <a:endParaRPr lang="en-US" sz="1500" dirty="0"/>
                    </a:p>
                  </a:txBody>
                  <a:tcPr/>
                </a:tc>
                <a:tc>
                  <a:txBody>
                    <a:bodyPr/>
                    <a:lstStyle/>
                    <a:p>
                      <a:pPr algn="ctr"/>
                      <a:r>
                        <a:rPr lang="en-US" sz="1500" dirty="0" smtClean="0"/>
                        <a:t>s.14C, CE Act 1992</a:t>
                      </a:r>
                      <a:endParaRPr lang="en-US" sz="1500" dirty="0"/>
                    </a:p>
                  </a:txBody>
                  <a:tcPr/>
                </a:tc>
                <a:extLst>
                  <a:ext uri="{0D108BD9-81ED-4DB2-BD59-A6C34878D82A}">
                    <a16:rowId xmlns:a16="http://schemas.microsoft.com/office/drawing/2014/main" val="10002"/>
                  </a:ext>
                </a:extLst>
              </a:tr>
              <a:tr h="573249">
                <a:tc>
                  <a:txBody>
                    <a:bodyPr/>
                    <a:lstStyle/>
                    <a:p>
                      <a:pPr marL="0" indent="0">
                        <a:buFont typeface="Arial"/>
                        <a:buNone/>
                      </a:pPr>
                      <a:r>
                        <a:rPr lang="en-US" sz="1500" dirty="0" smtClean="0"/>
                        <a:t>Screens</a:t>
                      </a:r>
                      <a:endParaRPr lang="en-US" sz="15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No entitlement for adult witnesses with “mental disorder”.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Only open</a:t>
                      </a:r>
                      <a:r>
                        <a:rPr lang="en-US" sz="1500" baseline="0" dirty="0" smtClean="0"/>
                        <a:t> to </a:t>
                      </a:r>
                      <a:r>
                        <a:rPr lang="en-US" sz="1500" b="1" baseline="0" dirty="0" smtClean="0"/>
                        <a:t>victims</a:t>
                      </a:r>
                      <a:r>
                        <a:rPr lang="en-US" sz="1500" baseline="0" dirty="0" smtClean="0"/>
                        <a:t> and/or </a:t>
                      </a:r>
                      <a:r>
                        <a:rPr lang="en-US" sz="1500" b="1" baseline="0" dirty="0" smtClean="0"/>
                        <a:t>child witnesses to sexual/violent offences.</a:t>
                      </a:r>
                      <a:endParaRPr lang="en-US" sz="1500"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s.14A, CE Act 1992</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500" dirty="0" smtClean="0"/>
                    </a:p>
                  </a:txBody>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1443271" y="370720"/>
            <a:ext cx="8903677" cy="769083"/>
          </a:xfrm>
        </p:spPr>
        <p:txBody>
          <a:bodyPr>
            <a:normAutofit fontScale="90000"/>
          </a:bodyPr>
          <a:lstStyle/>
          <a:p>
            <a:r>
              <a:rPr lang="en-US" sz="3600" dirty="0">
                <a:latin typeface="Calibri"/>
                <a:cs typeface="Calibri"/>
              </a:rPr>
              <a:t>Criminal Justice (Victims of Crime) Act </a:t>
            </a:r>
            <a:r>
              <a:rPr lang="en-US" sz="3600" dirty="0" smtClean="0">
                <a:latin typeface="Calibri"/>
                <a:cs typeface="Calibri"/>
              </a:rPr>
              <a:t>2017 (2)</a:t>
            </a:r>
            <a:r>
              <a:rPr lang="en-US" dirty="0">
                <a:latin typeface="Calibri"/>
                <a:cs typeface="Calibri"/>
              </a:rPr>
              <a:t/>
            </a:r>
            <a:br>
              <a:rPr lang="en-US" dirty="0">
                <a:latin typeface="Calibri"/>
                <a:cs typeface="Calibri"/>
              </a:rPr>
            </a:br>
            <a:endParaRPr lang="en-IE" dirty="0"/>
          </a:p>
        </p:txBody>
      </p:sp>
    </p:spTree>
    <p:extLst>
      <p:ext uri="{BB962C8B-B14F-4D97-AF65-F5344CB8AC3E}">
        <p14:creationId xmlns:p14="http://schemas.microsoft.com/office/powerpoint/2010/main" val="2822058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 y="965201"/>
            <a:ext cx="9753601" cy="44534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mj-lt"/>
              <a:buAutoNum type="alphaUcPeriod" startAt="2"/>
            </a:pPr>
            <a:r>
              <a:rPr lang="en-US" sz="2500" b="1" dirty="0" smtClean="0"/>
              <a:t>Limited Range &amp; Availability of Accommodations</a:t>
            </a:r>
          </a:p>
          <a:p>
            <a:pPr marL="457200" indent="-457200" algn="just">
              <a:lnSpc>
                <a:spcPct val="100000"/>
              </a:lnSpc>
              <a:spcBef>
                <a:spcPts val="1600"/>
              </a:spcBef>
              <a:spcAft>
                <a:spcPts val="600"/>
              </a:spcAft>
              <a:buFont typeface="Wingdings" charset="2"/>
              <a:buChar char="v"/>
            </a:pPr>
            <a:r>
              <a:rPr lang="en-US" dirty="0"/>
              <a:t>No provision for pre-trial cross-examination (s.28 YJCE Act 1999).</a:t>
            </a:r>
          </a:p>
          <a:p>
            <a:pPr marL="914400" lvl="1" indent="-457200" algn="just">
              <a:lnSpc>
                <a:spcPct val="100000"/>
              </a:lnSpc>
              <a:spcBef>
                <a:spcPts val="1100"/>
              </a:spcBef>
              <a:spcAft>
                <a:spcPts val="600"/>
              </a:spcAft>
              <a:buFont typeface="Wingdings" charset="2"/>
              <a:buChar char="v"/>
            </a:pPr>
            <a:r>
              <a:rPr lang="en-US" sz="2300" b="1" dirty="0"/>
              <a:t>Delahunt (2010): </a:t>
            </a:r>
            <a:r>
              <a:rPr lang="en-US" sz="2300" dirty="0"/>
              <a:t>“We continue to endure a situation where our adversarial system risks imposing a secondary trauma on the complainant”.</a:t>
            </a:r>
          </a:p>
          <a:p>
            <a:pPr marL="914400" lvl="1" indent="-457200" algn="just">
              <a:lnSpc>
                <a:spcPct val="100000"/>
              </a:lnSpc>
              <a:spcBef>
                <a:spcPts val="1100"/>
              </a:spcBef>
              <a:spcAft>
                <a:spcPts val="600"/>
              </a:spcAft>
              <a:buFont typeface="Wingdings" charset="2"/>
              <a:buChar char="v"/>
            </a:pPr>
            <a:r>
              <a:rPr lang="en-US" sz="2300" b="1" dirty="0"/>
              <a:t>Ministry of Justice (2016): </a:t>
            </a:r>
            <a:r>
              <a:rPr lang="en-US" sz="2300" dirty="0"/>
              <a:t>Pre-trial cross-examination “results in a better experience for witnesses, with the cross-examination taking place in around half the time compared to other cases, and also showed an increase in early guilty pleas by defendants</a:t>
            </a:r>
            <a:r>
              <a:rPr lang="en-US" sz="2300" dirty="0" smtClean="0"/>
              <a:t>”</a:t>
            </a:r>
            <a:endParaRPr lang="en-US" sz="2300" dirty="0"/>
          </a:p>
        </p:txBody>
      </p:sp>
      <p:sp>
        <p:nvSpPr>
          <p:cNvPr id="2" name="Title 1"/>
          <p:cNvSpPr>
            <a:spLocks noGrp="1"/>
          </p:cNvSpPr>
          <p:nvPr>
            <p:ph type="title"/>
          </p:nvPr>
        </p:nvSpPr>
        <p:spPr>
          <a:xfrm>
            <a:off x="1654349" y="196118"/>
            <a:ext cx="8903677" cy="769083"/>
          </a:xfrm>
        </p:spPr>
        <p:txBody>
          <a:bodyPr>
            <a:normAutofit fontScale="90000"/>
          </a:bodyPr>
          <a:lstStyle/>
          <a:p>
            <a:r>
              <a:rPr lang="en-US" dirty="0">
                <a:latin typeface="Calibri"/>
                <a:cs typeface="Calibri"/>
              </a:rPr>
              <a:t/>
            </a:r>
            <a:br>
              <a:rPr lang="en-US" dirty="0">
                <a:latin typeface="Calibri"/>
                <a:cs typeface="Calibri"/>
              </a:rPr>
            </a:br>
            <a:r>
              <a:rPr lang="en-US" sz="3600" b="1" dirty="0" smtClean="0">
                <a:cs typeface="Calibri"/>
              </a:rPr>
              <a:t>Criminal </a:t>
            </a:r>
            <a:r>
              <a:rPr lang="en-US" sz="3600" b="1" dirty="0">
                <a:cs typeface="Calibri"/>
              </a:rPr>
              <a:t>Justice (Victims of Crime) Act </a:t>
            </a:r>
            <a:r>
              <a:rPr lang="en-US" sz="3600" b="1" dirty="0" smtClean="0">
                <a:cs typeface="Calibri"/>
              </a:rPr>
              <a:t>2017 (3)</a:t>
            </a:r>
            <a:r>
              <a:rPr lang="en-IE" b="1" dirty="0"/>
              <a:t/>
            </a:r>
            <a:br>
              <a:rPr lang="en-IE" b="1" dirty="0"/>
            </a:br>
            <a:endParaRPr lang="en-IE" dirty="0"/>
          </a:p>
        </p:txBody>
      </p:sp>
    </p:spTree>
    <p:extLst>
      <p:ext uri="{BB962C8B-B14F-4D97-AF65-F5344CB8AC3E}">
        <p14:creationId xmlns:p14="http://schemas.microsoft.com/office/powerpoint/2010/main" val="508667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 y="965201"/>
            <a:ext cx="9753601" cy="44534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mj-lt"/>
              <a:buAutoNum type="alphaUcPeriod" startAt="2"/>
            </a:pPr>
            <a:r>
              <a:rPr lang="en-US" sz="2500" b="1" dirty="0" smtClean="0"/>
              <a:t>Limited Range &amp; Availability of Accommodations</a:t>
            </a:r>
          </a:p>
          <a:p>
            <a:pPr marL="457200" indent="-457200" algn="just">
              <a:lnSpc>
                <a:spcPct val="100000"/>
              </a:lnSpc>
              <a:spcBef>
                <a:spcPts val="1600"/>
              </a:spcBef>
              <a:spcAft>
                <a:spcPts val="600"/>
              </a:spcAft>
              <a:buFont typeface="Wingdings" charset="2"/>
              <a:buChar char="v"/>
            </a:pPr>
            <a:r>
              <a:rPr lang="en-US" dirty="0"/>
              <a:t>No provision for pre-trial </a:t>
            </a:r>
            <a:r>
              <a:rPr lang="en-US" dirty="0" smtClean="0"/>
              <a:t>hearings </a:t>
            </a:r>
            <a:r>
              <a:rPr lang="en-US" dirty="0"/>
              <a:t>(i.e. “ground rules hearings”).</a:t>
            </a:r>
          </a:p>
          <a:p>
            <a:pPr marL="914400" lvl="1" indent="-457200" algn="just">
              <a:lnSpc>
                <a:spcPct val="100000"/>
              </a:lnSpc>
              <a:spcBef>
                <a:spcPts val="1100"/>
              </a:spcBef>
              <a:spcAft>
                <a:spcPts val="600"/>
              </a:spcAft>
              <a:buFont typeface="Wingdings" charset="2"/>
              <a:buChar char="v"/>
            </a:pPr>
            <a:r>
              <a:rPr lang="en-US" sz="2300" i="1" dirty="0"/>
              <a:t>DPP v FE </a:t>
            </a:r>
            <a:r>
              <a:rPr lang="en-US" sz="2300" dirty="0"/>
              <a:t>[2015] &amp; </a:t>
            </a:r>
            <a:r>
              <a:rPr lang="en-US" sz="2300" i="1" dirty="0"/>
              <a:t>DPP v NR &amp; RN </a:t>
            </a:r>
            <a:r>
              <a:rPr lang="en-US" sz="2300" dirty="0"/>
              <a:t>[2016] </a:t>
            </a:r>
            <a:r>
              <a:rPr lang="en-US" sz="2300" b="1" dirty="0"/>
              <a:t>– </a:t>
            </a:r>
            <a:r>
              <a:rPr lang="en-US" sz="2300" dirty="0"/>
              <a:t>court relied on inherent jurisdiction.</a:t>
            </a:r>
          </a:p>
          <a:p>
            <a:pPr marL="914400" lvl="1" indent="-457200" algn="just">
              <a:lnSpc>
                <a:spcPct val="100000"/>
              </a:lnSpc>
              <a:spcBef>
                <a:spcPts val="1100"/>
              </a:spcBef>
              <a:spcAft>
                <a:spcPts val="600"/>
              </a:spcAft>
              <a:buFont typeface="Wingdings" charset="2"/>
              <a:buChar char="v"/>
            </a:pPr>
            <a:r>
              <a:rPr lang="en-US" sz="2300" b="1" dirty="0"/>
              <a:t>RCNI (2018): </a:t>
            </a:r>
            <a:r>
              <a:rPr lang="en-US" sz="2300" dirty="0"/>
              <a:t>“We recommend that the issue of specific protection needs for all witnesses...should always be a focus of at pre-trial hearings...our view, is </a:t>
            </a:r>
            <a:r>
              <a:rPr lang="en-US" sz="2300" dirty="0" err="1"/>
              <a:t>that..pre</a:t>
            </a:r>
            <a:r>
              <a:rPr lang="en-US" sz="2300" dirty="0"/>
              <a:t>-trial hearings should be placed on a statutory footing”.</a:t>
            </a:r>
          </a:p>
        </p:txBody>
      </p:sp>
      <p:sp>
        <p:nvSpPr>
          <p:cNvPr id="2" name="Title 1"/>
          <p:cNvSpPr>
            <a:spLocks noGrp="1"/>
          </p:cNvSpPr>
          <p:nvPr>
            <p:ph type="title"/>
          </p:nvPr>
        </p:nvSpPr>
        <p:spPr>
          <a:xfrm>
            <a:off x="1457125" y="467703"/>
            <a:ext cx="8903677" cy="769083"/>
          </a:xfrm>
        </p:spPr>
        <p:txBody>
          <a:bodyPr>
            <a:normAutofit fontScale="90000"/>
          </a:bodyPr>
          <a:lstStyle/>
          <a:p>
            <a:r>
              <a:rPr lang="en-US" sz="3600" dirty="0">
                <a:latin typeface="Calibri"/>
                <a:cs typeface="Calibri"/>
              </a:rPr>
              <a:t>Criminal Justice (Victims of Crime) Act </a:t>
            </a:r>
            <a:r>
              <a:rPr lang="en-US" sz="3600" dirty="0" smtClean="0">
                <a:latin typeface="Calibri"/>
                <a:cs typeface="Calibri"/>
              </a:rPr>
              <a:t>2017 (4)</a:t>
            </a:r>
            <a:r>
              <a:rPr lang="en-US" dirty="0">
                <a:latin typeface="Calibri"/>
                <a:cs typeface="Calibri"/>
              </a:rPr>
              <a:t/>
            </a:r>
            <a:br>
              <a:rPr lang="en-US" dirty="0">
                <a:latin typeface="Calibri"/>
                <a:cs typeface="Calibri"/>
              </a:rPr>
            </a:br>
            <a:endParaRPr lang="en-IE" dirty="0"/>
          </a:p>
        </p:txBody>
      </p:sp>
    </p:spTree>
    <p:extLst>
      <p:ext uri="{BB962C8B-B14F-4D97-AF65-F5344CB8AC3E}">
        <p14:creationId xmlns:p14="http://schemas.microsoft.com/office/powerpoint/2010/main" val="1054624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 y="965201"/>
            <a:ext cx="9753601" cy="46397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mj-lt"/>
              <a:buAutoNum type="alphaUcPeriod" startAt="3"/>
            </a:pPr>
            <a:r>
              <a:rPr lang="en-US" sz="2500" b="1" dirty="0" smtClean="0"/>
              <a:t>Poor Professional Practice</a:t>
            </a:r>
          </a:p>
          <a:p>
            <a:pPr marL="457200" indent="-457200" algn="just">
              <a:lnSpc>
                <a:spcPct val="100000"/>
              </a:lnSpc>
              <a:spcAft>
                <a:spcPts val="600"/>
              </a:spcAft>
              <a:buFont typeface="Wingdings" charset="2"/>
              <a:buChar char="v"/>
            </a:pPr>
            <a:r>
              <a:rPr lang="en-US" dirty="0"/>
              <a:t>Reluctance </a:t>
            </a:r>
            <a:r>
              <a:rPr lang="en-US" dirty="0" smtClean="0"/>
              <a:t>to </a:t>
            </a:r>
            <a:r>
              <a:rPr lang="en-US" dirty="0"/>
              <a:t>have recourse to existing accommodations:</a:t>
            </a:r>
          </a:p>
          <a:p>
            <a:pPr marL="914400" lvl="1" indent="-457200" algn="just">
              <a:lnSpc>
                <a:spcPct val="100000"/>
              </a:lnSpc>
              <a:spcBef>
                <a:spcPts val="1100"/>
              </a:spcBef>
              <a:buFont typeface="Wingdings" charset="2"/>
              <a:buChar char="v"/>
            </a:pPr>
            <a:r>
              <a:rPr lang="en-US" sz="2300" b="1" dirty="0"/>
              <a:t>First case involving an intermediary: </a:t>
            </a:r>
            <a:r>
              <a:rPr lang="en-US" sz="2300" i="1" dirty="0"/>
              <a:t>DPP </a:t>
            </a:r>
            <a:r>
              <a:rPr lang="en-US" sz="2300" i="1" dirty="0" err="1"/>
              <a:t>vs</a:t>
            </a:r>
            <a:r>
              <a:rPr lang="en-US" sz="2300" i="1" dirty="0"/>
              <a:t> FE [2015] </a:t>
            </a:r>
            <a:r>
              <a:rPr lang="en-US" sz="2300" i="1" dirty="0" smtClean="0"/>
              <a:t>unreported</a:t>
            </a:r>
            <a:r>
              <a:rPr lang="en-US" sz="2300" dirty="0"/>
              <a:t>.</a:t>
            </a:r>
          </a:p>
          <a:p>
            <a:pPr marL="914400" lvl="1" indent="-457200" algn="just">
              <a:lnSpc>
                <a:spcPct val="100000"/>
              </a:lnSpc>
              <a:spcBef>
                <a:spcPts val="1100"/>
              </a:spcBef>
              <a:buFont typeface="Wingdings" charset="2"/>
              <a:buChar char="v"/>
            </a:pPr>
            <a:r>
              <a:rPr lang="en-US" sz="2300" b="1" dirty="0" smtClean="0"/>
              <a:t>RCNI </a:t>
            </a:r>
            <a:r>
              <a:rPr lang="en-US" sz="2300" b="1" dirty="0"/>
              <a:t>(2018): </a:t>
            </a:r>
            <a:r>
              <a:rPr lang="en-US" sz="2300" dirty="0"/>
              <a:t>“In practice, an intermediary is very rarely used in Irish courts”.</a:t>
            </a:r>
          </a:p>
          <a:p>
            <a:pPr marL="914400" lvl="1" indent="-457200" algn="just">
              <a:lnSpc>
                <a:spcPct val="100000"/>
              </a:lnSpc>
              <a:spcBef>
                <a:spcPts val="1100"/>
              </a:spcBef>
              <a:buFont typeface="Wingdings" charset="2"/>
              <a:buChar char="v"/>
            </a:pPr>
            <a:r>
              <a:rPr lang="en-US" sz="2300" b="1" i="1" dirty="0"/>
              <a:t>D.O’D v DPP [2010] 2 IR 605</a:t>
            </a:r>
            <a:r>
              <a:rPr lang="en-US" sz="2300" i="1" dirty="0"/>
              <a:t>: </a:t>
            </a:r>
            <a:r>
              <a:rPr lang="en-US" sz="2300" dirty="0"/>
              <a:t>example of </a:t>
            </a:r>
            <a:r>
              <a:rPr lang="en-US" sz="2300" i="1" dirty="0"/>
              <a:t>“a blindingly narrow emphasis on adversarial legalism” (</a:t>
            </a:r>
            <a:r>
              <a:rPr lang="en-US" sz="2300" i="1" dirty="0" err="1"/>
              <a:t>Kilcommins</a:t>
            </a:r>
            <a:r>
              <a:rPr lang="en-US" sz="2300" i="1" dirty="0"/>
              <a:t> et al., 2013: 44) </a:t>
            </a:r>
            <a:endParaRPr lang="en-US" sz="2300" i="1" dirty="0" smtClean="0"/>
          </a:p>
          <a:p>
            <a:pPr marL="342900" indent="-342900" algn="just">
              <a:lnSpc>
                <a:spcPct val="100000"/>
              </a:lnSpc>
              <a:spcBef>
                <a:spcPts val="2000"/>
              </a:spcBef>
              <a:buFont typeface="Wingdings" charset="2"/>
              <a:buChar char="v"/>
            </a:pPr>
            <a:r>
              <a:rPr lang="en-IE" dirty="0" smtClean="0"/>
              <a:t>Absence </a:t>
            </a:r>
            <a:r>
              <a:rPr lang="en-IE" dirty="0"/>
              <a:t>of disability-awareness training within the </a:t>
            </a:r>
            <a:r>
              <a:rPr lang="en-IE" dirty="0" smtClean="0"/>
              <a:t>DPP</a:t>
            </a:r>
            <a:r>
              <a:rPr lang="en-IE" dirty="0"/>
              <a:t>, </a:t>
            </a:r>
            <a:r>
              <a:rPr lang="en-IE" dirty="0" smtClean="0"/>
              <a:t>Courts </a:t>
            </a:r>
            <a:r>
              <a:rPr lang="en-IE" dirty="0"/>
              <a:t>Service, </a:t>
            </a:r>
            <a:r>
              <a:rPr lang="en-IE" dirty="0" smtClean="0"/>
              <a:t>Law </a:t>
            </a:r>
            <a:r>
              <a:rPr lang="en-IE" dirty="0"/>
              <a:t>Society, Bar Council of Ireland and the Judicial Studies Committee.</a:t>
            </a:r>
          </a:p>
          <a:p>
            <a:pPr marL="457200" indent="-457200" algn="just">
              <a:lnSpc>
                <a:spcPct val="100000"/>
              </a:lnSpc>
              <a:spcBef>
                <a:spcPts val="1100"/>
              </a:spcBef>
              <a:spcAft>
                <a:spcPts val="600"/>
              </a:spcAft>
              <a:buFont typeface="Wingdings" charset="2"/>
              <a:buChar char="v"/>
            </a:pPr>
            <a:endParaRPr lang="en-US" sz="2700" i="1" dirty="0"/>
          </a:p>
        </p:txBody>
      </p:sp>
      <p:sp>
        <p:nvSpPr>
          <p:cNvPr id="2" name="Title 1"/>
          <p:cNvSpPr>
            <a:spLocks noGrp="1"/>
          </p:cNvSpPr>
          <p:nvPr>
            <p:ph type="title"/>
          </p:nvPr>
        </p:nvSpPr>
        <p:spPr>
          <a:xfrm>
            <a:off x="1470980" y="370721"/>
            <a:ext cx="8903677" cy="769083"/>
          </a:xfrm>
        </p:spPr>
        <p:txBody>
          <a:bodyPr>
            <a:normAutofit fontScale="90000"/>
          </a:bodyPr>
          <a:lstStyle/>
          <a:p>
            <a:r>
              <a:rPr lang="en-US" sz="3600" dirty="0">
                <a:latin typeface="Calibri"/>
                <a:cs typeface="Calibri"/>
              </a:rPr>
              <a:t>Criminal Justice (Victims of Crime) Act </a:t>
            </a:r>
            <a:r>
              <a:rPr lang="en-US" sz="3600" dirty="0" smtClean="0">
                <a:latin typeface="Calibri"/>
                <a:cs typeface="Calibri"/>
              </a:rPr>
              <a:t>2017 (5)</a:t>
            </a:r>
            <a:r>
              <a:rPr lang="en-US" dirty="0">
                <a:latin typeface="Calibri"/>
                <a:cs typeface="Calibri"/>
              </a:rPr>
              <a:t/>
            </a:r>
            <a:br>
              <a:rPr lang="en-US" dirty="0">
                <a:latin typeface="Calibri"/>
                <a:cs typeface="Calibri"/>
              </a:rPr>
            </a:br>
            <a:endParaRPr lang="en-IE" dirty="0"/>
          </a:p>
        </p:txBody>
      </p:sp>
    </p:spTree>
    <p:extLst>
      <p:ext uri="{BB962C8B-B14F-4D97-AF65-F5344CB8AC3E}">
        <p14:creationId xmlns:p14="http://schemas.microsoft.com/office/powerpoint/2010/main" val="2038987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 University of Limerick" title="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5200" y="-195098"/>
            <a:ext cx="3506855" cy="1741738"/>
          </a:xfrm>
          <a:prstGeom prst="rect">
            <a:avLst/>
          </a:prstGeom>
        </p:spPr>
      </p:pic>
      <p:sp>
        <p:nvSpPr>
          <p:cNvPr id="5" name="Subtitle 2"/>
          <p:cNvSpPr>
            <a:spLocks noGrp="1"/>
          </p:cNvSpPr>
          <p:nvPr>
            <p:ph type="subTitle" idx="1"/>
          </p:nvPr>
        </p:nvSpPr>
        <p:spPr>
          <a:xfrm>
            <a:off x="457199" y="2758407"/>
            <a:ext cx="8228013" cy="2500072"/>
          </a:xfrm>
        </p:spPr>
        <p:txBody>
          <a:bodyPr>
            <a:normAutofit/>
          </a:bodyPr>
          <a:lstStyle/>
          <a:p>
            <a:pPr>
              <a:lnSpc>
                <a:spcPct val="100000"/>
              </a:lnSpc>
              <a:spcBef>
                <a:spcPts val="400"/>
              </a:spcBef>
            </a:pPr>
            <a:r>
              <a:rPr lang="en-US" dirty="0" smtClean="0">
                <a:latin typeface="Gill Sans"/>
                <a:cs typeface="Gill Sans"/>
              </a:rPr>
              <a:t>NDA Annual Conference 2020</a:t>
            </a:r>
          </a:p>
          <a:p>
            <a:pPr>
              <a:lnSpc>
                <a:spcPct val="100000"/>
              </a:lnSpc>
              <a:spcBef>
                <a:spcPts val="400"/>
              </a:spcBef>
            </a:pPr>
            <a:r>
              <a:rPr lang="en-US" dirty="0" smtClean="0">
                <a:latin typeface="Gill Sans"/>
                <a:cs typeface="Gill Sans"/>
              </a:rPr>
              <a:t>21 October 2020</a:t>
            </a:r>
          </a:p>
          <a:p>
            <a:endParaRPr lang="en-US" sz="1400" dirty="0">
              <a:latin typeface="Gill Sans"/>
              <a:cs typeface="Gill Sans"/>
            </a:endParaRPr>
          </a:p>
          <a:p>
            <a:pPr>
              <a:lnSpc>
                <a:spcPct val="100000"/>
              </a:lnSpc>
            </a:pPr>
            <a:r>
              <a:rPr lang="en-US" dirty="0" smtClean="0">
                <a:latin typeface="Gill Sans"/>
                <a:cs typeface="Gill Sans"/>
              </a:rPr>
              <a:t>Dr. Alan Cusack</a:t>
            </a:r>
          </a:p>
          <a:p>
            <a:pPr>
              <a:lnSpc>
                <a:spcPct val="100000"/>
              </a:lnSpc>
              <a:spcBef>
                <a:spcPts val="400"/>
              </a:spcBef>
            </a:pPr>
            <a:r>
              <a:rPr lang="en-US" dirty="0" smtClean="0">
                <a:latin typeface="Gill Sans"/>
                <a:cs typeface="Gill Sans"/>
              </a:rPr>
              <a:t>Lecturer in Law, University of Limerick</a:t>
            </a:r>
            <a:endParaRPr lang="en-US" dirty="0">
              <a:latin typeface="Gill Sans"/>
              <a:cs typeface="Gill Sans"/>
            </a:endParaRPr>
          </a:p>
        </p:txBody>
      </p:sp>
      <p:sp>
        <p:nvSpPr>
          <p:cNvPr id="4" name="Title 1"/>
          <p:cNvSpPr>
            <a:spLocks noGrp="1"/>
          </p:cNvSpPr>
          <p:nvPr>
            <p:ph type="ctrTitle"/>
          </p:nvPr>
        </p:nvSpPr>
        <p:spPr>
          <a:xfrm>
            <a:off x="154885" y="1269849"/>
            <a:ext cx="9419600" cy="1181581"/>
          </a:xfrm>
        </p:spPr>
        <p:txBody>
          <a:bodyPr/>
          <a:lstStyle/>
          <a:p>
            <a:r>
              <a:rPr lang="en-US" sz="3200" b="1" dirty="0" smtClean="0">
                <a:latin typeface="Verdana"/>
                <a:cs typeface="Verdana"/>
              </a:rPr>
              <a:t>Evidential Barriers faced by Persons with Disabilities in Criminal Proceedings</a:t>
            </a:r>
            <a:endParaRPr lang="en-US" sz="3200" b="1" dirty="0">
              <a:latin typeface="Verdana"/>
              <a:cs typeface="Verdana"/>
            </a:endParaRPr>
          </a:p>
        </p:txBody>
      </p:sp>
    </p:spTree>
    <p:extLst>
      <p:ext uri="{BB962C8B-B14F-4D97-AF65-F5344CB8AC3E}">
        <p14:creationId xmlns:p14="http://schemas.microsoft.com/office/powerpoint/2010/main" val="2467145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267" y="961605"/>
            <a:ext cx="9550400" cy="4324261"/>
          </a:xfrm>
          <a:prstGeom prst="rect">
            <a:avLst/>
          </a:prstGeom>
        </p:spPr>
        <p:txBody>
          <a:bodyPr wrap="square">
            <a:spAutoFit/>
          </a:bodyPr>
          <a:lstStyle/>
          <a:p>
            <a:pPr marL="285750" indent="-285750" algn="just">
              <a:spcBef>
                <a:spcPts val="1200"/>
              </a:spcBef>
              <a:spcAft>
                <a:spcPts val="600"/>
              </a:spcAft>
              <a:buFont typeface="Wingdings" charset="2"/>
              <a:buChar char="v"/>
            </a:pPr>
            <a:r>
              <a:rPr lang="en-US" sz="2300" b="1" dirty="0" err="1"/>
              <a:t>Benedet</a:t>
            </a:r>
            <a:r>
              <a:rPr lang="en-US" sz="2300" b="1" dirty="0"/>
              <a:t> and Grant </a:t>
            </a:r>
            <a:r>
              <a:rPr lang="en-IE" sz="2300" b="1" dirty="0"/>
              <a:t>(2007: 547)</a:t>
            </a:r>
            <a:r>
              <a:rPr lang="en-US" sz="2300" b="1" dirty="0"/>
              <a:t>: </a:t>
            </a:r>
            <a:r>
              <a:rPr lang="en-US" sz="2300" dirty="0"/>
              <a:t>“</a:t>
            </a:r>
            <a:r>
              <a:rPr lang="en-IE" sz="2300" dirty="0"/>
              <a:t>The greatest impediment to accommodating complainants with mental disabilities lies in our assumptions about what is necessary to ensure a fair trial for an accused…”.</a:t>
            </a:r>
          </a:p>
          <a:p>
            <a:pPr marL="285750" indent="-285750" algn="just">
              <a:spcBef>
                <a:spcPts val="1200"/>
              </a:spcBef>
              <a:spcAft>
                <a:spcPts val="600"/>
              </a:spcAft>
              <a:buFont typeface="Wingdings" charset="2"/>
              <a:buChar char="v"/>
            </a:pPr>
            <a:r>
              <a:rPr lang="en-US" sz="2300" dirty="0" smtClean="0"/>
              <a:t>To </a:t>
            </a:r>
            <a:r>
              <a:rPr lang="en-US" sz="2300" dirty="0"/>
              <a:t>date, the approach of Ireland’s legislature has been to “hammer the square peg of the vulnerable witness into the round hole of the adversarial system” (Birch 2000). </a:t>
            </a:r>
            <a:endParaRPr lang="en-US" sz="2300" dirty="0" smtClean="0"/>
          </a:p>
          <a:p>
            <a:pPr marL="285750" indent="-285750" algn="just">
              <a:spcBef>
                <a:spcPts val="1200"/>
              </a:spcBef>
              <a:spcAft>
                <a:spcPts val="600"/>
              </a:spcAft>
              <a:buFont typeface="Wingdings" charset="2"/>
              <a:buChar char="v"/>
            </a:pPr>
            <a:r>
              <a:rPr lang="en-US" sz="2300" dirty="0" smtClean="0"/>
              <a:t>Consequently </a:t>
            </a:r>
            <a:r>
              <a:rPr lang="en-US" sz="2300" dirty="0"/>
              <a:t>vulnerable victims continue to face the prospect of having to undergo live, oral cross-examination.</a:t>
            </a:r>
          </a:p>
          <a:p>
            <a:pPr marL="285750" indent="-285750" algn="just">
              <a:spcBef>
                <a:spcPts val="1200"/>
              </a:spcBef>
              <a:spcAft>
                <a:spcPts val="600"/>
              </a:spcAft>
              <a:buFont typeface="Wingdings" charset="2"/>
              <a:buChar char="v"/>
            </a:pPr>
            <a:r>
              <a:rPr lang="en-US" sz="2300" dirty="0"/>
              <a:t>A more ambitious project of procedural reform must be considered if Ireland’s ratification of the UNCRPD is to be truly meaningful.</a:t>
            </a:r>
          </a:p>
        </p:txBody>
      </p:sp>
      <p:sp>
        <p:nvSpPr>
          <p:cNvPr id="3" name="Title 2"/>
          <p:cNvSpPr>
            <a:spLocks noGrp="1"/>
          </p:cNvSpPr>
          <p:nvPr>
            <p:ph type="title"/>
          </p:nvPr>
        </p:nvSpPr>
        <p:spPr>
          <a:xfrm>
            <a:off x="1415561" y="356865"/>
            <a:ext cx="8903677" cy="769083"/>
          </a:xfrm>
        </p:spPr>
        <p:txBody>
          <a:bodyPr>
            <a:normAutofit fontScale="90000"/>
          </a:bodyPr>
          <a:lstStyle/>
          <a:p>
            <a:r>
              <a:rPr lang="en-US" dirty="0">
                <a:latin typeface="Calibri"/>
                <a:cs typeface="Calibri"/>
              </a:rPr>
              <a:t>Conclusion</a:t>
            </a:r>
            <a:br>
              <a:rPr lang="en-US" dirty="0">
                <a:latin typeface="Calibri"/>
                <a:cs typeface="Calibri"/>
              </a:rPr>
            </a:br>
            <a:endParaRPr lang="en-IE" dirty="0"/>
          </a:p>
        </p:txBody>
      </p:sp>
    </p:spTree>
    <p:extLst>
      <p:ext uri="{BB962C8B-B14F-4D97-AF65-F5344CB8AC3E}">
        <p14:creationId xmlns:p14="http://schemas.microsoft.com/office/powerpoint/2010/main" val="253161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309583" y="883808"/>
            <a:ext cx="9286875" cy="52153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spcBef>
                <a:spcPts val="1400"/>
              </a:spcBef>
            </a:pPr>
            <a:r>
              <a:rPr lang="en-US" b="1" dirty="0" smtClean="0">
                <a:latin typeface="Gill Sans"/>
                <a:cs typeface="Gill Sans"/>
              </a:rPr>
              <a:t>PART I: </a:t>
            </a:r>
          </a:p>
          <a:p>
            <a:pPr marL="457200" indent="-457200">
              <a:spcBef>
                <a:spcPts val="0"/>
              </a:spcBef>
              <a:spcAft>
                <a:spcPts val="600"/>
              </a:spcAft>
            </a:pPr>
            <a:r>
              <a:rPr lang="en-US" b="1" dirty="0" smtClean="0">
                <a:latin typeface="Gill Sans"/>
                <a:cs typeface="Gill Sans"/>
              </a:rPr>
              <a:t>Understanding Ireland’s ‘Special Measures’ Landscape</a:t>
            </a:r>
          </a:p>
          <a:p>
            <a:pPr marL="800100" lvl="1" indent="-457200" algn="just">
              <a:lnSpc>
                <a:spcPct val="100000"/>
              </a:lnSpc>
              <a:buSzPct val="100000"/>
              <a:buFont typeface="Wingdings" charset="2"/>
              <a:buChar char="v"/>
            </a:pPr>
            <a:r>
              <a:rPr lang="en-US" sz="2400" dirty="0" smtClean="0">
                <a:latin typeface="Gill Sans"/>
                <a:cs typeface="Gill Sans"/>
              </a:rPr>
              <a:t>Criminal Evidence Act 1992</a:t>
            </a:r>
          </a:p>
          <a:p>
            <a:pPr marL="800100" lvl="1" indent="-457200" algn="just">
              <a:lnSpc>
                <a:spcPct val="100000"/>
              </a:lnSpc>
              <a:buSzPct val="100000"/>
              <a:buFont typeface="Wingdings" charset="2"/>
              <a:buChar char="v"/>
            </a:pPr>
            <a:r>
              <a:rPr lang="en-US" sz="2400" dirty="0" smtClean="0">
                <a:latin typeface="Gill Sans"/>
                <a:cs typeface="Gill Sans"/>
              </a:rPr>
              <a:t>Criminal Law (Sexual Offences) Act 2017</a:t>
            </a:r>
          </a:p>
          <a:p>
            <a:pPr marL="800100" lvl="1" indent="-457200" algn="just">
              <a:lnSpc>
                <a:spcPct val="100000"/>
              </a:lnSpc>
              <a:buSzPct val="100000"/>
              <a:buFont typeface="Wingdings" charset="2"/>
              <a:buChar char="v"/>
            </a:pPr>
            <a:r>
              <a:rPr lang="en-US" sz="2400" dirty="0" smtClean="0">
                <a:latin typeface="Gill Sans"/>
                <a:cs typeface="Gill Sans"/>
              </a:rPr>
              <a:t>Criminal Justice (Victims of Crime) Act 2017</a:t>
            </a:r>
          </a:p>
          <a:p>
            <a:pPr marL="457200" indent="-457200">
              <a:spcBef>
                <a:spcPts val="2000"/>
              </a:spcBef>
            </a:pPr>
            <a:r>
              <a:rPr lang="en-US" b="1" dirty="0" smtClean="0">
                <a:latin typeface="Gill Sans"/>
                <a:cs typeface="Gill Sans"/>
              </a:rPr>
              <a:t>PART II: </a:t>
            </a:r>
          </a:p>
          <a:p>
            <a:pPr marL="457200" indent="-457200">
              <a:spcBef>
                <a:spcPts val="0"/>
              </a:spcBef>
            </a:pPr>
            <a:r>
              <a:rPr lang="en-US" b="1" dirty="0" smtClean="0">
                <a:latin typeface="Gill Sans"/>
                <a:cs typeface="Gill Sans"/>
              </a:rPr>
              <a:t>Outstanding Barriers to Best Evidence</a:t>
            </a:r>
          </a:p>
          <a:p>
            <a:pPr marL="800100" lvl="1" indent="-457200" algn="just">
              <a:lnSpc>
                <a:spcPct val="100000"/>
              </a:lnSpc>
              <a:buFont typeface="Wingdings" charset="2"/>
              <a:buChar char="v"/>
            </a:pPr>
            <a:r>
              <a:rPr lang="en-US" sz="2400" dirty="0" smtClean="0">
                <a:latin typeface="Calibri"/>
                <a:cs typeface="Calibri"/>
              </a:rPr>
              <a:t>The Disjointed Statutory Landscape</a:t>
            </a:r>
          </a:p>
          <a:p>
            <a:pPr marL="800100" lvl="1" indent="-457200" algn="just">
              <a:lnSpc>
                <a:spcPct val="100000"/>
              </a:lnSpc>
              <a:buFont typeface="Wingdings" charset="2"/>
              <a:buChar char="v"/>
            </a:pPr>
            <a:r>
              <a:rPr lang="en-US" sz="2400" dirty="0" smtClean="0">
                <a:latin typeface="Calibri"/>
                <a:cs typeface="Calibri"/>
              </a:rPr>
              <a:t>The Limited Range and Availability of Accommodations.</a:t>
            </a:r>
          </a:p>
          <a:p>
            <a:pPr marL="800100" lvl="1" indent="-457200" algn="just">
              <a:lnSpc>
                <a:spcPct val="100000"/>
              </a:lnSpc>
              <a:buFont typeface="Wingdings" charset="2"/>
              <a:buChar char="v"/>
            </a:pPr>
            <a:r>
              <a:rPr lang="en-US" sz="2400" dirty="0" smtClean="0">
                <a:latin typeface="Calibri"/>
                <a:cs typeface="Calibri"/>
              </a:rPr>
              <a:t>Poor Professional Practice</a:t>
            </a:r>
          </a:p>
          <a:p>
            <a:pPr marL="342900" lvl="1" algn="just"/>
            <a:endParaRPr lang="en-US" sz="1800" b="1" dirty="0" smtClean="0"/>
          </a:p>
          <a:p>
            <a:pPr marL="800100" lvl="1" indent="-457200" algn="just">
              <a:buFont typeface="+mj-lt"/>
              <a:buAutoNum type="arabicPeriod"/>
            </a:pPr>
            <a:endParaRPr lang="en-US" b="1" dirty="0" smtClean="0"/>
          </a:p>
          <a:p>
            <a:pPr marL="800100" lvl="1" indent="-457200" algn="just">
              <a:buFont typeface="+mj-lt"/>
              <a:buAutoNum type="arabicPeriod"/>
            </a:pPr>
            <a:endParaRPr lang="en-US" b="1" dirty="0" smtClean="0"/>
          </a:p>
        </p:txBody>
      </p:sp>
      <p:sp>
        <p:nvSpPr>
          <p:cNvPr id="2" name="Title 1"/>
          <p:cNvSpPr>
            <a:spLocks noGrp="1"/>
          </p:cNvSpPr>
          <p:nvPr>
            <p:ph type="title"/>
          </p:nvPr>
        </p:nvSpPr>
        <p:spPr>
          <a:xfrm>
            <a:off x="1541067" y="324267"/>
            <a:ext cx="8903677" cy="769083"/>
          </a:xfrm>
        </p:spPr>
        <p:txBody>
          <a:bodyPr>
            <a:normAutofit fontScale="90000"/>
          </a:bodyPr>
          <a:lstStyle/>
          <a:p>
            <a:r>
              <a:rPr lang="en-US" dirty="0">
                <a:latin typeface="Gill Sans"/>
                <a:cs typeface="Gill Sans"/>
              </a:rPr>
              <a:t>Overview</a:t>
            </a:r>
            <a:br>
              <a:rPr lang="en-US" dirty="0">
                <a:latin typeface="Gill Sans"/>
                <a:cs typeface="Gill Sans"/>
              </a:rPr>
            </a:br>
            <a:endParaRPr lang="en-IE" dirty="0"/>
          </a:p>
        </p:txBody>
      </p:sp>
    </p:spTree>
    <p:extLst>
      <p:ext uri="{BB962C8B-B14F-4D97-AF65-F5344CB8AC3E}">
        <p14:creationId xmlns:p14="http://schemas.microsoft.com/office/powerpoint/2010/main" val="3702053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4364" y="1321163"/>
            <a:ext cx="8582526" cy="3267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latin typeface="Gill Sans"/>
                <a:cs typeface="Gill Sans"/>
              </a:rPr>
              <a:t>PART I</a:t>
            </a:r>
          </a:p>
          <a:p>
            <a:pPr>
              <a:lnSpc>
                <a:spcPct val="100000"/>
              </a:lnSpc>
              <a:spcBef>
                <a:spcPts val="2200"/>
              </a:spcBef>
            </a:pPr>
            <a:r>
              <a:rPr lang="en-US" sz="2800" b="1" dirty="0" smtClean="0">
                <a:latin typeface="Gill Sans"/>
                <a:cs typeface="Gill Sans"/>
              </a:rPr>
              <a:t>Understanding Ireland’s ‘Special Measures’ Landscape</a:t>
            </a:r>
            <a:endParaRPr lang="en-US" sz="2800" b="1" dirty="0">
              <a:latin typeface="Gill Sans"/>
              <a:cs typeface="Gill Sans"/>
            </a:endParaRPr>
          </a:p>
        </p:txBody>
      </p:sp>
      <p:sp>
        <p:nvSpPr>
          <p:cNvPr id="2" name="Title 1" hidden="1"/>
          <p:cNvSpPr>
            <a:spLocks noGrp="1"/>
          </p:cNvSpPr>
          <p:nvPr>
            <p:ph type="title"/>
          </p:nvPr>
        </p:nvSpPr>
        <p:spPr/>
        <p:txBody>
          <a:bodyPr>
            <a:normAutofit fontScale="90000"/>
          </a:bodyPr>
          <a:lstStyle/>
          <a:p>
            <a:r>
              <a:rPr lang="en-US" b="1" dirty="0">
                <a:latin typeface="Gill Sans"/>
                <a:cs typeface="Gill Sans"/>
              </a:rPr>
              <a:t>PART I</a:t>
            </a:r>
            <a:br>
              <a:rPr lang="en-US" b="1" dirty="0">
                <a:latin typeface="Gill Sans"/>
                <a:cs typeface="Gill Sans"/>
              </a:rPr>
            </a:br>
            <a:r>
              <a:rPr lang="en-US" b="1" dirty="0">
                <a:latin typeface="Gill Sans"/>
                <a:cs typeface="Gill Sans"/>
              </a:rPr>
              <a:t>Understanding Ireland’s ‘Special Measures’ Landscape</a:t>
            </a:r>
            <a:br>
              <a:rPr lang="en-US" b="1" dirty="0">
                <a:latin typeface="Gill Sans"/>
                <a:cs typeface="Gill Sans"/>
              </a:rPr>
            </a:br>
            <a:endParaRPr lang="en-IE" dirty="0"/>
          </a:p>
        </p:txBody>
      </p:sp>
    </p:spTree>
    <p:extLst>
      <p:ext uri="{BB962C8B-B14F-4D97-AF65-F5344CB8AC3E}">
        <p14:creationId xmlns:p14="http://schemas.microsoft.com/office/powerpoint/2010/main" val="140042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04777" y="1139608"/>
            <a:ext cx="8944023" cy="42165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spcBef>
                <a:spcPts val="1600"/>
              </a:spcBef>
              <a:buClr>
                <a:schemeClr val="accent5"/>
              </a:buClr>
              <a:buFont typeface="Wingdings" charset="2"/>
              <a:buChar char="v"/>
            </a:pPr>
            <a:r>
              <a:rPr lang="en-GB" dirty="0" smtClean="0"/>
              <a:t>“Any special legislative arrangements facilitating the giving of evidence by children by the use of closed circuit television, video recordings and skilled examiners should also apply in cases of sexual offences against persons suffering from a mental handicap or suffering from mental illness” </a:t>
            </a:r>
            <a:r>
              <a:rPr lang="en-GB" b="1" dirty="0" smtClean="0"/>
              <a:t>- Law Reform Commission (1990: 587).</a:t>
            </a:r>
          </a:p>
          <a:p>
            <a:pPr marL="342900" indent="-342900" algn="just">
              <a:lnSpc>
                <a:spcPct val="100000"/>
              </a:lnSpc>
              <a:spcBef>
                <a:spcPts val="1600"/>
              </a:spcBef>
              <a:buClr>
                <a:schemeClr val="accent5"/>
              </a:buClr>
              <a:buFont typeface="Wingdings" charset="2"/>
              <a:buChar char="v"/>
            </a:pPr>
            <a:r>
              <a:rPr lang="en-GB" dirty="0" smtClean="0"/>
              <a:t>Criminal Evidence Act 1992: placed special measures on a statutory footing in Ireland for the first time. </a:t>
            </a:r>
          </a:p>
          <a:p>
            <a:pPr marL="342900" indent="-342900" algn="just">
              <a:lnSpc>
                <a:spcPct val="100000"/>
              </a:lnSpc>
              <a:spcBef>
                <a:spcPts val="1600"/>
              </a:spcBef>
              <a:buClr>
                <a:schemeClr val="accent5"/>
              </a:buClr>
              <a:buFont typeface="Wingdings" charset="2"/>
              <a:buChar char="v"/>
            </a:pPr>
            <a:r>
              <a:rPr lang="en-GB" b="1" dirty="0" err="1" smtClean="0"/>
              <a:t>Eligiblity</a:t>
            </a:r>
            <a:r>
              <a:rPr lang="en-GB" b="1" dirty="0" smtClean="0"/>
              <a:t>: </a:t>
            </a:r>
            <a:r>
              <a:rPr lang="en-GB" dirty="0" smtClean="0"/>
              <a:t>(</a:t>
            </a:r>
            <a:r>
              <a:rPr lang="en-GB" dirty="0" err="1" smtClean="0"/>
              <a:t>i</a:t>
            </a:r>
            <a:r>
              <a:rPr lang="en-GB" dirty="0" smtClean="0"/>
              <a:t>) children; (ii) persons with a “mental handicap”.</a:t>
            </a:r>
          </a:p>
          <a:p>
            <a:pPr marL="457200" indent="-457200" algn="just">
              <a:buFont typeface="+mj-lt"/>
              <a:buAutoNum type="arabicPeriod"/>
            </a:pPr>
            <a:endParaRPr lang="en-US" sz="2000" dirty="0" smtClean="0"/>
          </a:p>
        </p:txBody>
      </p:sp>
      <p:sp>
        <p:nvSpPr>
          <p:cNvPr id="2" name="Title 1"/>
          <p:cNvSpPr>
            <a:spLocks noGrp="1"/>
          </p:cNvSpPr>
          <p:nvPr>
            <p:ph type="title"/>
          </p:nvPr>
        </p:nvSpPr>
        <p:spPr>
          <a:xfrm>
            <a:off x="1505208" y="370525"/>
            <a:ext cx="8903677" cy="769083"/>
          </a:xfrm>
        </p:spPr>
        <p:txBody>
          <a:bodyPr>
            <a:normAutofit fontScale="90000"/>
          </a:bodyPr>
          <a:lstStyle/>
          <a:p>
            <a:r>
              <a:rPr lang="en-US" dirty="0">
                <a:latin typeface="Gill Sans"/>
                <a:cs typeface="Gill Sans"/>
              </a:rPr>
              <a:t>Criminal Evidence Act 1992</a:t>
            </a:r>
            <a:br>
              <a:rPr lang="en-US" dirty="0">
                <a:latin typeface="Gill Sans"/>
                <a:cs typeface="Gill Sans"/>
              </a:rPr>
            </a:br>
            <a:endParaRPr lang="en-IE" dirty="0"/>
          </a:p>
        </p:txBody>
      </p:sp>
    </p:spTree>
    <p:extLst>
      <p:ext uri="{BB962C8B-B14F-4D97-AF65-F5344CB8AC3E}">
        <p14:creationId xmlns:p14="http://schemas.microsoft.com/office/powerpoint/2010/main" val="276623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able showing special measures under Criminal Evidence Act 1992 in Ireland and England &amp; Wales" title="Table"/>
          <p:cNvGraphicFramePr>
            <a:graphicFrameLocks/>
          </p:cNvGraphicFramePr>
          <p:nvPr>
            <p:extLst>
              <p:ext uri="{D42A27DB-BD31-4B8C-83A1-F6EECF244321}">
                <p14:modId xmlns:p14="http://schemas.microsoft.com/office/powerpoint/2010/main" val="3309161172"/>
              </p:ext>
            </p:extLst>
          </p:nvPr>
        </p:nvGraphicFramePr>
        <p:xfrm>
          <a:off x="130264" y="2115408"/>
          <a:ext cx="9655901" cy="2589546"/>
        </p:xfrm>
        <a:graphic>
          <a:graphicData uri="http://schemas.openxmlformats.org/drawingml/2006/table">
            <a:tbl>
              <a:tblPr firstRow="1" bandRow="1">
                <a:tableStyleId>{073A0DAA-6AF3-43AB-8588-CEC1D06C72B9}</a:tableStyleId>
              </a:tblPr>
              <a:tblGrid>
                <a:gridCol w="3827390">
                  <a:extLst>
                    <a:ext uri="{9D8B030D-6E8A-4147-A177-3AD203B41FA5}">
                      <a16:colId xmlns:a16="http://schemas.microsoft.com/office/drawing/2014/main" val="20000"/>
                    </a:ext>
                  </a:extLst>
                </a:gridCol>
                <a:gridCol w="2642258">
                  <a:extLst>
                    <a:ext uri="{9D8B030D-6E8A-4147-A177-3AD203B41FA5}">
                      <a16:colId xmlns:a16="http://schemas.microsoft.com/office/drawing/2014/main" val="20001"/>
                    </a:ext>
                  </a:extLst>
                </a:gridCol>
                <a:gridCol w="3186253">
                  <a:extLst>
                    <a:ext uri="{9D8B030D-6E8A-4147-A177-3AD203B41FA5}">
                      <a16:colId xmlns:a16="http://schemas.microsoft.com/office/drawing/2014/main" val="20002"/>
                    </a:ext>
                  </a:extLst>
                </a:gridCol>
              </a:tblGrid>
              <a:tr h="431591">
                <a:tc>
                  <a:txBody>
                    <a:bodyPr/>
                    <a:lstStyle/>
                    <a:p>
                      <a:pPr marL="0" marR="0" lvl="1" indent="0" algn="ctr" defTabSz="914400" rtl="0" eaLnBrk="1" fontAlgn="auto" latinLnBrk="0" hangingPunct="1">
                        <a:lnSpc>
                          <a:spcPct val="100000"/>
                        </a:lnSpc>
                        <a:spcBef>
                          <a:spcPts val="0"/>
                        </a:spcBef>
                        <a:spcAft>
                          <a:spcPts val="0"/>
                        </a:spcAft>
                        <a:buClrTx/>
                        <a:buSzTx/>
                        <a:buFont typeface="Arial"/>
                        <a:buNone/>
                        <a:tabLst/>
                        <a:defRPr/>
                      </a:pPr>
                      <a:r>
                        <a:rPr lang="en-US" sz="1500" dirty="0" smtClean="0"/>
                        <a:t>Special Measures</a:t>
                      </a:r>
                    </a:p>
                  </a:txBody>
                  <a:tcPr/>
                </a:tc>
                <a:tc>
                  <a:txBody>
                    <a:bodyPr/>
                    <a:lstStyle/>
                    <a:p>
                      <a:pPr algn="ctr"/>
                      <a:r>
                        <a:rPr lang="en-US" sz="1500" dirty="0" smtClean="0"/>
                        <a:t>Ireland</a:t>
                      </a:r>
                      <a:endParaRPr lang="en-US" sz="1500" dirty="0"/>
                    </a:p>
                  </a:txBody>
                  <a:tcPr/>
                </a:tc>
                <a:tc>
                  <a:txBody>
                    <a:bodyPr/>
                    <a:lstStyle/>
                    <a:p>
                      <a:pPr algn="ctr"/>
                      <a:r>
                        <a:rPr lang="en-US" sz="1500" dirty="0" smtClean="0"/>
                        <a:t>England &amp; Wales</a:t>
                      </a:r>
                      <a:endParaRPr lang="en-US" sz="1500" dirty="0"/>
                    </a:p>
                  </a:txBody>
                  <a:tcPr/>
                </a:tc>
                <a:extLst>
                  <a:ext uri="{0D108BD9-81ED-4DB2-BD59-A6C34878D82A}">
                    <a16:rowId xmlns:a16="http://schemas.microsoft.com/office/drawing/2014/main" val="10000"/>
                  </a:ext>
                </a:extLst>
              </a:tr>
              <a:tr h="431591">
                <a:tc>
                  <a:txBody>
                    <a:bodyPr/>
                    <a:lstStyle/>
                    <a:p>
                      <a:pPr marL="0" indent="0">
                        <a:buFont typeface="Arial"/>
                        <a:buNone/>
                      </a:pPr>
                      <a:r>
                        <a:rPr lang="en-US" sz="1500" dirty="0" smtClean="0"/>
                        <a:t>Television Link Evidence</a:t>
                      </a:r>
                      <a:endParaRPr lang="en-US" sz="1500" b="1" dirty="0"/>
                    </a:p>
                  </a:txBody>
                  <a:tcPr/>
                </a:tc>
                <a:tc>
                  <a:txBody>
                    <a:bodyPr/>
                    <a:lstStyle/>
                    <a:p>
                      <a:pPr algn="ctr"/>
                      <a:r>
                        <a:rPr lang="en-US" sz="1500" dirty="0" smtClean="0"/>
                        <a:t>s.</a:t>
                      </a:r>
                      <a:r>
                        <a:rPr lang="en-US" sz="1500" baseline="0" dirty="0" smtClean="0"/>
                        <a:t>13, CE Act  1992</a:t>
                      </a:r>
                      <a:endParaRPr lang="en-US" sz="1500" dirty="0"/>
                    </a:p>
                  </a:txBody>
                  <a:tcPr/>
                </a:tc>
                <a:tc>
                  <a:txBody>
                    <a:bodyPr/>
                    <a:lstStyle/>
                    <a:p>
                      <a:pPr algn="ctr"/>
                      <a:r>
                        <a:rPr lang="en-US" sz="1500" dirty="0" smtClean="0"/>
                        <a:t>s. 24, YJCE Act 1999</a:t>
                      </a:r>
                      <a:endParaRPr lang="en-US" sz="1500" dirty="0"/>
                    </a:p>
                  </a:txBody>
                  <a:tcPr/>
                </a:tc>
                <a:extLst>
                  <a:ext uri="{0D108BD9-81ED-4DB2-BD59-A6C34878D82A}">
                    <a16:rowId xmlns:a16="http://schemas.microsoft.com/office/drawing/2014/main" val="10001"/>
                  </a:ext>
                </a:extLst>
              </a:tr>
              <a:tr h="431591">
                <a:tc>
                  <a:txBody>
                    <a:bodyPr/>
                    <a:lstStyle/>
                    <a:p>
                      <a:pPr marL="0" indent="0">
                        <a:buFont typeface="Arial"/>
                        <a:buNone/>
                      </a:pPr>
                      <a:r>
                        <a:rPr lang="en-US" sz="1500" dirty="0" smtClean="0"/>
                        <a:t>Use of Intermediary</a:t>
                      </a:r>
                      <a:endParaRPr lang="en-US" sz="1500" b="1" dirty="0"/>
                    </a:p>
                  </a:txBody>
                  <a:tcPr/>
                </a:tc>
                <a:tc>
                  <a:txBody>
                    <a:bodyPr/>
                    <a:lstStyle/>
                    <a:p>
                      <a:pPr algn="ctr"/>
                      <a:r>
                        <a:rPr lang="en-US" sz="1500" dirty="0" smtClean="0"/>
                        <a:t>s.14(1), CE Act 1992</a:t>
                      </a:r>
                      <a:endParaRPr lang="en-US" sz="1500" dirty="0"/>
                    </a:p>
                  </a:txBody>
                  <a:tcPr/>
                </a:tc>
                <a:tc>
                  <a:txBody>
                    <a:bodyPr/>
                    <a:lstStyle/>
                    <a:p>
                      <a:pPr algn="ctr"/>
                      <a:r>
                        <a:rPr lang="en-US" sz="1500" dirty="0" smtClean="0"/>
                        <a:t>s.29, YJCE</a:t>
                      </a:r>
                      <a:r>
                        <a:rPr lang="en-US" sz="1500" baseline="0" dirty="0" smtClean="0"/>
                        <a:t> Act 1999</a:t>
                      </a:r>
                      <a:endParaRPr lang="en-US" sz="1500" dirty="0"/>
                    </a:p>
                  </a:txBody>
                  <a:tcPr/>
                </a:tc>
                <a:extLst>
                  <a:ext uri="{0D108BD9-81ED-4DB2-BD59-A6C34878D82A}">
                    <a16:rowId xmlns:a16="http://schemas.microsoft.com/office/drawing/2014/main" val="10002"/>
                  </a:ext>
                </a:extLst>
              </a:tr>
              <a:tr h="431591">
                <a:tc>
                  <a:txBody>
                    <a:bodyPr/>
                    <a:lstStyle/>
                    <a:p>
                      <a:pPr marL="0" indent="0">
                        <a:buFont typeface="Arial"/>
                        <a:buNone/>
                      </a:pPr>
                      <a:r>
                        <a:rPr lang="en-US" sz="1500" dirty="0" smtClean="0"/>
                        <a:t>Pre-recorded Evidence-in-Chief</a:t>
                      </a:r>
                      <a:endParaRPr lang="en-US" sz="1500" b="1" dirty="0"/>
                    </a:p>
                  </a:txBody>
                  <a:tcPr/>
                </a:tc>
                <a:tc>
                  <a:txBody>
                    <a:bodyPr/>
                    <a:lstStyle/>
                    <a:p>
                      <a:pPr algn="ctr"/>
                      <a:r>
                        <a:rPr lang="en-US" sz="1500" dirty="0" smtClean="0"/>
                        <a:t>s.16(1), CE Act 1992</a:t>
                      </a:r>
                      <a:endParaRPr lang="en-US" sz="1500" dirty="0"/>
                    </a:p>
                  </a:txBody>
                  <a:tcPr/>
                </a:tc>
                <a:tc>
                  <a:txBody>
                    <a:bodyPr/>
                    <a:lstStyle/>
                    <a:p>
                      <a:pPr algn="ctr"/>
                      <a:r>
                        <a:rPr lang="en-US" sz="1500" dirty="0" smtClean="0"/>
                        <a:t>s.27, YJCE</a:t>
                      </a:r>
                      <a:r>
                        <a:rPr lang="en-US" sz="1500" baseline="0" dirty="0" smtClean="0"/>
                        <a:t> Act 1999</a:t>
                      </a:r>
                      <a:endParaRPr lang="en-US" sz="1500" dirty="0"/>
                    </a:p>
                  </a:txBody>
                  <a:tcPr/>
                </a:tc>
                <a:extLst>
                  <a:ext uri="{0D108BD9-81ED-4DB2-BD59-A6C34878D82A}">
                    <a16:rowId xmlns:a16="http://schemas.microsoft.com/office/drawing/2014/main" val="10003"/>
                  </a:ext>
                </a:extLst>
              </a:tr>
              <a:tr h="431591">
                <a:tc>
                  <a:txBody>
                    <a:bodyPr/>
                    <a:lstStyle/>
                    <a:p>
                      <a:pPr marL="0" indent="0">
                        <a:buFont typeface="Arial"/>
                        <a:buNone/>
                      </a:pPr>
                      <a:r>
                        <a:rPr lang="en-US" sz="1500" dirty="0" smtClean="0"/>
                        <a:t>Removal of Wigs &amp; Gowns</a:t>
                      </a:r>
                      <a:endParaRPr lang="en-US" sz="1500" b="1" dirty="0"/>
                    </a:p>
                  </a:txBody>
                  <a:tcPr/>
                </a:tc>
                <a:tc>
                  <a:txBody>
                    <a:bodyPr/>
                    <a:lstStyle/>
                    <a:p>
                      <a:pPr algn="ctr"/>
                      <a:r>
                        <a:rPr lang="en-US" sz="1500" dirty="0" smtClean="0"/>
                        <a:t>s.13(1), CE Act 1992</a:t>
                      </a:r>
                      <a:endParaRPr lang="en-US" sz="1500" dirty="0"/>
                    </a:p>
                  </a:txBody>
                  <a:tcPr/>
                </a:tc>
                <a:tc>
                  <a:txBody>
                    <a:bodyPr/>
                    <a:lstStyle/>
                    <a:p>
                      <a:pPr algn="ctr"/>
                      <a:r>
                        <a:rPr lang="en-US" sz="1500" dirty="0" smtClean="0"/>
                        <a:t>s.26,</a:t>
                      </a:r>
                      <a:r>
                        <a:rPr lang="en-US" sz="1500" baseline="0" dirty="0" smtClean="0"/>
                        <a:t> YJCE Act 1999</a:t>
                      </a:r>
                      <a:endParaRPr lang="en-US" sz="1500" dirty="0"/>
                    </a:p>
                  </a:txBody>
                  <a:tcPr/>
                </a:tc>
                <a:extLst>
                  <a:ext uri="{0D108BD9-81ED-4DB2-BD59-A6C34878D82A}">
                    <a16:rowId xmlns:a16="http://schemas.microsoft.com/office/drawing/2014/main" val="10004"/>
                  </a:ext>
                </a:extLst>
              </a:tr>
              <a:tr h="431591">
                <a:tc>
                  <a:txBody>
                    <a:bodyPr/>
                    <a:lstStyle/>
                    <a:p>
                      <a:pPr marL="0" indent="0">
                        <a:buFont typeface="Arial"/>
                        <a:buNone/>
                      </a:pPr>
                      <a:r>
                        <a:rPr lang="en-US" sz="1500" dirty="0" smtClean="0"/>
                        <a:t>Delivery of Unsworn</a:t>
                      </a:r>
                      <a:r>
                        <a:rPr lang="en-US" sz="1500" baseline="0" dirty="0" smtClean="0"/>
                        <a:t> Testimony</a:t>
                      </a:r>
                      <a:endParaRPr lang="en-US" sz="1500" b="0" dirty="0"/>
                    </a:p>
                  </a:txBody>
                  <a:tcPr/>
                </a:tc>
                <a:tc>
                  <a:txBody>
                    <a:bodyPr/>
                    <a:lstStyle/>
                    <a:p>
                      <a:pPr algn="ctr"/>
                      <a:r>
                        <a:rPr lang="en-US" sz="1500" dirty="0" smtClean="0"/>
                        <a:t>s.27(3), CE Act 1992</a:t>
                      </a:r>
                      <a:endParaRPr lang="en-US" sz="1500" dirty="0"/>
                    </a:p>
                  </a:txBody>
                  <a:tcPr/>
                </a:tc>
                <a:tc>
                  <a:txBody>
                    <a:bodyPr/>
                    <a:lstStyle/>
                    <a:p>
                      <a:pPr algn="ctr"/>
                      <a:r>
                        <a:rPr lang="en-US" sz="1500" dirty="0" smtClean="0"/>
                        <a:t>s.56, YJCEA Act 1999</a:t>
                      </a:r>
                      <a:endParaRPr lang="en-US" sz="1500" dirty="0"/>
                    </a:p>
                  </a:txBody>
                  <a:tcPr/>
                </a:tc>
                <a:extLst>
                  <a:ext uri="{0D108BD9-81ED-4DB2-BD59-A6C34878D82A}">
                    <a16:rowId xmlns:a16="http://schemas.microsoft.com/office/drawing/2014/main" val="10005"/>
                  </a:ext>
                </a:extLst>
              </a:tr>
            </a:tbl>
          </a:graphicData>
        </a:graphic>
      </p:graphicFrame>
      <p:sp>
        <p:nvSpPr>
          <p:cNvPr id="6" name="Content Placeholder 2"/>
          <p:cNvSpPr txBox="1">
            <a:spLocks/>
          </p:cNvSpPr>
          <p:nvPr/>
        </p:nvSpPr>
        <p:spPr>
          <a:xfrm>
            <a:off x="390795" y="1334970"/>
            <a:ext cx="8890594" cy="5535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1600"/>
              </a:spcBef>
              <a:buClr>
                <a:schemeClr val="accent5"/>
              </a:buClr>
            </a:pPr>
            <a:r>
              <a:rPr lang="ga-IE" b="1" dirty="0" smtClean="0"/>
              <a:t>Special Measures under Criminal Evidence Act 1992</a:t>
            </a:r>
            <a:endParaRPr lang="en-GB" b="1" dirty="0" smtClean="0"/>
          </a:p>
          <a:p>
            <a:pPr marL="457200" indent="-457200" algn="just">
              <a:buFont typeface="+mj-lt"/>
              <a:buAutoNum type="arabicPeriod"/>
            </a:pPr>
            <a:endParaRPr lang="en-US" sz="2000" dirty="0" smtClean="0"/>
          </a:p>
        </p:txBody>
      </p:sp>
      <p:sp>
        <p:nvSpPr>
          <p:cNvPr id="2" name="Title 1"/>
          <p:cNvSpPr>
            <a:spLocks noGrp="1"/>
          </p:cNvSpPr>
          <p:nvPr>
            <p:ph type="title"/>
          </p:nvPr>
        </p:nvSpPr>
        <p:spPr>
          <a:xfrm>
            <a:off x="1541067" y="338973"/>
            <a:ext cx="8903677" cy="769083"/>
          </a:xfrm>
        </p:spPr>
        <p:txBody>
          <a:bodyPr>
            <a:normAutofit fontScale="90000"/>
          </a:bodyPr>
          <a:lstStyle/>
          <a:p>
            <a:r>
              <a:rPr lang="en-US" dirty="0">
                <a:latin typeface="Gill Sans"/>
                <a:cs typeface="Gill Sans"/>
              </a:rPr>
              <a:t>Criminal Evidence Act </a:t>
            </a:r>
            <a:r>
              <a:rPr lang="en-US" dirty="0" smtClean="0">
                <a:latin typeface="Gill Sans"/>
                <a:cs typeface="Gill Sans"/>
              </a:rPr>
              <a:t>1992 (2)</a:t>
            </a:r>
            <a:r>
              <a:rPr lang="en-US" dirty="0">
                <a:latin typeface="Gill Sans"/>
                <a:cs typeface="Gill Sans"/>
              </a:rPr>
              <a:t/>
            </a:r>
            <a:br>
              <a:rPr lang="en-US" dirty="0">
                <a:latin typeface="Gill Sans"/>
                <a:cs typeface="Gill Sans"/>
              </a:rPr>
            </a:br>
            <a:endParaRPr lang="en-IE" dirty="0"/>
          </a:p>
        </p:txBody>
      </p:sp>
    </p:spTree>
    <p:extLst>
      <p:ext uri="{BB962C8B-B14F-4D97-AF65-F5344CB8AC3E}">
        <p14:creationId xmlns:p14="http://schemas.microsoft.com/office/powerpoint/2010/main" val="1797944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97699" y="1058208"/>
            <a:ext cx="9802450" cy="42165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1600"/>
              </a:spcBef>
              <a:buClr>
                <a:schemeClr val="accent5"/>
              </a:buClr>
            </a:pPr>
            <a:r>
              <a:rPr lang="en-US" sz="2600" b="1" dirty="0" smtClean="0"/>
              <a:t>Grounds for Criticism</a:t>
            </a:r>
          </a:p>
          <a:p>
            <a:pPr algn="just">
              <a:lnSpc>
                <a:spcPct val="100000"/>
              </a:lnSpc>
              <a:spcBef>
                <a:spcPts val="1600"/>
              </a:spcBef>
              <a:buClr>
                <a:schemeClr val="accent5"/>
              </a:buClr>
            </a:pPr>
            <a:r>
              <a:rPr lang="en-US" b="1" u="sng" dirty="0" smtClean="0"/>
              <a:t>A. Strict </a:t>
            </a:r>
            <a:r>
              <a:rPr lang="en-US" b="1" u="sng" dirty="0"/>
              <a:t>Eligibility Criteria:</a:t>
            </a:r>
          </a:p>
          <a:p>
            <a:pPr marL="342900" indent="-342900" algn="just">
              <a:lnSpc>
                <a:spcPct val="100000"/>
              </a:lnSpc>
              <a:spcBef>
                <a:spcPts val="1600"/>
              </a:spcBef>
              <a:buClr>
                <a:schemeClr val="accent5"/>
              </a:buClr>
              <a:buFont typeface="Wingdings" charset="2"/>
              <a:buChar char="v"/>
            </a:pPr>
            <a:r>
              <a:rPr lang="en-US" dirty="0"/>
              <a:t>Apart from </a:t>
            </a:r>
            <a:r>
              <a:rPr lang="en-US" dirty="0" smtClean="0"/>
              <a:t>s</a:t>
            </a:r>
            <a:r>
              <a:rPr lang="en-US" dirty="0"/>
              <a:t>.16(1) of 1992 Act, </a:t>
            </a:r>
            <a:r>
              <a:rPr lang="en-US" dirty="0" smtClean="0"/>
              <a:t>measures were unavailable </a:t>
            </a:r>
            <a:r>
              <a:rPr lang="en-US" dirty="0"/>
              <a:t>to defendants.</a:t>
            </a:r>
          </a:p>
          <a:p>
            <a:pPr marL="342900" indent="-342900" algn="just">
              <a:lnSpc>
                <a:spcPct val="100000"/>
              </a:lnSpc>
              <a:spcBef>
                <a:spcPts val="1600"/>
              </a:spcBef>
              <a:buClr>
                <a:schemeClr val="accent5"/>
              </a:buClr>
              <a:buFont typeface="Wingdings" charset="2"/>
              <a:buChar char="v"/>
            </a:pPr>
            <a:r>
              <a:rPr lang="en-US" dirty="0"/>
              <a:t>Eligibility for </a:t>
            </a:r>
            <a:r>
              <a:rPr lang="en-US" dirty="0" smtClean="0"/>
              <a:t>measures limited </a:t>
            </a:r>
            <a:r>
              <a:rPr lang="en-US" dirty="0"/>
              <a:t>to cases involving a sexual and/or violent offence.</a:t>
            </a:r>
          </a:p>
          <a:p>
            <a:pPr marL="342900" indent="-342900" algn="just">
              <a:lnSpc>
                <a:spcPct val="100000"/>
              </a:lnSpc>
              <a:spcBef>
                <a:spcPts val="1600"/>
              </a:spcBef>
              <a:buClr>
                <a:schemeClr val="accent5"/>
              </a:buClr>
              <a:buFont typeface="Wingdings" charset="2"/>
              <a:buChar char="v"/>
            </a:pPr>
            <a:r>
              <a:rPr lang="en-US" b="1" dirty="0"/>
              <a:t>Home Office: </a:t>
            </a:r>
            <a:r>
              <a:rPr lang="en-US" dirty="0"/>
              <a:t>“a witness was either vulnerable or s/he was not and...the offence was relevant to the extent to which it helped to inform the assessment of vulnerability” (Speaking Up for Justice, 1998).</a:t>
            </a:r>
          </a:p>
          <a:p>
            <a:pPr marL="342900" indent="-342900" algn="just">
              <a:lnSpc>
                <a:spcPct val="100000"/>
              </a:lnSpc>
              <a:spcBef>
                <a:spcPts val="1600"/>
              </a:spcBef>
              <a:buClr>
                <a:schemeClr val="accent5"/>
              </a:buClr>
              <a:buFont typeface="Wingdings" charset="2"/>
              <a:buChar char="v"/>
            </a:pPr>
            <a:endParaRPr lang="en-US" sz="2000" dirty="0" smtClean="0"/>
          </a:p>
        </p:txBody>
      </p:sp>
      <p:sp>
        <p:nvSpPr>
          <p:cNvPr id="2" name="Title 1"/>
          <p:cNvSpPr>
            <a:spLocks noGrp="1"/>
          </p:cNvSpPr>
          <p:nvPr>
            <p:ph type="title"/>
          </p:nvPr>
        </p:nvSpPr>
        <p:spPr>
          <a:xfrm>
            <a:off x="1523137" y="307427"/>
            <a:ext cx="8903677" cy="769083"/>
          </a:xfrm>
        </p:spPr>
        <p:txBody>
          <a:bodyPr>
            <a:normAutofit fontScale="90000"/>
          </a:bodyPr>
          <a:lstStyle/>
          <a:p>
            <a:r>
              <a:rPr lang="en-US" dirty="0">
                <a:latin typeface="Gill Sans"/>
                <a:cs typeface="Gill Sans"/>
              </a:rPr>
              <a:t>Criminal Evidence Act </a:t>
            </a:r>
            <a:r>
              <a:rPr lang="en-US" dirty="0" smtClean="0">
                <a:latin typeface="Gill Sans"/>
                <a:cs typeface="Gill Sans"/>
              </a:rPr>
              <a:t>1992 (3)</a:t>
            </a:r>
            <a:r>
              <a:rPr lang="en-US" dirty="0">
                <a:latin typeface="Gill Sans"/>
                <a:cs typeface="Gill Sans"/>
              </a:rPr>
              <a:t/>
            </a:r>
            <a:br>
              <a:rPr lang="en-US" dirty="0">
                <a:latin typeface="Gill Sans"/>
                <a:cs typeface="Gill Sans"/>
              </a:rPr>
            </a:br>
            <a:endParaRPr lang="en-IE" dirty="0"/>
          </a:p>
        </p:txBody>
      </p:sp>
    </p:spTree>
    <p:extLst>
      <p:ext uri="{BB962C8B-B14F-4D97-AF65-F5344CB8AC3E}">
        <p14:creationId xmlns:p14="http://schemas.microsoft.com/office/powerpoint/2010/main" val="1258206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97699" y="1058208"/>
            <a:ext cx="9721034" cy="42165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1600"/>
              </a:spcBef>
              <a:buClr>
                <a:schemeClr val="accent5"/>
              </a:buClr>
            </a:pPr>
            <a:r>
              <a:rPr lang="en-US" sz="2600" b="1" dirty="0" smtClean="0"/>
              <a:t>Grounds for Criticism</a:t>
            </a:r>
          </a:p>
          <a:p>
            <a:pPr algn="just">
              <a:lnSpc>
                <a:spcPct val="100000"/>
              </a:lnSpc>
              <a:spcBef>
                <a:spcPts val="1600"/>
              </a:spcBef>
              <a:buClr>
                <a:schemeClr val="accent5"/>
              </a:buClr>
            </a:pPr>
            <a:r>
              <a:rPr lang="en-US" b="1" u="sng" dirty="0"/>
              <a:t>B</a:t>
            </a:r>
            <a:r>
              <a:rPr lang="en-US" b="1" u="sng" dirty="0" smtClean="0"/>
              <a:t>. Child-Focused Support:</a:t>
            </a:r>
            <a:endParaRPr lang="en-US" b="1" u="sng" dirty="0"/>
          </a:p>
          <a:p>
            <a:pPr marL="342900" indent="-342900" algn="just">
              <a:lnSpc>
                <a:spcPct val="100000"/>
              </a:lnSpc>
              <a:spcBef>
                <a:spcPts val="1600"/>
              </a:spcBef>
              <a:buClr>
                <a:schemeClr val="accent5"/>
              </a:buClr>
              <a:buFont typeface="Wingdings" charset="2"/>
              <a:buChar char="v"/>
            </a:pPr>
            <a:r>
              <a:rPr lang="en-US" dirty="0"/>
              <a:t>Legislation was designed to respond to the testimonial needs of children, not those of intellectually disabled </a:t>
            </a:r>
            <a:r>
              <a:rPr lang="en-US" dirty="0" smtClean="0"/>
              <a:t>witnesses.</a:t>
            </a:r>
            <a:endParaRPr lang="en-US" dirty="0"/>
          </a:p>
          <a:p>
            <a:pPr marL="342900" indent="-342900" algn="just">
              <a:lnSpc>
                <a:spcPct val="100000"/>
              </a:lnSpc>
              <a:spcBef>
                <a:spcPts val="1600"/>
              </a:spcBef>
              <a:buClr>
                <a:schemeClr val="accent5"/>
              </a:buClr>
              <a:buFont typeface="Wingdings" charset="2"/>
              <a:buChar char="v"/>
            </a:pPr>
            <a:r>
              <a:rPr lang="en-US" b="1" dirty="0" smtClean="0"/>
              <a:t>Edwards et al. (2012): </a:t>
            </a:r>
            <a:r>
              <a:rPr lang="en-US" dirty="0" smtClean="0"/>
              <a:t>“Many </a:t>
            </a:r>
            <a:r>
              <a:rPr lang="en-US" dirty="0"/>
              <a:t>of these measures were first introduced to assist children as witnesses, and whilst there has been growing recognition of people with disabilities as vulnerable witnesses, it is still the case that there has been considerably more emphasis (and indeed research) on special measures as they apply to </a:t>
            </a:r>
            <a:r>
              <a:rPr lang="en-US" dirty="0" smtClean="0"/>
              <a:t>children”. </a:t>
            </a:r>
            <a:endParaRPr lang="en-US" sz="2000" dirty="0" smtClean="0"/>
          </a:p>
        </p:txBody>
      </p:sp>
      <p:sp>
        <p:nvSpPr>
          <p:cNvPr id="2" name="Title 1"/>
          <p:cNvSpPr>
            <a:spLocks noGrp="1"/>
          </p:cNvSpPr>
          <p:nvPr>
            <p:ph type="title"/>
          </p:nvPr>
        </p:nvSpPr>
        <p:spPr>
          <a:xfrm>
            <a:off x="1484833" y="405224"/>
            <a:ext cx="8903677" cy="769083"/>
          </a:xfrm>
        </p:spPr>
        <p:txBody>
          <a:bodyPr>
            <a:normAutofit fontScale="90000"/>
          </a:bodyPr>
          <a:lstStyle/>
          <a:p>
            <a:r>
              <a:rPr lang="en-US" dirty="0">
                <a:latin typeface="Gill Sans"/>
                <a:cs typeface="Gill Sans"/>
              </a:rPr>
              <a:t>Criminal Evidence Act </a:t>
            </a:r>
            <a:r>
              <a:rPr lang="en-US" dirty="0" smtClean="0">
                <a:latin typeface="Gill Sans"/>
                <a:cs typeface="Gill Sans"/>
              </a:rPr>
              <a:t>1992 (4)</a:t>
            </a:r>
            <a:r>
              <a:rPr lang="en-US" dirty="0">
                <a:latin typeface="Gill Sans"/>
                <a:cs typeface="Gill Sans"/>
              </a:rPr>
              <a:t/>
            </a:r>
            <a:br>
              <a:rPr lang="en-US" dirty="0">
                <a:latin typeface="Gill Sans"/>
                <a:cs typeface="Gill Sans"/>
              </a:rPr>
            </a:br>
            <a:endParaRPr lang="en-IE" dirty="0"/>
          </a:p>
        </p:txBody>
      </p:sp>
    </p:spTree>
    <p:extLst>
      <p:ext uri="{BB962C8B-B14F-4D97-AF65-F5344CB8AC3E}">
        <p14:creationId xmlns:p14="http://schemas.microsoft.com/office/powerpoint/2010/main" val="75703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1090771"/>
            <a:ext cx="9721034" cy="42165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spcBef>
                <a:spcPts val="1600"/>
              </a:spcBef>
              <a:buClr>
                <a:schemeClr val="accent5"/>
              </a:buClr>
              <a:buFont typeface="Wingdings" charset="2"/>
              <a:buChar char="v"/>
            </a:pPr>
            <a:r>
              <a:rPr lang="en-US" dirty="0"/>
              <a:t>Introduced amendments “aimed at rendering the justice system less formal and more sensitive for child victims of sexual abuse” </a:t>
            </a:r>
            <a:r>
              <a:rPr lang="en-US" b="1" dirty="0"/>
              <a:t>– Explanatory Memorandum (2015):</a:t>
            </a:r>
          </a:p>
          <a:p>
            <a:pPr marL="800100" lvl="1" indent="-342900" algn="just">
              <a:lnSpc>
                <a:spcPct val="100000"/>
              </a:lnSpc>
              <a:spcBef>
                <a:spcPts val="1600"/>
              </a:spcBef>
              <a:buClr>
                <a:schemeClr val="accent5"/>
              </a:buClr>
              <a:buFont typeface="Wingdings" charset="2"/>
              <a:buChar char="v"/>
            </a:pPr>
            <a:r>
              <a:rPr lang="en-US" sz="2100" b="1" dirty="0"/>
              <a:t>Restrictions on Personal Cross-Examination: </a:t>
            </a:r>
            <a:r>
              <a:rPr lang="en-US" sz="2100" dirty="0"/>
              <a:t>s.14C, Criminal Evidence Act 1992</a:t>
            </a:r>
          </a:p>
          <a:p>
            <a:pPr marL="800100" lvl="1" indent="-342900" algn="just">
              <a:lnSpc>
                <a:spcPct val="100000"/>
              </a:lnSpc>
              <a:spcBef>
                <a:spcPts val="1600"/>
              </a:spcBef>
              <a:buClr>
                <a:schemeClr val="accent5"/>
              </a:buClr>
              <a:buFont typeface="Wingdings" charset="2"/>
              <a:buChar char="v"/>
            </a:pPr>
            <a:r>
              <a:rPr lang="en-US" sz="2100" b="1" dirty="0"/>
              <a:t>Screens: </a:t>
            </a:r>
            <a:r>
              <a:rPr lang="en-US" sz="2100" dirty="0"/>
              <a:t>s.14A, Criminal Evidence Act 1992</a:t>
            </a:r>
          </a:p>
          <a:p>
            <a:pPr marL="800100" lvl="1" indent="-342900" algn="just">
              <a:lnSpc>
                <a:spcPct val="100000"/>
              </a:lnSpc>
              <a:spcBef>
                <a:spcPts val="1600"/>
              </a:spcBef>
              <a:buClr>
                <a:schemeClr val="accent5"/>
              </a:buClr>
              <a:buFont typeface="Wingdings" charset="2"/>
              <a:buChar char="v"/>
            </a:pPr>
            <a:r>
              <a:rPr lang="en-US" sz="2100" b="1" dirty="0"/>
              <a:t>Expanded Pre-recorded Evidence in Chief: </a:t>
            </a:r>
            <a:r>
              <a:rPr lang="en-US" sz="2100" dirty="0"/>
              <a:t>s.16(1)(b), Criminal Evidence Act </a:t>
            </a:r>
            <a:r>
              <a:rPr lang="en-US" sz="2100" dirty="0" smtClean="0"/>
              <a:t>1992</a:t>
            </a:r>
          </a:p>
          <a:p>
            <a:pPr marL="342900" indent="-342900" algn="just">
              <a:lnSpc>
                <a:spcPct val="100000"/>
              </a:lnSpc>
              <a:spcBef>
                <a:spcPts val="1600"/>
              </a:spcBef>
              <a:buClr>
                <a:schemeClr val="accent5"/>
              </a:buClr>
              <a:buFont typeface="Wingdings" charset="2"/>
              <a:buChar char="v"/>
            </a:pPr>
            <a:r>
              <a:rPr lang="en-US" sz="2500" dirty="0"/>
              <a:t>S</a:t>
            </a:r>
            <a:r>
              <a:rPr lang="en-US" sz="2500" dirty="0" smtClean="0"/>
              <a:t>creens </a:t>
            </a:r>
            <a:r>
              <a:rPr lang="en-US" sz="2500" dirty="0"/>
              <a:t>and expanded pre-recorded evidence-in-chief were repealed before being commenced (Criminal Justice (Victims of Crime) Act 2017.</a:t>
            </a:r>
          </a:p>
          <a:p>
            <a:pPr algn="just">
              <a:lnSpc>
                <a:spcPct val="100000"/>
              </a:lnSpc>
              <a:spcBef>
                <a:spcPts val="1600"/>
              </a:spcBef>
              <a:buClr>
                <a:schemeClr val="accent5"/>
              </a:buClr>
            </a:pPr>
            <a:endParaRPr lang="en-US" sz="2500" dirty="0"/>
          </a:p>
        </p:txBody>
      </p:sp>
      <p:sp>
        <p:nvSpPr>
          <p:cNvPr id="2" name="Title 1"/>
          <p:cNvSpPr>
            <a:spLocks noGrp="1"/>
          </p:cNvSpPr>
          <p:nvPr>
            <p:ph type="title"/>
          </p:nvPr>
        </p:nvSpPr>
        <p:spPr>
          <a:xfrm>
            <a:off x="1443272" y="374073"/>
            <a:ext cx="8670548" cy="716698"/>
          </a:xfrm>
        </p:spPr>
        <p:txBody>
          <a:bodyPr>
            <a:normAutofit fontScale="90000"/>
          </a:bodyPr>
          <a:lstStyle/>
          <a:p>
            <a:r>
              <a:rPr lang="en-US" sz="4000" dirty="0">
                <a:latin typeface="Calibri"/>
                <a:cs typeface="Calibri"/>
              </a:rPr>
              <a:t>Criminal Law (Sexual Offences) Act </a:t>
            </a:r>
            <a:r>
              <a:rPr lang="en-US" sz="4000" dirty="0" smtClean="0">
                <a:latin typeface="Calibri"/>
                <a:cs typeface="Calibri"/>
              </a:rPr>
              <a:t>2017 (1)</a:t>
            </a:r>
            <a:r>
              <a:rPr lang="en-US" dirty="0">
                <a:latin typeface="Calibri"/>
                <a:cs typeface="Calibri"/>
              </a:rPr>
              <a:t/>
            </a:r>
            <a:br>
              <a:rPr lang="en-US" dirty="0">
                <a:latin typeface="Calibri"/>
                <a:cs typeface="Calibri"/>
              </a:rPr>
            </a:br>
            <a:endParaRPr lang="en-IE" dirty="0"/>
          </a:p>
        </p:txBody>
      </p:sp>
    </p:spTree>
    <p:extLst>
      <p:ext uri="{BB962C8B-B14F-4D97-AF65-F5344CB8AC3E}">
        <p14:creationId xmlns:p14="http://schemas.microsoft.com/office/powerpoint/2010/main" val="1482900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TotalTime>
  <Words>1592</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Gill Sans</vt:lpstr>
      <vt:lpstr>Mangal</vt:lpstr>
      <vt:lpstr>Verdana</vt:lpstr>
      <vt:lpstr>Wingdings</vt:lpstr>
      <vt:lpstr>Office Theme</vt:lpstr>
      <vt:lpstr>NDA Annual Connference 2020</vt:lpstr>
      <vt:lpstr>Evidential Barriers faced by Persons with Disabilities in Criminal Proceedings</vt:lpstr>
      <vt:lpstr>Overview </vt:lpstr>
      <vt:lpstr>PART I Understanding Ireland’s ‘Special Measures’ Landscape </vt:lpstr>
      <vt:lpstr>Criminal Evidence Act 1992 </vt:lpstr>
      <vt:lpstr>Criminal Evidence Act 1992 (2) </vt:lpstr>
      <vt:lpstr>Criminal Evidence Act 1992 (3) </vt:lpstr>
      <vt:lpstr>Criminal Evidence Act 1992 (4) </vt:lpstr>
      <vt:lpstr>Criminal Law (Sexual Offences) Act 2017 (1) </vt:lpstr>
      <vt:lpstr>Criminal Law (Sexual Offences) Act 2017 (2) </vt:lpstr>
      <vt:lpstr>Criminal Law (Sexual Offences) Act 2017 (3) </vt:lpstr>
      <vt:lpstr>Criminal Justice (Victims of Crime) Act 2017</vt:lpstr>
      <vt:lpstr>Criminal Justice (Victims of Crime) Act 2017 (cont.) </vt:lpstr>
      <vt:lpstr>Part II Outstanding Barriers to Best Evidence </vt:lpstr>
      <vt:lpstr>Criminal Justice (Victims of Crime) Act 2017 (1) </vt:lpstr>
      <vt:lpstr>Criminal Justice (Victims of Crime) Act 2017 (2) </vt:lpstr>
      <vt:lpstr> Criminal Justice (Victims of Crime) Act 2017 (3) </vt:lpstr>
      <vt:lpstr>Criminal Justice (Victims of Crime) Act 2017 (4) </vt:lpstr>
      <vt:lpstr>Criminal Justice (Victims of Crime) Act 2017 (5)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Jacinta G. Byrne</cp:lastModifiedBy>
  <cp:revision>22</cp:revision>
  <dcterms:created xsi:type="dcterms:W3CDTF">2020-08-14T07:58:57Z</dcterms:created>
  <dcterms:modified xsi:type="dcterms:W3CDTF">2020-10-20T09:02:19Z</dcterms:modified>
</cp:coreProperties>
</file>