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B1D2F-AB9A-4B57-AFC3-0D6695554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154" y="814632"/>
            <a:ext cx="9542584" cy="119880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3D7A40-80EE-4269-B53A-A192784051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53" y="2195267"/>
            <a:ext cx="9542583" cy="286910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63CFD-F96A-454B-921C-81867A3B7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2CB63-139F-4259-A4C0-0981390A8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8BB5F-98D5-41A8-A09D-66B23EB0A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949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7667C-F5EC-47EB-B805-904212E99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1056358"/>
            <a:ext cx="8982808" cy="67957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FFD2BF-B4D2-4AD2-9CC3-A61FD6BF9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66700" y="1735931"/>
            <a:ext cx="8982808" cy="33861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81439-9C13-432D-A76E-36B6AB11B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FB6FB-1D09-43EA-92B7-E6D119778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52BB2-DAB6-454F-A099-842C5AB0D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570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FDFDEE-A3E5-4DE7-BA03-7FEE080B7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153400" y="1028700"/>
            <a:ext cx="1570892" cy="421151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8D311-31CC-44A1-9963-F04FFCA89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2222" y="1028700"/>
            <a:ext cx="7842739" cy="412835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34AFE-DA85-4691-9EFB-4CA41F0C5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0F624-848C-4E23-AE1D-382C1F501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21B0D-1236-40A9-960B-116E99D32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510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97549-4E3F-463A-82FF-EC83B45AC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92" y="963796"/>
            <a:ext cx="9398977" cy="723534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E3EFC-9E1F-47DD-B8ED-FBBF3652A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392" y="1828800"/>
            <a:ext cx="9398977" cy="32795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F7B8A-7C40-4228-B137-5BCA3A988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C3B71-24F7-4643-9EDB-470907BEB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B639C-E8D9-4689-829E-51A486264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671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484F-61BC-4748-9BDC-E267ED6BF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58" y="1059108"/>
            <a:ext cx="9490319" cy="200061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36752-8A11-408C-8477-31C60C92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558" y="3217863"/>
            <a:ext cx="9490319" cy="193442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F23B7-EE9B-474B-8FAE-8F0E2E856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F3ADD-2868-437E-8DC0-3EED942C7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7CC26-C8F5-4D6E-8B17-5D491BD6C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305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D5623-9D27-4810-AA58-63DE2CDF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078" y="1037492"/>
            <a:ext cx="8871438" cy="6531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44039-E493-4F45-9344-F54690EAC9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3077" y="1796439"/>
            <a:ext cx="4331677" cy="3391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FF3F9-314D-4801-8287-2AE3072A4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5EB94-B3F4-4286-8DD6-C5FBA2C02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966C57-78A7-410D-8B3D-D2E185DCC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8A38EFE-077A-480C-AA6E-2AF25DB6381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832839" y="1796438"/>
            <a:ext cx="4331677" cy="3391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3908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52E26-02E9-4542-B09F-624BBCF84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49" y="1018381"/>
            <a:ext cx="9288951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B0743-59AB-4CF7-89E2-87154AA86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7949" y="1893247"/>
            <a:ext cx="4664197" cy="56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98AD77-0405-4517-915A-BBB3966F3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7949" y="2505075"/>
            <a:ext cx="4664197" cy="26735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4975AF-A2D5-4554-8260-ED634F169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8FE62D-6025-4320-BE6C-28D42797D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0EBC25-B62C-4E26-AE24-7B76AF8D5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397E7CE-6628-4649-9F3D-B359B93E1235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037993" y="1893247"/>
            <a:ext cx="4664198" cy="56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6145AF57-8DAA-4C1D-9906-22FF48E1DC7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5037994" y="2505075"/>
            <a:ext cx="4664197" cy="26735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66494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9D252-817D-4C3A-9D85-4A44FFD1E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61" y="1077302"/>
            <a:ext cx="8903677" cy="76908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8F335C-1EBE-4D7B-A4EF-DBE1F1688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8C408-E62F-48BA-90CC-3FCC2A3F8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8CC75B-F249-4910-BC57-B1C526241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567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C645A9-61A7-4BBD-9BC4-663AAD4FC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07EF0E-A4DC-461C-94DD-C413D81F7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786AA7-FA3F-426F-8BF6-1CBD62C3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3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82CE2-7281-4EE2-AE13-E8B5E2683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835" y="1143000"/>
            <a:ext cx="3932237" cy="914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D125B-F44A-42B8-BD93-133B11BCA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2073" y="1143000"/>
            <a:ext cx="5400674" cy="38949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E12861-A17D-4715-B4DC-0D29D5851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9835" y="2057400"/>
            <a:ext cx="3932237" cy="298059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D2F71-EC1C-46CF-AFCD-D240654AE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C8423-D8E2-4632-B092-F105995DF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5D395-34DD-4BC4-BCB1-22657A4D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142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9F548-E831-417F-96C6-EE44C60F7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081454"/>
            <a:ext cx="3932237" cy="9759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E11536-A86F-4F05-A629-9C1E83399D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14973" y="1081455"/>
            <a:ext cx="5112604" cy="40180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49FA2F-2CA8-47AB-A5A5-DB08CFBFD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8624" y="2057400"/>
            <a:ext cx="3932237" cy="30421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5CE6C2-97AD-4FE1-A86D-01229DC03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A76E37-438A-4075-A5B0-89BFF17E6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C6FD0-7C53-438B-BA44-D6812998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64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7AEC39-BB28-485C-9B71-0A42DE7F2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4ED5CC-E4A3-40EF-9629-6D66D62BB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93774-9F2F-4953-B7B1-177BD78C34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2D0B6-5FCE-4C51-B532-99914BDF2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83318-2127-4E42-B732-7F2635EC6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6C1E227-3CB1-48C7-9FE2-23151D1C4DB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1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NDA Annual Conference 2020</a:t>
            </a:r>
            <a:endParaRPr lang="en-IE" dirty="0"/>
          </a:p>
        </p:txBody>
      </p:sp>
      <p:pic>
        <p:nvPicPr>
          <p:cNvPr id="5" name="Content Placeholder 4" descr="Annual Conference Wednesday 21 October 2020.&#10;Facilitating the effective and equal participation of persons with disabilities in the Irish criminal justice system (Article 13 UNCRPD)" title="NDA Annual Conference Title and Logo">
            <a:extLst>
              <a:ext uri="{FF2B5EF4-FFF2-40B4-BE49-F238E27FC236}">
                <a16:creationId xmlns:a16="http://schemas.microsoft.com/office/drawing/2014/main" id="{D8234148-3A99-4EA1-9EE5-9960BECF86F4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302726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52401-D0B2-481A-AB69-D5E5B452F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153" y="1293603"/>
            <a:ext cx="9542584" cy="1198806"/>
          </a:xfrm>
        </p:spPr>
        <p:txBody>
          <a:bodyPr>
            <a:normAutofit/>
          </a:bodyPr>
          <a:lstStyle/>
          <a:p>
            <a:r>
              <a:rPr lang="en-GB" sz="3600" b="1" dirty="0"/>
              <a:t>Preparing for release from prison: The Gate and Resettlement Services</a:t>
            </a:r>
            <a:endParaRPr lang="en-IE" sz="3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A05940-97DC-4FDF-A5B1-08C3E75789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Barry Owens</a:t>
            </a:r>
          </a:p>
          <a:p>
            <a:r>
              <a:rPr lang="en-GB" dirty="0"/>
              <a:t>Operations Manager (Prison based services)</a:t>
            </a:r>
          </a:p>
          <a:p>
            <a:r>
              <a:rPr lang="en-GB" dirty="0"/>
              <a:t>IASIO – Irish Association for Social Inclusion Opportunities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67145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8F5EB-A1AB-4282-8A06-B6A2DDA4C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IASIO’s main prison based Services 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376FB-E829-44D0-9D67-B42088240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The Gate Service:</a:t>
            </a:r>
          </a:p>
          <a:p>
            <a:pPr marL="0" indent="0">
              <a:buNone/>
            </a:pPr>
            <a:r>
              <a:rPr lang="en-GB" dirty="0"/>
              <a:t>	Guidance and placement service – </a:t>
            </a:r>
            <a:r>
              <a:rPr lang="en-GB" b="1" dirty="0"/>
              <a:t>guidance</a:t>
            </a:r>
            <a:r>
              <a:rPr lang="en-GB" dirty="0"/>
              <a:t> refers to future 	direction, the identification of a realistic and achievable 	pathway, </a:t>
            </a:r>
            <a:r>
              <a:rPr lang="en-GB" b="1" dirty="0"/>
              <a:t>placement</a:t>
            </a:r>
            <a:r>
              <a:rPr lang="en-GB" dirty="0"/>
              <a:t> refers to the incremental steps to 	achieving that goal. </a:t>
            </a:r>
          </a:p>
          <a:p>
            <a:endParaRPr lang="en-GB" dirty="0"/>
          </a:p>
          <a:p>
            <a:r>
              <a:rPr lang="en-GB" dirty="0"/>
              <a:t>The Resettlement Service: </a:t>
            </a:r>
          </a:p>
          <a:p>
            <a:pPr marL="0" indent="0">
              <a:buNone/>
            </a:pPr>
            <a:r>
              <a:rPr lang="en-GB" dirty="0"/>
              <a:t>	A primary needs service that enhance stability on release 	– 	resettlement planning, housing/accommodation support, medical 	card applications and welfare supports.    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81778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EB032-E0D9-42C5-96EA-3FE6D8107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Capacity and operation 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11C59-D859-4FC3-B250-A061A16C0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Gate Service: - 8 posts (4 full-time, 4 part-time)</a:t>
            </a:r>
          </a:p>
          <a:p>
            <a:r>
              <a:rPr lang="en-GB" dirty="0"/>
              <a:t>Resettlement Service: - 13 posts (10 full-time, 3 part-time)</a:t>
            </a:r>
          </a:p>
          <a:p>
            <a:r>
              <a:rPr lang="en-GB" dirty="0"/>
              <a:t>Access to Gate: - referral through PIMS, people identified at various points through prison term, open to all prisoners.</a:t>
            </a:r>
          </a:p>
          <a:p>
            <a:r>
              <a:rPr lang="en-GB" dirty="0"/>
              <a:t>Access to Resettlement: - general provision for medical card support, 3 </a:t>
            </a:r>
            <a:r>
              <a:rPr lang="en-GB" dirty="0" err="1"/>
              <a:t>mths</a:t>
            </a:r>
            <a:r>
              <a:rPr lang="en-GB" dirty="0"/>
              <a:t> + for housing and welfare support.</a:t>
            </a:r>
          </a:p>
          <a:p>
            <a:r>
              <a:rPr lang="en-GB" dirty="0"/>
              <a:t>Phone Service: - staffed by Gate and Resettlement, dealing with resettlement related queries. 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33230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3A2CF-86B7-4C8F-9E2C-CF4CC41A2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Resettlement and Gate Service activity 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10A13-7392-4F5A-AA93-7AD229A82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Gate referrals and placements since 2007:</a:t>
            </a:r>
          </a:p>
          <a:p>
            <a:pPr lvl="1"/>
            <a:r>
              <a:rPr lang="en-GB" dirty="0"/>
              <a:t>Engaged referrals – 9,409</a:t>
            </a:r>
          </a:p>
          <a:p>
            <a:pPr lvl="1"/>
            <a:r>
              <a:rPr lang="en-GB" dirty="0"/>
              <a:t>Employment Placements – 1,205</a:t>
            </a:r>
          </a:p>
          <a:p>
            <a:pPr lvl="1"/>
            <a:r>
              <a:rPr lang="en-GB" dirty="0"/>
              <a:t>Training &amp; Education placements – 2, 639</a:t>
            </a:r>
          </a:p>
          <a:p>
            <a:r>
              <a:rPr lang="en-GB" dirty="0"/>
              <a:t>Resettlement referrals and interventions since 2012:</a:t>
            </a:r>
          </a:p>
          <a:p>
            <a:pPr lvl="1"/>
            <a:r>
              <a:rPr lang="en-GB" dirty="0"/>
              <a:t>Engaged referrals  - 7,682</a:t>
            </a:r>
          </a:p>
          <a:p>
            <a:pPr lvl="1"/>
            <a:r>
              <a:rPr lang="en-GB" dirty="0"/>
              <a:t>Housing applications – 1,570</a:t>
            </a:r>
          </a:p>
          <a:p>
            <a:pPr lvl="1"/>
            <a:r>
              <a:rPr lang="en-GB" dirty="0"/>
              <a:t>Medical card applications – 1,772</a:t>
            </a:r>
          </a:p>
          <a:p>
            <a:pPr lvl="1"/>
            <a:r>
              <a:rPr lang="en-GB" dirty="0"/>
              <a:t>Social welfare supports – 1,378</a:t>
            </a:r>
          </a:p>
        </p:txBody>
      </p:sp>
    </p:spTree>
    <p:extLst>
      <p:ext uri="{BB962C8B-B14F-4D97-AF65-F5344CB8AC3E}">
        <p14:creationId xmlns:p14="http://schemas.microsoft.com/office/powerpoint/2010/main" val="1008677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59E85-5402-4A10-8956-7DA31BDA4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Data capture &amp; data protection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53EDC-42C6-4A17-8680-95BAD7156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General personal data collected with consent and as per strict GDPR guidelines </a:t>
            </a:r>
          </a:p>
          <a:p>
            <a:r>
              <a:rPr lang="en-GB" dirty="0"/>
              <a:t>Includes offence data </a:t>
            </a:r>
          </a:p>
          <a:p>
            <a:r>
              <a:rPr lang="en-GB" dirty="0"/>
              <a:t>Does not include disability related data capture </a:t>
            </a:r>
          </a:p>
          <a:p>
            <a:r>
              <a:rPr lang="en-GB" dirty="0"/>
              <a:t>Agreed data sharing between agencies</a:t>
            </a:r>
          </a:p>
          <a:p>
            <a:r>
              <a:rPr lang="en-GB" dirty="0"/>
              <a:t>IASIO do not statistically report on people with disabilities referred to its Services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69186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11670-C21E-4640-8CC7-6A91E3F5B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/>
              <a:t>Gate Service Progression Ready Indicator (PRI)  </a:t>
            </a:r>
            <a:endParaRPr lang="en-IE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15E40-6232-4FBD-9FE6-9A3CF089E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Resettlement Service -&gt; a general provision model =&gt; general profile</a:t>
            </a:r>
          </a:p>
          <a:p>
            <a:r>
              <a:rPr lang="en-GB" dirty="0"/>
              <a:t>Gate Service -&gt; by referral but assesses need and distance from the labour market </a:t>
            </a:r>
          </a:p>
          <a:p>
            <a:r>
              <a:rPr lang="en-GB" dirty="0"/>
              <a:t>The PRI classifies people as belonging to one of four categories:</a:t>
            </a:r>
          </a:p>
          <a:p>
            <a:pPr lvl="1"/>
            <a:r>
              <a:rPr lang="en-GB" dirty="0"/>
              <a:t>Job seeking – most able </a:t>
            </a:r>
          </a:p>
          <a:p>
            <a:pPr lvl="1"/>
            <a:r>
              <a:rPr lang="en-GB" dirty="0"/>
              <a:t>Progression Ready – need training to facilitate job seeking </a:t>
            </a:r>
          </a:p>
          <a:p>
            <a:pPr lvl="1"/>
            <a:r>
              <a:rPr lang="en-GB" dirty="0"/>
              <a:t>Progression Potential – need significant support</a:t>
            </a:r>
          </a:p>
          <a:p>
            <a:pPr lvl="1"/>
            <a:r>
              <a:rPr lang="en-IE" dirty="0"/>
              <a:t>Not progression ready – not able to engage  </a:t>
            </a:r>
          </a:p>
        </p:txBody>
      </p:sp>
    </p:spTree>
    <p:extLst>
      <p:ext uri="{BB962C8B-B14F-4D97-AF65-F5344CB8AC3E}">
        <p14:creationId xmlns:p14="http://schemas.microsoft.com/office/powerpoint/2010/main" val="37750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45805-05D3-43A0-8DE6-35B86C06A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PRI summaries by category </a:t>
            </a:r>
            <a:endParaRPr lang="en-IE" dirty="0"/>
          </a:p>
        </p:txBody>
      </p:sp>
      <p:graphicFrame>
        <p:nvGraphicFramePr>
          <p:cNvPr id="4" name="Table 4" descr="Summary of PRI by categories for 2018, 2019 and 2020" title="PRI summaries by category">
            <a:extLst>
              <a:ext uri="{FF2B5EF4-FFF2-40B4-BE49-F238E27FC236}">
                <a16:creationId xmlns:a16="http://schemas.microsoft.com/office/drawing/2014/main" id="{81E93B65-9439-46A6-A783-8DE2604CB6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871348"/>
              </p:ext>
            </p:extLst>
          </p:nvPr>
        </p:nvGraphicFramePr>
        <p:xfrm>
          <a:off x="238125" y="1828800"/>
          <a:ext cx="93980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0">
                  <a:extLst>
                    <a:ext uri="{9D8B030D-6E8A-4147-A177-3AD203B41FA5}">
                      <a16:colId xmlns:a16="http://schemas.microsoft.com/office/drawing/2014/main" val="1041279431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964725222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2238832086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1036733531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1053899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PRI categories 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2018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2019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2020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 year total 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716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Not progression ready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23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92</a:t>
                      </a:r>
                      <a:endParaRPr lang="en-I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545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Progression potential</a:t>
                      </a:r>
                      <a:endParaRPr lang="en-I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214</a:t>
                      </a:r>
                      <a:endParaRPr lang="en-I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300</a:t>
                      </a:r>
                      <a:endParaRPr lang="en-I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138</a:t>
                      </a:r>
                      <a:endParaRPr lang="en-I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652</a:t>
                      </a:r>
                      <a:endParaRPr lang="en-I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359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Progression ready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97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265</a:t>
                      </a:r>
                      <a:endParaRPr lang="en-I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308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Job seeking 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63</a:t>
                      </a:r>
                      <a:endParaRPr lang="en-I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571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Totals 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401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482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189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1072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213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838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B5A83-7C11-4CAB-85C9-15B92ECC7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Case studies 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C33F9-F2C2-494B-9C15-FE36B518A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PRI shows significant adversity among the prison population, even among those referred for employment/training support</a:t>
            </a:r>
          </a:p>
          <a:p>
            <a:r>
              <a:rPr lang="en-GB" dirty="0"/>
              <a:t>To end I would like to highlight a couple of cases of people with disabilities working with Gate &amp; Resettlement.</a:t>
            </a:r>
          </a:p>
          <a:p>
            <a:endParaRPr lang="en-GB" dirty="0"/>
          </a:p>
          <a:p>
            <a:r>
              <a:rPr lang="en-GB" dirty="0"/>
              <a:t>Thank you.   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94175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450</Words>
  <Application>Microsoft Office PowerPoint</Application>
  <PresentationFormat>Widescreen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NDA Annual Conference 2020</vt:lpstr>
      <vt:lpstr>Preparing for release from prison: The Gate and Resettlement Services</vt:lpstr>
      <vt:lpstr>IASIO’s main prison based Services </vt:lpstr>
      <vt:lpstr>Capacity and operation </vt:lpstr>
      <vt:lpstr>Resettlement and Gate Service activity </vt:lpstr>
      <vt:lpstr>Data capture &amp; data protection</vt:lpstr>
      <vt:lpstr>Gate Service Progression Ready Indicator (PRI)  </vt:lpstr>
      <vt:lpstr>PRI summaries by category </vt:lpstr>
      <vt:lpstr>Case studies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Jacinta G. Byrne</cp:lastModifiedBy>
  <cp:revision>16</cp:revision>
  <dcterms:created xsi:type="dcterms:W3CDTF">2020-08-14T07:58:57Z</dcterms:created>
  <dcterms:modified xsi:type="dcterms:W3CDTF">2020-10-14T08:42:53Z</dcterms:modified>
</cp:coreProperties>
</file>