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9" r:id="rId3"/>
    <p:sldId id="260" r:id="rId4"/>
    <p:sldId id="263" r:id="rId5"/>
    <p:sldId id="262" r:id="rId6"/>
    <p:sldId id="265" r:id="rId7"/>
    <p:sldId id="266" r:id="rId8"/>
    <p:sldId id="267" r:id="rId9"/>
    <p:sldId id="268" r:id="rId10"/>
    <p:sldId id="264" r:id="rId11"/>
    <p:sldId id="269" r:id="rId12"/>
    <p:sldId id="270" r:id="rId13"/>
    <p:sldId id="271" r:id="rId14"/>
    <p:sldId id="273" r:id="rId15"/>
    <p:sldId id="261"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CC0066"/>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43" autoAdjust="0"/>
  </p:normalViewPr>
  <p:slideViewPr>
    <p:cSldViewPr snapToGrid="0">
      <p:cViewPr varScale="1">
        <p:scale>
          <a:sx n="54" d="100"/>
          <a:sy n="54" d="100"/>
        </p:scale>
        <p:origin x="90"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E737B-02B1-4BF3-9F47-F5E21960D403}" type="datetimeFigureOut">
              <a:rPr lang="en-GB" smtClean="0"/>
              <a:t>19/10/2020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4915E4-A806-46C3-BE12-261F2A37419F}" type="slidenum">
              <a:rPr lang="en-GB" smtClean="0"/>
              <a:t>‹#›</a:t>
            </a:fld>
            <a:endParaRPr lang="en-GB"/>
          </a:p>
        </p:txBody>
      </p:sp>
    </p:spTree>
    <p:extLst>
      <p:ext uri="{BB962C8B-B14F-4D97-AF65-F5344CB8AC3E}">
        <p14:creationId xmlns:p14="http://schemas.microsoft.com/office/powerpoint/2010/main" val="247794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7" name="Google Shape;6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Bronagh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 name="Google Shape;5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Bronagh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r>
              <a:rPr lang="en-US" sz="1000">
                <a:solidFill>
                  <a:srgbClr val="232323"/>
                </a:solidFill>
              </a:rPr>
              <a:t>Suggestions for Future Training and Resource Development</a:t>
            </a:r>
            <a:endParaRPr sz="1000">
              <a:solidFill>
                <a:srgbClr val="232323"/>
              </a:solidFill>
            </a:endParaRPr>
          </a:p>
        </p:txBody>
      </p:sp>
      <p:sp>
        <p:nvSpPr>
          <p:cNvPr id="81" name="Google Shape;8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endParaRPr sz="1000">
              <a:solidFill>
                <a:srgbClr val="232323"/>
              </a:solidFill>
            </a:endParaRPr>
          </a:p>
          <a:p>
            <a:pPr marL="0" lvl="0" indent="0" algn="l" rtl="0">
              <a:lnSpc>
                <a:spcPct val="115000"/>
              </a:lnSpc>
              <a:spcBef>
                <a:spcPts val="0"/>
              </a:spcBef>
              <a:spcAft>
                <a:spcPts val="0"/>
              </a:spcAft>
              <a:buNone/>
            </a:pPr>
            <a:r>
              <a:rPr lang="en-US" sz="1000">
                <a:solidFill>
                  <a:srgbClr val="232323"/>
                </a:solidFill>
              </a:rPr>
              <a:t>Suggestions for Future Training and Resource Development</a:t>
            </a:r>
            <a:endParaRPr sz="1000">
              <a:solidFill>
                <a:srgbClr val="232323"/>
              </a:solidFill>
            </a:endParaRPr>
          </a:p>
        </p:txBody>
      </p:sp>
      <p:sp>
        <p:nvSpPr>
          <p:cNvPr id="81" name="Google Shape;8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1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1D2F-AB9A-4B57-AFC3-0D6695554645}"/>
              </a:ext>
            </a:extLst>
          </p:cNvPr>
          <p:cNvSpPr>
            <a:spLocks noGrp="1"/>
          </p:cNvSpPr>
          <p:nvPr>
            <p:ph type="ctrTitle"/>
          </p:nvPr>
        </p:nvSpPr>
        <p:spPr>
          <a:xfrm>
            <a:off x="205154" y="814632"/>
            <a:ext cx="9542584" cy="1198806"/>
          </a:xfrm>
        </p:spPr>
        <p:txBody>
          <a:bodyPr anchor="b"/>
          <a:lstStyle>
            <a:lvl1pPr algn="ctr">
              <a:defRPr sz="6000"/>
            </a:lvl1pPr>
          </a:lstStyle>
          <a:p>
            <a:r>
              <a:rPr lang="en-US" dirty="0"/>
              <a:t>Click to edit Master title style</a:t>
            </a:r>
            <a:endParaRPr lang="en-IE" dirty="0"/>
          </a:p>
        </p:txBody>
      </p:sp>
      <p:sp>
        <p:nvSpPr>
          <p:cNvPr id="3" name="Subtitle 2">
            <a:extLst>
              <a:ext uri="{FF2B5EF4-FFF2-40B4-BE49-F238E27FC236}">
                <a16:creationId xmlns:a16="http://schemas.microsoft.com/office/drawing/2014/main" id="{E83D7A40-80EE-4269-B53A-A192784051FF}"/>
              </a:ext>
            </a:extLst>
          </p:cNvPr>
          <p:cNvSpPr>
            <a:spLocks noGrp="1"/>
          </p:cNvSpPr>
          <p:nvPr>
            <p:ph type="subTitle" idx="1"/>
          </p:nvPr>
        </p:nvSpPr>
        <p:spPr>
          <a:xfrm>
            <a:off x="205153" y="2195267"/>
            <a:ext cx="9542583" cy="286910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0D63CFD-F96A-454B-921C-81867A3B7508}"/>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BC32CB63-139F-4259-A4C0-0981390A80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F8BB5F-98D5-41A8-A09D-66B23EB0A237}"/>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16949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667C-F5EC-47EB-B805-904212E99E5F}"/>
              </a:ext>
            </a:extLst>
          </p:cNvPr>
          <p:cNvSpPr>
            <a:spLocks noGrp="1"/>
          </p:cNvSpPr>
          <p:nvPr>
            <p:ph type="title"/>
          </p:nvPr>
        </p:nvSpPr>
        <p:spPr>
          <a:xfrm>
            <a:off x="266700" y="1056358"/>
            <a:ext cx="8982808" cy="679573"/>
          </a:xfrm>
        </p:spPr>
        <p:txBody>
          <a:bodyPr/>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32FFD2BF-B4D2-4AD2-9CC3-A61FD6BF95A4}"/>
              </a:ext>
            </a:extLst>
          </p:cNvPr>
          <p:cNvSpPr>
            <a:spLocks noGrp="1"/>
          </p:cNvSpPr>
          <p:nvPr>
            <p:ph type="body" orient="vert" idx="1"/>
          </p:nvPr>
        </p:nvSpPr>
        <p:spPr>
          <a:xfrm>
            <a:off x="266700" y="1735931"/>
            <a:ext cx="8982808" cy="338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181439-9C13-432D-A76E-36B6AB11B696}"/>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91FFB6FB-1D09-43EA-92B7-E6D11977806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9952BB2-DAB6-454F-A099-842C5AB0D66B}"/>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570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DFDEE-A3E5-4DE7-BA03-7FEE080B7CA0}"/>
              </a:ext>
            </a:extLst>
          </p:cNvPr>
          <p:cNvSpPr>
            <a:spLocks noGrp="1"/>
          </p:cNvSpPr>
          <p:nvPr>
            <p:ph type="title" orient="vert"/>
          </p:nvPr>
        </p:nvSpPr>
        <p:spPr>
          <a:xfrm>
            <a:off x="8153400" y="1028700"/>
            <a:ext cx="1570892" cy="4211516"/>
          </a:xfrm>
        </p:spPr>
        <p:txBody>
          <a:bodyPr vert="eaVert"/>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BF88D311-31CC-44A1-9963-F04FFCA89AB8}"/>
              </a:ext>
            </a:extLst>
          </p:cNvPr>
          <p:cNvSpPr>
            <a:spLocks noGrp="1"/>
          </p:cNvSpPr>
          <p:nvPr>
            <p:ph type="body" orient="vert" idx="1"/>
          </p:nvPr>
        </p:nvSpPr>
        <p:spPr>
          <a:xfrm>
            <a:off x="202222" y="1028700"/>
            <a:ext cx="7842739" cy="41283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F34AFE-DA85-4691-9EFB-4CA41F0C5D7B}"/>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E310F624-848C-4E23-AE1D-382C1F50172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121B0D-1236-40A9-960B-116E99D329C5}"/>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2345108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lt1"/>
        </a:solidFill>
        <a:effectLst/>
      </p:bgPr>
    </p:bg>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4200"/>
              <a:buNone/>
              <a:defRPr sz="5600"/>
            </a:lvl1pPr>
            <a:lvl2pPr lvl="1" algn="l">
              <a:spcBef>
                <a:spcPts val="0"/>
              </a:spcBef>
              <a:spcAft>
                <a:spcPts val="0"/>
              </a:spcAft>
              <a:buSzPts val="4200"/>
              <a:buNone/>
              <a:defRPr sz="5600"/>
            </a:lvl2pPr>
            <a:lvl3pPr lvl="2" algn="l">
              <a:spcBef>
                <a:spcPts val="0"/>
              </a:spcBef>
              <a:spcAft>
                <a:spcPts val="0"/>
              </a:spcAft>
              <a:buSzPts val="4200"/>
              <a:buNone/>
              <a:defRPr sz="5600"/>
            </a:lvl3pPr>
            <a:lvl4pPr lvl="3" algn="l">
              <a:spcBef>
                <a:spcPts val="0"/>
              </a:spcBef>
              <a:spcAft>
                <a:spcPts val="0"/>
              </a:spcAft>
              <a:buSzPts val="4200"/>
              <a:buNone/>
              <a:defRPr sz="5600"/>
            </a:lvl4pPr>
            <a:lvl5pPr lvl="4" algn="l">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21" name="Google Shape;21;p4"/>
          <p:cNvSpPr txBox="1">
            <a:spLocks noGrp="1"/>
          </p:cNvSpPr>
          <p:nvPr>
            <p:ph type="sldNum" idx="12"/>
          </p:nvPr>
        </p:nvSpPr>
        <p:spPr>
          <a:xfrm>
            <a:off x="11364383" y="6261100"/>
            <a:ext cx="732367" cy="524933"/>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1pPr>
            <a:lvl2pPr marL="0" marR="0" lvl="1"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2pPr>
            <a:lvl3pPr marL="0" marR="0" lvl="2"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3pPr>
            <a:lvl4pPr marL="0" marR="0" lvl="3"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4pPr>
            <a:lvl5pPr marL="0" marR="0" lvl="4"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5pPr>
            <a:lvl6pPr marL="0" marR="0" lvl="5"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6pPr>
            <a:lvl7pPr marL="0" marR="0" lvl="6"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7pPr>
            <a:lvl8pPr marL="0" marR="0" lvl="7"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8pPr>
            <a:lvl9pPr marL="0" marR="0" lvl="8" indent="0" algn="r">
              <a:lnSpc>
                <a:spcPct val="100000"/>
              </a:lnSpc>
              <a:spcBef>
                <a:spcPts val="0"/>
              </a:spcBef>
              <a:spcAft>
                <a:spcPts val="0"/>
              </a:spcAft>
              <a:buClr>
                <a:srgbClr val="FFFFFF"/>
              </a:buClr>
              <a:buSzPts val="1000"/>
              <a:buFont typeface="Roboto"/>
              <a:buNone/>
              <a:defRPr sz="1333" b="0" i="0" u="none">
                <a:solidFill>
                  <a:srgbClr val="FFFFFF"/>
                </a:solidFill>
                <a:latin typeface="Roboto"/>
                <a:ea typeface="Roboto"/>
                <a:cs typeface="Roboto"/>
                <a:sym typeface="Roboto"/>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9223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7549-4E3F-463A-82FF-EC83B45AC370}"/>
              </a:ext>
            </a:extLst>
          </p:cNvPr>
          <p:cNvSpPr>
            <a:spLocks noGrp="1"/>
          </p:cNvSpPr>
          <p:nvPr>
            <p:ph type="title"/>
          </p:nvPr>
        </p:nvSpPr>
        <p:spPr>
          <a:xfrm>
            <a:off x="237392" y="963796"/>
            <a:ext cx="9398977" cy="723534"/>
          </a:xfrm>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737E3EFC-9E1F-47DD-B8ED-FBBF3652AD25}"/>
              </a:ext>
            </a:extLst>
          </p:cNvPr>
          <p:cNvSpPr>
            <a:spLocks noGrp="1"/>
          </p:cNvSpPr>
          <p:nvPr>
            <p:ph idx="1"/>
          </p:nvPr>
        </p:nvSpPr>
        <p:spPr>
          <a:xfrm>
            <a:off x="237392" y="1828800"/>
            <a:ext cx="9398977" cy="3279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43F7B8A-7C40-4228-B137-5BCA3A988A3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6D0C3B71-24F7-4643-9EDB-470907BEB07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64B639C-E8D9-4689-829E-51A486264471}"/>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671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484F-61BC-4748-9BDC-E267ED6BF8FC}"/>
              </a:ext>
            </a:extLst>
          </p:cNvPr>
          <p:cNvSpPr>
            <a:spLocks noGrp="1"/>
          </p:cNvSpPr>
          <p:nvPr>
            <p:ph type="title"/>
          </p:nvPr>
        </p:nvSpPr>
        <p:spPr>
          <a:xfrm>
            <a:off x="251558" y="1059108"/>
            <a:ext cx="9490319" cy="2000616"/>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DE36752-8A11-408C-8477-31C60C92930F}"/>
              </a:ext>
            </a:extLst>
          </p:cNvPr>
          <p:cNvSpPr>
            <a:spLocks noGrp="1"/>
          </p:cNvSpPr>
          <p:nvPr>
            <p:ph type="body" idx="1"/>
          </p:nvPr>
        </p:nvSpPr>
        <p:spPr>
          <a:xfrm>
            <a:off x="251558" y="3217863"/>
            <a:ext cx="9490319" cy="193442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0F23B7-EE9B-474B-8FAE-8F0E2E8563E8}"/>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064F3ADD-2868-437E-8DC0-3EED942C78D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27CC26-C8F5-4D6E-8B17-5D491BD6C7BF}"/>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6305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5623-9D27-4810-AA58-63DE2CDF92E8}"/>
              </a:ext>
            </a:extLst>
          </p:cNvPr>
          <p:cNvSpPr>
            <a:spLocks noGrp="1"/>
          </p:cNvSpPr>
          <p:nvPr>
            <p:ph type="title"/>
          </p:nvPr>
        </p:nvSpPr>
        <p:spPr>
          <a:xfrm>
            <a:off x="293078" y="1037492"/>
            <a:ext cx="8871438" cy="653196"/>
          </a:xfrm>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FC44039-E493-4F45-9344-F54690EAC9C0}"/>
              </a:ext>
            </a:extLst>
          </p:cNvPr>
          <p:cNvSpPr>
            <a:spLocks noGrp="1"/>
          </p:cNvSpPr>
          <p:nvPr>
            <p:ph sz="half" idx="1"/>
          </p:nvPr>
        </p:nvSpPr>
        <p:spPr>
          <a:xfrm>
            <a:off x="293077" y="1796439"/>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Date Placeholder 4">
            <a:extLst>
              <a:ext uri="{FF2B5EF4-FFF2-40B4-BE49-F238E27FC236}">
                <a16:creationId xmlns:a16="http://schemas.microsoft.com/office/drawing/2014/main" id="{DE3FF3F9-314D-4801-8287-2AE3072A4D6D}"/>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A425EB94-B3F4-4286-8DD6-C5FBA2C02F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966C57-78A7-410D-8B3D-D2E185DCCC12}"/>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8" name="Content Placeholder 2">
            <a:extLst>
              <a:ext uri="{FF2B5EF4-FFF2-40B4-BE49-F238E27FC236}">
                <a16:creationId xmlns:a16="http://schemas.microsoft.com/office/drawing/2014/main" id="{D8A38EFE-077A-480C-AA6E-2AF25DB63814}"/>
              </a:ext>
            </a:extLst>
          </p:cNvPr>
          <p:cNvSpPr>
            <a:spLocks noGrp="1"/>
          </p:cNvSpPr>
          <p:nvPr>
            <p:ph sz="half" idx="13"/>
          </p:nvPr>
        </p:nvSpPr>
        <p:spPr>
          <a:xfrm>
            <a:off x="4832839" y="1796438"/>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5390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2E26-02E9-4542-B09F-624BBCF846E8}"/>
              </a:ext>
            </a:extLst>
          </p:cNvPr>
          <p:cNvSpPr>
            <a:spLocks noGrp="1"/>
          </p:cNvSpPr>
          <p:nvPr>
            <p:ph type="title"/>
          </p:nvPr>
        </p:nvSpPr>
        <p:spPr>
          <a:xfrm>
            <a:off x="197949" y="1018381"/>
            <a:ext cx="9288951" cy="82391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CEDB0743-59AB-4CF7-89E2-87154AA865A8}"/>
              </a:ext>
            </a:extLst>
          </p:cNvPr>
          <p:cNvSpPr>
            <a:spLocks noGrp="1"/>
          </p:cNvSpPr>
          <p:nvPr>
            <p:ph type="body" idx="1"/>
          </p:nvPr>
        </p:nvSpPr>
        <p:spPr>
          <a:xfrm>
            <a:off x="197949" y="1893247"/>
            <a:ext cx="4664197"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998AD77-0405-4517-915A-BBB3966F392B}"/>
              </a:ext>
            </a:extLst>
          </p:cNvPr>
          <p:cNvSpPr>
            <a:spLocks noGrp="1"/>
          </p:cNvSpPr>
          <p:nvPr>
            <p:ph sz="half" idx="2"/>
          </p:nvPr>
        </p:nvSpPr>
        <p:spPr>
          <a:xfrm>
            <a:off x="197949"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a:extLst>
              <a:ext uri="{FF2B5EF4-FFF2-40B4-BE49-F238E27FC236}">
                <a16:creationId xmlns:a16="http://schemas.microsoft.com/office/drawing/2014/main" id="{384975AF-A2D5-4554-8260-ED634F1690E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8" name="Footer Placeholder 7">
            <a:extLst>
              <a:ext uri="{FF2B5EF4-FFF2-40B4-BE49-F238E27FC236}">
                <a16:creationId xmlns:a16="http://schemas.microsoft.com/office/drawing/2014/main" id="{C48FE62D-6025-4320-BE6C-28D42797DE5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30EBC25-B62C-4E26-AE24-7B76AF8D5BE6}"/>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11" name="Text Placeholder 2">
            <a:extLst>
              <a:ext uri="{FF2B5EF4-FFF2-40B4-BE49-F238E27FC236}">
                <a16:creationId xmlns:a16="http://schemas.microsoft.com/office/drawing/2014/main" id="{3397E7CE-6628-4649-9F3D-B359B93E1235}"/>
              </a:ext>
            </a:extLst>
          </p:cNvPr>
          <p:cNvSpPr>
            <a:spLocks noGrp="1"/>
          </p:cNvSpPr>
          <p:nvPr>
            <p:ph type="body" idx="14"/>
          </p:nvPr>
        </p:nvSpPr>
        <p:spPr>
          <a:xfrm>
            <a:off x="5037993" y="1893247"/>
            <a:ext cx="4664198"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6145AF57-8DAA-4C1D-9906-22FF48E1DC7F}"/>
              </a:ext>
            </a:extLst>
          </p:cNvPr>
          <p:cNvSpPr>
            <a:spLocks noGrp="1"/>
          </p:cNvSpPr>
          <p:nvPr>
            <p:ph sz="half" idx="15"/>
          </p:nvPr>
        </p:nvSpPr>
        <p:spPr>
          <a:xfrm>
            <a:off x="5037994"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256649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D252-817D-4C3A-9D85-4A44FFD1E3C0}"/>
              </a:ext>
            </a:extLst>
          </p:cNvPr>
          <p:cNvSpPr>
            <a:spLocks noGrp="1"/>
          </p:cNvSpPr>
          <p:nvPr>
            <p:ph type="title"/>
          </p:nvPr>
        </p:nvSpPr>
        <p:spPr>
          <a:xfrm>
            <a:off x="501161" y="1077302"/>
            <a:ext cx="8903677" cy="769083"/>
          </a:xfr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98F335C-1EBE-4D7B-A4EF-DBE1F1688DF4}"/>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4" name="Footer Placeholder 3">
            <a:extLst>
              <a:ext uri="{FF2B5EF4-FFF2-40B4-BE49-F238E27FC236}">
                <a16:creationId xmlns:a16="http://schemas.microsoft.com/office/drawing/2014/main" id="{C878C408-E62F-48BA-90CC-3FCC2A3F826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78CC75B-F249-4910-BC57-B1C52624144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46567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645A9-61A7-4BBD-9BC4-663AAD4FC462}"/>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3" name="Footer Placeholder 2">
            <a:extLst>
              <a:ext uri="{FF2B5EF4-FFF2-40B4-BE49-F238E27FC236}">
                <a16:creationId xmlns:a16="http://schemas.microsoft.com/office/drawing/2014/main" id="{1307EF0E-A4DC-461C-94DD-C413D81F79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3786AA7-FA3F-426F-8BF6-1CBD62C39D2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933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82CE2-7281-4EE2-AE13-E8B5E2683D9A}"/>
              </a:ext>
            </a:extLst>
          </p:cNvPr>
          <p:cNvSpPr>
            <a:spLocks noGrp="1"/>
          </p:cNvSpPr>
          <p:nvPr>
            <p:ph type="title"/>
          </p:nvPr>
        </p:nvSpPr>
        <p:spPr>
          <a:xfrm>
            <a:off x="329835" y="1143000"/>
            <a:ext cx="3932237" cy="914400"/>
          </a:xfrm>
        </p:spPr>
        <p:txBody>
          <a:bodyPr anchor="b"/>
          <a:lstStyle>
            <a:lvl1pPr>
              <a:defRPr sz="3200"/>
            </a:lvl1p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02BD125B-F44A-42B8-BD93-133B11BCA7FA}"/>
              </a:ext>
            </a:extLst>
          </p:cNvPr>
          <p:cNvSpPr>
            <a:spLocks noGrp="1"/>
          </p:cNvSpPr>
          <p:nvPr>
            <p:ph idx="1"/>
          </p:nvPr>
        </p:nvSpPr>
        <p:spPr>
          <a:xfrm>
            <a:off x="4262073" y="1143000"/>
            <a:ext cx="5400674" cy="3894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AE12861-A17D-4715-B4DC-0D29D5851F9B}"/>
              </a:ext>
            </a:extLst>
          </p:cNvPr>
          <p:cNvSpPr>
            <a:spLocks noGrp="1"/>
          </p:cNvSpPr>
          <p:nvPr>
            <p:ph type="body" sz="half" idx="2"/>
          </p:nvPr>
        </p:nvSpPr>
        <p:spPr>
          <a:xfrm>
            <a:off x="329835" y="2057400"/>
            <a:ext cx="3932237" cy="29805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D2F71-EC1C-46CF-AFCD-D240654AE6AA}"/>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535C8423-D8E2-4632-B092-F105995DFE9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A25D395-34DD-4BC4-BCB1-22657A4DAD9D}"/>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27142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F548-E831-417F-96C6-EE44C60F7636}"/>
              </a:ext>
            </a:extLst>
          </p:cNvPr>
          <p:cNvSpPr>
            <a:spLocks noGrp="1"/>
          </p:cNvSpPr>
          <p:nvPr>
            <p:ph type="title"/>
          </p:nvPr>
        </p:nvSpPr>
        <p:spPr>
          <a:xfrm>
            <a:off x="428625" y="1081454"/>
            <a:ext cx="3932237" cy="975946"/>
          </a:xfrm>
        </p:spPr>
        <p:txBody>
          <a:bodyPr anchor="b"/>
          <a:lstStyle>
            <a:lvl1pPr>
              <a:defRPr sz="3200"/>
            </a:lvl1pPr>
          </a:lstStyle>
          <a:p>
            <a:r>
              <a:rPr lang="en-US" dirty="0"/>
              <a:t>Click to edit Master title style</a:t>
            </a:r>
            <a:endParaRPr lang="en-IE" dirty="0"/>
          </a:p>
        </p:txBody>
      </p:sp>
      <p:sp>
        <p:nvSpPr>
          <p:cNvPr id="3" name="Picture Placeholder 2">
            <a:extLst>
              <a:ext uri="{FF2B5EF4-FFF2-40B4-BE49-F238E27FC236}">
                <a16:creationId xmlns:a16="http://schemas.microsoft.com/office/drawing/2014/main" id="{91E11536-A86F-4F05-A629-9C1E83399DC4}"/>
              </a:ext>
            </a:extLst>
          </p:cNvPr>
          <p:cNvSpPr>
            <a:spLocks noGrp="1"/>
          </p:cNvSpPr>
          <p:nvPr>
            <p:ph type="pic" idx="1"/>
          </p:nvPr>
        </p:nvSpPr>
        <p:spPr>
          <a:xfrm>
            <a:off x="4514973" y="1081455"/>
            <a:ext cx="5112604" cy="4018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7649FA2F-2CA8-47AB-A5A5-DB08CFBFD659}"/>
              </a:ext>
            </a:extLst>
          </p:cNvPr>
          <p:cNvSpPr>
            <a:spLocks noGrp="1"/>
          </p:cNvSpPr>
          <p:nvPr>
            <p:ph type="body" sz="half" idx="2"/>
          </p:nvPr>
        </p:nvSpPr>
        <p:spPr>
          <a:xfrm>
            <a:off x="428624" y="2057400"/>
            <a:ext cx="3932237" cy="3042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CE6C2-97AD-4FE1-A86D-01229DC03F2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EDA76E37-438A-4075-A5B0-89BFF17E6D1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FC6FD0-7C53-438B-BA44-D68129981CE4}"/>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9664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7AEC39-BB28-485C-9B71-0A42DE7F2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84ED5CC-E4A3-40EF-9629-6D66D62BB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0B93774-9F2F-4953-B7B1-177BD78C3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21D2D0B6-5FCE-4C51-B532-99914BDF2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B283318-2127-4E42-B732-7F2635EC6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38CA2-0931-4A13-995B-706575342237}" type="slidenum">
              <a:rPr lang="en-IE" smtClean="0"/>
              <a:t>‹#›</a:t>
            </a:fld>
            <a:endParaRPr lang="en-IE"/>
          </a:p>
        </p:txBody>
      </p:sp>
      <p:pic>
        <p:nvPicPr>
          <p:cNvPr id="8" name="Picture 7">
            <a:extLst>
              <a:ext uri="{FF2B5EF4-FFF2-40B4-BE49-F238E27FC236}">
                <a16:creationId xmlns:a16="http://schemas.microsoft.com/office/drawing/2014/main" id="{56C1E227-3CB1-48C7-9FE2-23151D1C4DBD}"/>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445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byrne@qub.ac.uk" TargetMode="External"/><Relationship Id="rId2" Type="http://schemas.openxmlformats.org/officeDocument/2006/relationships/hyperlink" Target="https://bda.org.uk/accesstojustice-is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nnual Conference Wednesday 21 October 2020.&#10;Facilitating the effective and equal participation of persons with disabilities in the Irish criminal justice system (Article 13 UNCRPD)" title="NDA Annual Conference Title and Logo">
            <a:extLst>
              <a:ext uri="{FF2B5EF4-FFF2-40B4-BE49-F238E27FC236}">
                <a16:creationId xmlns:a16="http://schemas.microsoft.com/office/drawing/2014/main" id="{D8234148-3A99-4EA1-9EE5-9960BECF86F4}"/>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hidden="1"/>
          <p:cNvSpPr>
            <a:spLocks noGrp="1"/>
          </p:cNvSpPr>
          <p:nvPr>
            <p:ph type="title"/>
          </p:nvPr>
        </p:nvSpPr>
        <p:spPr/>
        <p:txBody>
          <a:bodyPr/>
          <a:lstStyle/>
          <a:p>
            <a:r>
              <a:rPr lang="en-GB" dirty="0" smtClean="0"/>
              <a:t>NDA Annual Conference 2020</a:t>
            </a:r>
            <a:endParaRPr lang="en-IE" dirty="0"/>
          </a:p>
        </p:txBody>
      </p:sp>
    </p:spTree>
    <p:extLst>
      <p:ext uri="{BB962C8B-B14F-4D97-AF65-F5344CB8AC3E}">
        <p14:creationId xmlns:p14="http://schemas.microsoft.com/office/powerpoint/2010/main" val="1302726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1FE55-A325-4943-9EF7-477F61A83D2F}"/>
              </a:ext>
            </a:extLst>
          </p:cNvPr>
          <p:cNvSpPr>
            <a:spLocks noGrp="1"/>
          </p:cNvSpPr>
          <p:nvPr>
            <p:ph type="title"/>
          </p:nvPr>
        </p:nvSpPr>
        <p:spPr>
          <a:xfrm>
            <a:off x="1925515" y="430396"/>
            <a:ext cx="8340969" cy="723534"/>
          </a:xfrm>
        </p:spPr>
        <p:txBody>
          <a:bodyPr>
            <a:normAutofit fontScale="90000"/>
          </a:bodyPr>
          <a:lstStyle/>
          <a:p>
            <a:r>
              <a:rPr lang="en-GB" b="1" dirty="0"/>
              <a:t>Legal Professionals’ Experiences of Working with Deaf People</a:t>
            </a:r>
          </a:p>
        </p:txBody>
      </p:sp>
      <p:sp>
        <p:nvSpPr>
          <p:cNvPr id="3" name="Content Placeholder 2">
            <a:extLst>
              <a:ext uri="{FF2B5EF4-FFF2-40B4-BE49-F238E27FC236}">
                <a16:creationId xmlns:a16="http://schemas.microsoft.com/office/drawing/2014/main" id="{11CBFDDD-90E2-4F22-B375-0CC534B254D0}"/>
              </a:ext>
            </a:extLst>
          </p:cNvPr>
          <p:cNvSpPr>
            <a:spLocks noGrp="1"/>
          </p:cNvSpPr>
          <p:nvPr>
            <p:ph idx="1"/>
          </p:nvPr>
        </p:nvSpPr>
        <p:spPr>
          <a:xfrm>
            <a:off x="142876" y="1433512"/>
            <a:ext cx="9588744" cy="3857625"/>
          </a:xfrm>
        </p:spPr>
        <p:txBody>
          <a:bodyPr>
            <a:normAutofit fontScale="92500" lnSpcReduction="10000"/>
          </a:bodyPr>
          <a:lstStyle/>
          <a:p>
            <a:pPr marL="0" indent="0">
              <a:buNone/>
            </a:pPr>
            <a:endParaRPr lang="en-GB" sz="3200" dirty="0"/>
          </a:p>
          <a:p>
            <a:pPr marL="0" indent="0">
              <a:buNone/>
            </a:pPr>
            <a:r>
              <a:rPr lang="en-GB" sz="3200" dirty="0"/>
              <a:t>‘Only because…, by doing this you’ve triggered that thought in my mind, you know? Why am I not, I mean I’ve been a barrister for thirty years and a high court judge now for three years, and I have not had a Deaf person appear in front of me, I haven’t been asked to represent a Deaf person, in any capacity whatsoever. So [pause] I’m asking myself the question now, is there a problem even before they get to court?’ (Judge)</a:t>
            </a:r>
          </a:p>
        </p:txBody>
      </p:sp>
    </p:spTree>
    <p:extLst>
      <p:ext uri="{BB962C8B-B14F-4D97-AF65-F5344CB8AC3E}">
        <p14:creationId xmlns:p14="http://schemas.microsoft.com/office/powerpoint/2010/main" val="120005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A8FB7C-753A-47EA-ADD3-34334CB95AE2}"/>
              </a:ext>
            </a:extLst>
          </p:cNvPr>
          <p:cNvSpPr>
            <a:spLocks noGrp="1"/>
          </p:cNvSpPr>
          <p:nvPr>
            <p:ph idx="4294967295"/>
          </p:nvPr>
        </p:nvSpPr>
        <p:spPr>
          <a:xfrm>
            <a:off x="0" y="1409700"/>
            <a:ext cx="9398000" cy="3279775"/>
          </a:xfrm>
        </p:spPr>
        <p:txBody>
          <a:bodyPr/>
          <a:lstStyle/>
          <a:p>
            <a:pPr marL="0" indent="0">
              <a:buNone/>
            </a:pPr>
            <a:r>
              <a:rPr lang="en-GB" dirty="0"/>
              <a:t>‘I take great pride in the uniform that I wear and I was a little embarrassed about the fact that [the police] had let down this [Deaf] lady because she had to contact [England] police although she lived within a couple of miles of the [local PSNI] station. I thought it was a terrible indictment on the services that we offer.’ (Police Officer)</a:t>
            </a:r>
          </a:p>
        </p:txBody>
      </p:sp>
      <p:sp>
        <p:nvSpPr>
          <p:cNvPr id="5" name="Title 4" hidden="1"/>
          <p:cNvSpPr>
            <a:spLocks noGrp="1"/>
          </p:cNvSpPr>
          <p:nvPr>
            <p:ph type="title"/>
          </p:nvPr>
        </p:nvSpPr>
        <p:spPr/>
        <p:txBody>
          <a:bodyPr/>
          <a:lstStyle/>
          <a:p>
            <a:r>
              <a:rPr lang="en-IE" dirty="0" smtClean="0"/>
              <a:t>Quote from Police Officer</a:t>
            </a:r>
            <a:endParaRPr lang="en-IE" dirty="0"/>
          </a:p>
        </p:txBody>
      </p:sp>
    </p:spTree>
    <p:extLst>
      <p:ext uri="{BB962C8B-B14F-4D97-AF65-F5344CB8AC3E}">
        <p14:creationId xmlns:p14="http://schemas.microsoft.com/office/powerpoint/2010/main" val="376508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0F6992-201F-4294-A80F-00288DE4B140}"/>
              </a:ext>
            </a:extLst>
          </p:cNvPr>
          <p:cNvSpPr>
            <a:spLocks noGrp="1"/>
          </p:cNvSpPr>
          <p:nvPr>
            <p:ph idx="4294967295"/>
          </p:nvPr>
        </p:nvSpPr>
        <p:spPr>
          <a:xfrm>
            <a:off x="0" y="1343025"/>
            <a:ext cx="9398000" cy="3279775"/>
          </a:xfrm>
        </p:spPr>
        <p:txBody>
          <a:bodyPr>
            <a:normAutofit lnSpcReduction="10000"/>
          </a:bodyPr>
          <a:lstStyle/>
          <a:p>
            <a:pPr marL="0" indent="0">
              <a:buNone/>
            </a:pPr>
            <a:r>
              <a:rPr lang="en-GB" dirty="0"/>
              <a:t>‘I’ve had at least one case here </a:t>
            </a:r>
            <a:r>
              <a:rPr lang="en-GB" dirty="0" smtClean="0"/>
              <a:t>where </a:t>
            </a:r>
            <a:r>
              <a:rPr lang="en-GB" dirty="0"/>
              <a:t>both parents were Deaf, and it was unusual in the sense that I think the father came from Derry and the mother came from Belfast, and the Derry man did Irish sign language and the Belfast mum did British sign language. So, we had to have two interpreters doing British sign language and [Irish] sign language. I thought [since] this is going to be slow; I’m going to be able to take notes. But it actually was very complicated, and it took an awful lot of concentration.’ (Tribunal Panel Member)</a:t>
            </a:r>
          </a:p>
        </p:txBody>
      </p:sp>
      <p:sp>
        <p:nvSpPr>
          <p:cNvPr id="2" name="Title 1" hidden="1"/>
          <p:cNvSpPr>
            <a:spLocks noGrp="1"/>
          </p:cNvSpPr>
          <p:nvPr>
            <p:ph type="title"/>
          </p:nvPr>
        </p:nvSpPr>
        <p:spPr/>
        <p:txBody>
          <a:bodyPr/>
          <a:lstStyle/>
          <a:p>
            <a:r>
              <a:rPr lang="en-IE" dirty="0" smtClean="0"/>
              <a:t>Quote from Tribunal Panel Member</a:t>
            </a:r>
            <a:endParaRPr lang="en-IE" dirty="0"/>
          </a:p>
        </p:txBody>
      </p:sp>
    </p:spTree>
    <p:extLst>
      <p:ext uri="{BB962C8B-B14F-4D97-AF65-F5344CB8AC3E}">
        <p14:creationId xmlns:p14="http://schemas.microsoft.com/office/powerpoint/2010/main" val="3499285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11D5-8D3B-4442-ADAA-711A977EC4CA}"/>
              </a:ext>
            </a:extLst>
          </p:cNvPr>
          <p:cNvSpPr>
            <a:spLocks noGrp="1"/>
          </p:cNvSpPr>
          <p:nvPr>
            <p:ph type="title"/>
          </p:nvPr>
        </p:nvSpPr>
        <p:spPr>
          <a:xfrm>
            <a:off x="1704975" y="287521"/>
            <a:ext cx="7855194" cy="723534"/>
          </a:xfrm>
        </p:spPr>
        <p:txBody>
          <a:bodyPr/>
          <a:lstStyle/>
          <a:p>
            <a:r>
              <a:rPr lang="en-GB" b="1" dirty="0"/>
              <a:t>Accessing Services</a:t>
            </a:r>
          </a:p>
        </p:txBody>
      </p:sp>
      <p:sp>
        <p:nvSpPr>
          <p:cNvPr id="3" name="Content Placeholder 2">
            <a:extLst>
              <a:ext uri="{FF2B5EF4-FFF2-40B4-BE49-F238E27FC236}">
                <a16:creationId xmlns:a16="http://schemas.microsoft.com/office/drawing/2014/main" id="{22885C38-A991-4E34-BA2F-891AD19998D4}"/>
              </a:ext>
            </a:extLst>
          </p:cNvPr>
          <p:cNvSpPr>
            <a:spLocks noGrp="1"/>
          </p:cNvSpPr>
          <p:nvPr>
            <p:ph idx="1"/>
          </p:nvPr>
        </p:nvSpPr>
        <p:spPr>
          <a:xfrm>
            <a:off x="294542" y="1600200"/>
            <a:ext cx="9398977" cy="3279531"/>
          </a:xfrm>
        </p:spPr>
        <p:txBody>
          <a:bodyPr/>
          <a:lstStyle/>
          <a:p>
            <a:pPr marL="0" indent="0">
              <a:buNone/>
            </a:pPr>
            <a:r>
              <a:rPr lang="en-GB" dirty="0"/>
              <a:t>‘We recommend that members of the Deaf community email us through the PSNI website… but when I’ve looked at that, and the deaf people I’ve spoken to, they’ve said it’s confusing. They said it’s too heavy on text, it assumes quite a high standard of literacy. The education system, as I’ve been finding out, has let a lot of Deaf people down. The standard of education that they’ve received is poor.’ (Police Officer)</a:t>
            </a:r>
          </a:p>
        </p:txBody>
      </p:sp>
    </p:spTree>
    <p:extLst>
      <p:ext uri="{BB962C8B-B14F-4D97-AF65-F5344CB8AC3E}">
        <p14:creationId xmlns:p14="http://schemas.microsoft.com/office/powerpoint/2010/main" val="339103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8C3EF7-EA45-45A1-A55C-4E04FE359BEA}"/>
              </a:ext>
            </a:extLst>
          </p:cNvPr>
          <p:cNvSpPr>
            <a:spLocks noGrp="1"/>
          </p:cNvSpPr>
          <p:nvPr>
            <p:ph idx="4294967295"/>
          </p:nvPr>
        </p:nvSpPr>
        <p:spPr>
          <a:xfrm>
            <a:off x="0" y="1428750"/>
            <a:ext cx="9398000" cy="3279775"/>
          </a:xfrm>
        </p:spPr>
        <p:txBody>
          <a:bodyPr/>
          <a:lstStyle/>
          <a:p>
            <a:pPr marL="0" indent="0">
              <a:buNone/>
            </a:pPr>
            <a:r>
              <a:rPr lang="en-GB" dirty="0"/>
              <a:t>‘Once they’d heard the plaintiff’s evidence, and we had two signers in court, the judge said ‘those interpreters can go home now’ which meant the deaf person wouldn’t have been able to follow the rest of the hearing. And we had to explain to the judge why we needed the interpreters to remain in the courtroom… there is such a lot of work to be done just to explain the very basic needs of people with any disabilities in accessing the justice system.’ (Solicitor)</a:t>
            </a:r>
          </a:p>
        </p:txBody>
      </p:sp>
      <p:sp>
        <p:nvSpPr>
          <p:cNvPr id="2" name="Title 1" hidden="1"/>
          <p:cNvSpPr>
            <a:spLocks noGrp="1"/>
          </p:cNvSpPr>
          <p:nvPr>
            <p:ph type="title"/>
          </p:nvPr>
        </p:nvSpPr>
        <p:spPr/>
        <p:txBody>
          <a:bodyPr/>
          <a:lstStyle/>
          <a:p>
            <a:r>
              <a:rPr lang="en-IE" dirty="0" smtClean="0"/>
              <a:t>Quote from Solicitor</a:t>
            </a:r>
            <a:endParaRPr lang="en-IE" dirty="0"/>
          </a:p>
        </p:txBody>
      </p:sp>
    </p:spTree>
    <p:extLst>
      <p:ext uri="{BB962C8B-B14F-4D97-AF65-F5344CB8AC3E}">
        <p14:creationId xmlns:p14="http://schemas.microsoft.com/office/powerpoint/2010/main" val="2270866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ips for Justice Professionals publication" title="Image of publication cover">
            <a:extLst>
              <a:ext uri="{FF2B5EF4-FFF2-40B4-BE49-F238E27FC236}">
                <a16:creationId xmlns:a16="http://schemas.microsoft.com/office/drawing/2014/main" id="{8AE9BEA6-F45A-4B61-AC23-FBBDA40124B4}"/>
              </a:ext>
            </a:extLst>
          </p:cNvPr>
          <p:cNvPicPr>
            <a:picLocks noGrp="1" noChangeAspect="1"/>
          </p:cNvPicPr>
          <p:nvPr>
            <p:ph idx="1"/>
          </p:nvPr>
        </p:nvPicPr>
        <p:blipFill rotWithShape="1">
          <a:blip r:embed="rId2"/>
          <a:srcRect l="34328" t="15799" r="35875" b="17469"/>
          <a:stretch/>
        </p:blipFill>
        <p:spPr>
          <a:xfrm>
            <a:off x="6177280" y="619179"/>
            <a:ext cx="3545840" cy="4466953"/>
          </a:xfrm>
          <a:prstGeom prst="rect">
            <a:avLst/>
          </a:prstGeom>
        </p:spPr>
      </p:pic>
      <p:sp>
        <p:nvSpPr>
          <p:cNvPr id="5" name="TextBox 4">
            <a:extLst>
              <a:ext uri="{FF2B5EF4-FFF2-40B4-BE49-F238E27FC236}">
                <a16:creationId xmlns:a16="http://schemas.microsoft.com/office/drawing/2014/main" id="{DA3DC551-65BB-4A7D-BC3C-CFB4B140A51E}"/>
              </a:ext>
            </a:extLst>
          </p:cNvPr>
          <p:cNvSpPr txBox="1"/>
          <p:nvPr/>
        </p:nvSpPr>
        <p:spPr>
          <a:xfrm>
            <a:off x="172720" y="1300480"/>
            <a:ext cx="6096000" cy="3785652"/>
          </a:xfrm>
          <a:prstGeom prst="rect">
            <a:avLst/>
          </a:prstGeom>
          <a:noFill/>
        </p:spPr>
        <p:txBody>
          <a:bodyPr wrap="square" rtlCol="0">
            <a:spAutoFit/>
          </a:bodyPr>
          <a:lstStyle/>
          <a:p>
            <a:pPr marL="342900" indent="-342900">
              <a:buFont typeface="Arial" panose="020B0604020202020204" pitchFamily="34" charset="0"/>
              <a:buChar char="•"/>
            </a:pPr>
            <a:r>
              <a:rPr lang="en-GB" sz="2400" dirty="0"/>
              <a:t>Learn as much as you can about being Deaf</a:t>
            </a:r>
          </a:p>
          <a:p>
            <a:pPr marL="342900" indent="-342900">
              <a:buFont typeface="Arial" panose="020B0604020202020204" pitchFamily="34" charset="0"/>
              <a:buChar char="•"/>
            </a:pPr>
            <a:r>
              <a:rPr lang="en-GB" sz="2400" dirty="0"/>
              <a:t>Find out how your client communicates</a:t>
            </a:r>
          </a:p>
          <a:p>
            <a:pPr marL="342900" indent="-342900">
              <a:buFont typeface="Arial" panose="020B0604020202020204" pitchFamily="34" charset="0"/>
              <a:buChar char="•"/>
            </a:pPr>
            <a:r>
              <a:rPr lang="en-GB" sz="2400" dirty="0"/>
              <a:t>Adopt Deaf-friendly practices</a:t>
            </a:r>
          </a:p>
          <a:p>
            <a:pPr marL="342900" indent="-342900">
              <a:buFont typeface="Arial" panose="020B0604020202020204" pitchFamily="34" charset="0"/>
              <a:buChar char="•"/>
            </a:pPr>
            <a:r>
              <a:rPr lang="en-GB" sz="2400" dirty="0"/>
              <a:t>Adapt</a:t>
            </a:r>
          </a:p>
          <a:p>
            <a:pPr marL="342900" indent="-342900">
              <a:buFont typeface="Arial" panose="020B0604020202020204" pitchFamily="34" charset="0"/>
              <a:buChar char="•"/>
            </a:pPr>
            <a:r>
              <a:rPr lang="en-GB" sz="2400" dirty="0"/>
              <a:t>Know your protocols</a:t>
            </a:r>
          </a:p>
          <a:p>
            <a:pPr marL="342900" indent="-342900">
              <a:buFont typeface="Arial" panose="020B0604020202020204" pitchFamily="34" charset="0"/>
              <a:buChar char="•"/>
            </a:pPr>
            <a:r>
              <a:rPr lang="en-GB" sz="2400" dirty="0"/>
              <a:t>Clarify jargon</a:t>
            </a:r>
          </a:p>
          <a:p>
            <a:pPr marL="342900" indent="-342900">
              <a:buFont typeface="Arial" panose="020B0604020202020204" pitchFamily="34" charset="0"/>
              <a:buChar char="•"/>
            </a:pPr>
            <a:r>
              <a:rPr lang="en-GB" sz="2400" dirty="0"/>
              <a:t>Know your communication professionals</a:t>
            </a:r>
          </a:p>
          <a:p>
            <a:pPr marL="342900" indent="-342900">
              <a:buFont typeface="Arial" panose="020B0604020202020204" pitchFamily="34" charset="0"/>
              <a:buChar char="•"/>
            </a:pPr>
            <a:r>
              <a:rPr lang="en-GB" sz="2400" dirty="0"/>
              <a:t>Use the same interpreters</a:t>
            </a:r>
          </a:p>
          <a:p>
            <a:pPr marL="342900" indent="-342900">
              <a:buFont typeface="Arial" panose="020B0604020202020204" pitchFamily="34" charset="0"/>
              <a:buChar char="•"/>
            </a:pPr>
            <a:r>
              <a:rPr lang="en-GB" sz="2400" dirty="0"/>
              <a:t>Give yourself time</a:t>
            </a:r>
          </a:p>
          <a:p>
            <a:pPr marL="342900" indent="-342900">
              <a:buFont typeface="Arial" panose="020B0604020202020204" pitchFamily="34" charset="0"/>
              <a:buChar char="•"/>
            </a:pPr>
            <a:r>
              <a:rPr lang="en-GB" sz="2400" dirty="0"/>
              <a:t>Don’t panic! </a:t>
            </a:r>
          </a:p>
        </p:txBody>
      </p:sp>
      <p:sp>
        <p:nvSpPr>
          <p:cNvPr id="2" name="Title 1">
            <a:extLst>
              <a:ext uri="{FF2B5EF4-FFF2-40B4-BE49-F238E27FC236}">
                <a16:creationId xmlns:a16="http://schemas.microsoft.com/office/drawing/2014/main" id="{18626C75-6D7F-4A3A-AFD4-31EB539F8C5D}"/>
              </a:ext>
            </a:extLst>
          </p:cNvPr>
          <p:cNvSpPr>
            <a:spLocks noGrp="1"/>
          </p:cNvSpPr>
          <p:nvPr>
            <p:ph type="title"/>
          </p:nvPr>
        </p:nvSpPr>
        <p:spPr>
          <a:xfrm>
            <a:off x="1781712" y="359047"/>
            <a:ext cx="9398977" cy="723534"/>
          </a:xfrm>
        </p:spPr>
        <p:txBody>
          <a:bodyPr/>
          <a:lstStyle/>
          <a:p>
            <a:r>
              <a:rPr lang="en-GB" b="1" dirty="0"/>
              <a:t>Tips! </a:t>
            </a:r>
          </a:p>
        </p:txBody>
      </p:sp>
    </p:spTree>
    <p:extLst>
      <p:ext uri="{BB962C8B-B14F-4D97-AF65-F5344CB8AC3E}">
        <p14:creationId xmlns:p14="http://schemas.microsoft.com/office/powerpoint/2010/main" val="226559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A8DF3-A8E6-4467-AB18-7D16289B09C5}"/>
              </a:ext>
            </a:extLst>
          </p:cNvPr>
          <p:cNvSpPr>
            <a:spLocks noGrp="1"/>
          </p:cNvSpPr>
          <p:nvPr>
            <p:ph type="title"/>
          </p:nvPr>
        </p:nvSpPr>
        <p:spPr>
          <a:xfrm>
            <a:off x="1862992" y="303396"/>
            <a:ext cx="9398977" cy="723534"/>
          </a:xfrm>
        </p:spPr>
        <p:txBody>
          <a:bodyPr/>
          <a:lstStyle/>
          <a:p>
            <a:r>
              <a:rPr lang="en-GB" b="1" dirty="0"/>
              <a:t>For more info:</a:t>
            </a:r>
          </a:p>
        </p:txBody>
      </p:sp>
      <p:sp>
        <p:nvSpPr>
          <p:cNvPr id="3" name="Content Placeholder 2">
            <a:extLst>
              <a:ext uri="{FF2B5EF4-FFF2-40B4-BE49-F238E27FC236}">
                <a16:creationId xmlns:a16="http://schemas.microsoft.com/office/drawing/2014/main" id="{73B76DF0-812D-4EFD-B47F-C27A99122AEB}"/>
              </a:ext>
            </a:extLst>
          </p:cNvPr>
          <p:cNvSpPr>
            <a:spLocks noGrp="1"/>
          </p:cNvSpPr>
          <p:nvPr>
            <p:ph idx="1"/>
          </p:nvPr>
        </p:nvSpPr>
        <p:spPr>
          <a:xfrm>
            <a:off x="133056" y="1403154"/>
            <a:ext cx="9749888" cy="3279531"/>
          </a:xfrm>
        </p:spPr>
        <p:txBody>
          <a:bodyPr>
            <a:normAutofit fontScale="92500" lnSpcReduction="10000"/>
          </a:bodyPr>
          <a:lstStyle/>
          <a:p>
            <a:pPr marL="0" indent="0">
              <a:buNone/>
            </a:pPr>
            <a:r>
              <a:rPr lang="en-GB" dirty="0"/>
              <a:t>Full and summary report and range of resources/videos at:</a:t>
            </a:r>
          </a:p>
          <a:p>
            <a:pPr marL="0" indent="0">
              <a:buNone/>
            </a:pPr>
            <a:r>
              <a:rPr lang="en-GB" dirty="0">
                <a:solidFill>
                  <a:srgbClr val="0070C0"/>
                </a:solidFill>
              </a:rPr>
              <a:t> </a:t>
            </a:r>
            <a:r>
              <a:rPr lang="en-GB" dirty="0">
                <a:solidFill>
                  <a:srgbClr val="0070C0"/>
                </a:solidFill>
                <a:hlinkClick r:id="rId2">
                  <a:extLst>
                    <a:ext uri="{A12FA001-AC4F-418D-AE19-62706E023703}">
                      <ahyp:hlinkClr xmlns:ahyp="http://schemas.microsoft.com/office/drawing/2018/hyperlinkcolor" xmlns="" val="tx"/>
                    </a:ext>
                  </a:extLst>
                </a:hlinkClick>
              </a:rPr>
              <a:t>https://bda.org.uk/accesstojustice-isl/</a:t>
            </a:r>
            <a:endParaRPr lang="en-GB" dirty="0">
              <a:solidFill>
                <a:srgbClr val="0070C0"/>
              </a:solidFill>
            </a:endParaRPr>
          </a:p>
          <a:p>
            <a:pPr marL="0" indent="0">
              <a:buNone/>
            </a:pPr>
            <a:endParaRPr lang="en-GB" dirty="0"/>
          </a:p>
          <a:p>
            <a:pPr marL="0" indent="0">
              <a:buNone/>
            </a:pPr>
            <a:r>
              <a:rPr lang="en-GB" dirty="0"/>
              <a:t>Email: Dr Bronagh Byrne, </a:t>
            </a:r>
            <a:r>
              <a:rPr lang="en-GB" dirty="0">
                <a:solidFill>
                  <a:srgbClr val="0070C0"/>
                </a:solidFill>
                <a:hlinkClick r:id="rId3">
                  <a:extLst>
                    <a:ext uri="{A12FA001-AC4F-418D-AE19-62706E023703}">
                      <ahyp:hlinkClr xmlns:ahyp="http://schemas.microsoft.com/office/drawing/2018/hyperlinkcolor" xmlns="" val="tx"/>
                    </a:ext>
                  </a:extLst>
                </a:hlinkClick>
              </a:rPr>
              <a:t>b.byrne@qub.ac.uk</a:t>
            </a:r>
            <a:r>
              <a:rPr lang="en-GB" dirty="0">
                <a:solidFill>
                  <a:srgbClr val="0070C0"/>
                </a:solidFill>
              </a:rPr>
              <a:t> </a:t>
            </a:r>
            <a:r>
              <a:rPr lang="en-GB" dirty="0"/>
              <a:t>or @</a:t>
            </a:r>
            <a:r>
              <a:rPr lang="en-GB" dirty="0" err="1"/>
              <a:t>BronaghByrneQUB</a:t>
            </a:r>
            <a:endParaRPr lang="en-GB" dirty="0"/>
          </a:p>
          <a:p>
            <a:pPr marL="0" indent="0">
              <a:buNone/>
            </a:pPr>
            <a:endParaRPr lang="en-GB" dirty="0"/>
          </a:p>
          <a:p>
            <a:pPr marL="0" indent="0">
              <a:buNone/>
            </a:pPr>
            <a:r>
              <a:rPr lang="en-GB" dirty="0"/>
              <a:t>To cite: Byrne, B., Elder, B., and Schwartz, M. (2019) Implementing Article 13 UNCRPD: Enhancing Access to Justice for Deaf People, Belfast: BDA(NI).</a:t>
            </a:r>
          </a:p>
        </p:txBody>
      </p:sp>
    </p:spTree>
    <p:extLst>
      <p:ext uri="{BB962C8B-B14F-4D97-AF65-F5344CB8AC3E}">
        <p14:creationId xmlns:p14="http://schemas.microsoft.com/office/powerpoint/2010/main" val="3401933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A45CD-5BD3-468C-970E-4FCC93DE0E50}"/>
              </a:ext>
            </a:extLst>
          </p:cNvPr>
          <p:cNvSpPr>
            <a:spLocks noGrp="1"/>
          </p:cNvSpPr>
          <p:nvPr>
            <p:ph type="ctrTitle"/>
          </p:nvPr>
        </p:nvSpPr>
        <p:spPr>
          <a:xfrm>
            <a:off x="621321" y="2230194"/>
            <a:ext cx="8938847" cy="1198806"/>
          </a:xfrm>
        </p:spPr>
        <p:txBody>
          <a:bodyPr>
            <a:noAutofit/>
          </a:bodyPr>
          <a:lstStyle/>
          <a:p>
            <a:r>
              <a:rPr lang="en-GB" sz="4800" b="1" dirty="0"/>
              <a:t>Legal Professionals Supporting Deaf People’s Access to the Justice System</a:t>
            </a:r>
          </a:p>
        </p:txBody>
      </p:sp>
      <p:sp>
        <p:nvSpPr>
          <p:cNvPr id="3" name="Subtitle 2">
            <a:extLst>
              <a:ext uri="{FF2B5EF4-FFF2-40B4-BE49-F238E27FC236}">
                <a16:creationId xmlns:a16="http://schemas.microsoft.com/office/drawing/2014/main" id="{20745B1C-7FDD-454C-B9B3-4B320B2D84E4}"/>
              </a:ext>
            </a:extLst>
          </p:cNvPr>
          <p:cNvSpPr>
            <a:spLocks noGrp="1"/>
          </p:cNvSpPr>
          <p:nvPr>
            <p:ph type="subTitle" idx="1"/>
          </p:nvPr>
        </p:nvSpPr>
        <p:spPr>
          <a:xfrm>
            <a:off x="319454" y="3600450"/>
            <a:ext cx="9542583" cy="1743075"/>
          </a:xfrm>
        </p:spPr>
        <p:txBody>
          <a:bodyPr>
            <a:normAutofit fontScale="92500" lnSpcReduction="10000"/>
          </a:bodyPr>
          <a:lstStyle/>
          <a:p>
            <a:r>
              <a:rPr lang="en-GB" sz="2600" dirty="0"/>
              <a:t>21 October 2020</a:t>
            </a:r>
          </a:p>
          <a:p>
            <a:endParaRPr lang="en-GB" dirty="0"/>
          </a:p>
          <a:p>
            <a:r>
              <a:rPr lang="en-GB" sz="2800" dirty="0"/>
              <a:t>Dr Bronagh Byrne, Queen’s University Belfast</a:t>
            </a:r>
          </a:p>
          <a:p>
            <a:r>
              <a:rPr lang="en-GB" sz="2800" dirty="0"/>
              <a:t>@</a:t>
            </a:r>
            <a:r>
              <a:rPr lang="en-GB" sz="2800" dirty="0" err="1"/>
              <a:t>BronaghByrneQUB</a:t>
            </a:r>
            <a:endParaRPr lang="en-GB" sz="2800" dirty="0"/>
          </a:p>
        </p:txBody>
      </p:sp>
    </p:spTree>
    <p:extLst>
      <p:ext uri="{BB962C8B-B14F-4D97-AF65-F5344CB8AC3E}">
        <p14:creationId xmlns:p14="http://schemas.microsoft.com/office/powerpoint/2010/main" val="259097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AB4C3-A7CE-4D32-9227-593033B228E1}"/>
              </a:ext>
            </a:extLst>
          </p:cNvPr>
          <p:cNvSpPr>
            <a:spLocks noGrp="1"/>
          </p:cNvSpPr>
          <p:nvPr>
            <p:ph type="title"/>
          </p:nvPr>
        </p:nvSpPr>
        <p:spPr>
          <a:xfrm>
            <a:off x="1666142" y="133717"/>
            <a:ext cx="9398977" cy="723534"/>
          </a:xfrm>
        </p:spPr>
        <p:txBody>
          <a:bodyPr/>
          <a:lstStyle/>
          <a:p>
            <a:r>
              <a:rPr lang="en-GB" b="1" dirty="0"/>
              <a:t>Background</a:t>
            </a:r>
          </a:p>
        </p:txBody>
      </p:sp>
      <p:sp>
        <p:nvSpPr>
          <p:cNvPr id="3" name="Content Placeholder 2">
            <a:extLst>
              <a:ext uri="{FF2B5EF4-FFF2-40B4-BE49-F238E27FC236}">
                <a16:creationId xmlns:a16="http://schemas.microsoft.com/office/drawing/2014/main" id="{91847F26-7ACF-4F03-B476-FD31A69AAB01}"/>
              </a:ext>
            </a:extLst>
          </p:cNvPr>
          <p:cNvSpPr>
            <a:spLocks noGrp="1"/>
          </p:cNvSpPr>
          <p:nvPr>
            <p:ph idx="1"/>
          </p:nvPr>
        </p:nvSpPr>
        <p:spPr>
          <a:xfrm>
            <a:off x="75466" y="1019176"/>
            <a:ext cx="9398977" cy="4248149"/>
          </a:xfrm>
        </p:spPr>
        <p:txBody>
          <a:bodyPr>
            <a:normAutofit lnSpcReduction="10000"/>
          </a:bodyPr>
          <a:lstStyle/>
          <a:p>
            <a:pPr>
              <a:lnSpc>
                <a:spcPct val="110000"/>
              </a:lnSpc>
            </a:pPr>
            <a:r>
              <a:rPr lang="en-GB" dirty="0"/>
              <a:t>Co-produced research project with British Deaf Association (BDA)NI and a Deaf Advisory Group.</a:t>
            </a:r>
          </a:p>
          <a:p>
            <a:pPr>
              <a:lnSpc>
                <a:spcPct val="110000"/>
              </a:lnSpc>
            </a:pPr>
            <a:endParaRPr lang="en-GB" dirty="0"/>
          </a:p>
          <a:p>
            <a:pPr>
              <a:lnSpc>
                <a:spcPct val="110000"/>
              </a:lnSpc>
            </a:pPr>
            <a:r>
              <a:rPr lang="en-GB" dirty="0"/>
              <a:t>Funded by Big Lottery Disability Research on Independent Living and Learning (DRILL) initiative, 2017-2019.</a:t>
            </a:r>
          </a:p>
          <a:p>
            <a:pPr>
              <a:lnSpc>
                <a:spcPct val="110000"/>
              </a:lnSpc>
            </a:pPr>
            <a:endParaRPr lang="en-GB" dirty="0"/>
          </a:p>
          <a:p>
            <a:pPr>
              <a:lnSpc>
                <a:spcPct val="110000"/>
              </a:lnSpc>
            </a:pPr>
            <a:r>
              <a:rPr lang="en-GB" dirty="0"/>
              <a:t>BDA(NI) Access to Justice consultation, 2016 &amp; research by Schwartz and Elder (2018).</a:t>
            </a:r>
          </a:p>
        </p:txBody>
      </p:sp>
    </p:spTree>
    <p:extLst>
      <p:ext uri="{BB962C8B-B14F-4D97-AF65-F5344CB8AC3E}">
        <p14:creationId xmlns:p14="http://schemas.microsoft.com/office/powerpoint/2010/main" val="3454654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0F32-9830-4615-A95C-D341DC5F2EDD}"/>
              </a:ext>
            </a:extLst>
          </p:cNvPr>
          <p:cNvSpPr>
            <a:spLocks noGrp="1"/>
          </p:cNvSpPr>
          <p:nvPr>
            <p:ph type="title"/>
          </p:nvPr>
        </p:nvSpPr>
        <p:spPr>
          <a:xfrm>
            <a:off x="1532792" y="211321"/>
            <a:ext cx="9398977" cy="723534"/>
          </a:xfrm>
        </p:spPr>
        <p:txBody>
          <a:bodyPr/>
          <a:lstStyle/>
          <a:p>
            <a:r>
              <a:rPr lang="en-GB" b="1" dirty="0"/>
              <a:t>Project Aims</a:t>
            </a:r>
          </a:p>
        </p:txBody>
      </p:sp>
      <p:sp>
        <p:nvSpPr>
          <p:cNvPr id="3" name="Content Placeholder 2">
            <a:extLst>
              <a:ext uri="{FF2B5EF4-FFF2-40B4-BE49-F238E27FC236}">
                <a16:creationId xmlns:a16="http://schemas.microsoft.com/office/drawing/2014/main" id="{81328BFD-1454-4B90-814E-5497210785D2}"/>
              </a:ext>
            </a:extLst>
          </p:cNvPr>
          <p:cNvSpPr>
            <a:spLocks noGrp="1"/>
          </p:cNvSpPr>
          <p:nvPr>
            <p:ph idx="1"/>
          </p:nvPr>
        </p:nvSpPr>
        <p:spPr>
          <a:xfrm>
            <a:off x="237392" y="1152526"/>
            <a:ext cx="9398977" cy="3955806"/>
          </a:xfrm>
        </p:spPr>
        <p:txBody>
          <a:bodyPr>
            <a:normAutofit/>
          </a:bodyPr>
          <a:lstStyle/>
          <a:p>
            <a:r>
              <a:rPr lang="en-GB" dirty="0"/>
              <a:t>Explore the perspectives, knowledge, and experiences of legal professionals on Deaf people’s engagement with the legal system.</a:t>
            </a:r>
          </a:p>
          <a:p>
            <a:endParaRPr lang="en-GB" dirty="0"/>
          </a:p>
          <a:p>
            <a:r>
              <a:rPr lang="en-GB" dirty="0"/>
              <a:t>Identify ways in which legal professionals can better support Deaf people’s access to the justice system.</a:t>
            </a:r>
          </a:p>
          <a:p>
            <a:endParaRPr lang="en-GB" dirty="0"/>
          </a:p>
          <a:p>
            <a:r>
              <a:rPr lang="en-GB" dirty="0"/>
              <a:t>Identify training and resource needs of legal professionals.</a:t>
            </a:r>
          </a:p>
        </p:txBody>
      </p:sp>
    </p:spTree>
    <p:extLst>
      <p:ext uri="{BB962C8B-B14F-4D97-AF65-F5344CB8AC3E}">
        <p14:creationId xmlns:p14="http://schemas.microsoft.com/office/powerpoint/2010/main" val="4222005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0"/>
          <p:cNvSpPr txBox="1"/>
          <p:nvPr/>
        </p:nvSpPr>
        <p:spPr>
          <a:xfrm>
            <a:off x="102642" y="1333499"/>
            <a:ext cx="9717633" cy="3577167"/>
          </a:xfrm>
          <a:prstGeom prst="rect">
            <a:avLst/>
          </a:prstGeom>
          <a:noFill/>
          <a:ln>
            <a:noFill/>
          </a:ln>
        </p:spPr>
        <p:txBody>
          <a:bodyPr spcFirstLastPara="1" wrap="square" lIns="121900" tIns="121900" rIns="121900" bIns="121900" anchor="t" anchorCtr="0">
            <a:noAutofit/>
          </a:bodyPr>
          <a:lstStyle/>
          <a:p>
            <a:pPr marL="524932" indent="-457200">
              <a:buClr>
                <a:srgbClr val="000000"/>
              </a:buClr>
              <a:buSzPts val="2800"/>
              <a:buFont typeface="Arial" panose="020B0604020202020204" pitchFamily="34" charset="0"/>
              <a:buChar char="•"/>
            </a:pPr>
            <a:r>
              <a:rPr lang="en-US" sz="2800" dirty="0"/>
              <a:t>Rights-based approach to research</a:t>
            </a:r>
            <a:endParaRPr sz="2800" dirty="0"/>
          </a:p>
          <a:p>
            <a:pPr marL="1066785" indent="-457200">
              <a:buFont typeface="Arial" panose="020B0604020202020204" pitchFamily="34" charset="0"/>
              <a:buChar char="•"/>
            </a:pPr>
            <a:endParaRPr sz="2800" dirty="0"/>
          </a:p>
          <a:p>
            <a:pPr marL="524932" indent="-457200">
              <a:buSzPts val="2800"/>
              <a:buFont typeface="Arial" panose="020B0604020202020204" pitchFamily="34" charset="0"/>
              <a:buChar char="•"/>
            </a:pPr>
            <a:r>
              <a:rPr lang="en-US" sz="2800" dirty="0"/>
              <a:t>Overarching principle of the project from beginning to end</a:t>
            </a:r>
            <a:endParaRPr sz="2800" dirty="0"/>
          </a:p>
          <a:p>
            <a:pPr marL="457200" indent="-457200">
              <a:buFont typeface="Arial" panose="020B0604020202020204" pitchFamily="34" charset="0"/>
              <a:buChar char="•"/>
            </a:pPr>
            <a:endParaRPr sz="2800" dirty="0"/>
          </a:p>
          <a:p>
            <a:pPr marL="524932" indent="-457200">
              <a:buSzPts val="2800"/>
              <a:buFont typeface="Arial" panose="020B0604020202020204" pitchFamily="34" charset="0"/>
              <a:buChar char="•"/>
            </a:pPr>
            <a:r>
              <a:rPr lang="en-US" sz="2800" dirty="0"/>
              <a:t>Expert advisors</a:t>
            </a:r>
            <a:endParaRPr sz="2800" dirty="0"/>
          </a:p>
          <a:p>
            <a:pPr marL="1066785" indent="-457200">
              <a:buFont typeface="Arial" panose="020B0604020202020204" pitchFamily="34" charset="0"/>
              <a:buChar char="•"/>
            </a:pPr>
            <a:endParaRPr sz="2800" dirty="0"/>
          </a:p>
          <a:p>
            <a:pPr marL="524932" indent="-457200">
              <a:buSzPts val="2800"/>
              <a:buFont typeface="Arial" panose="020B0604020202020204" pitchFamily="34" charset="0"/>
              <a:buChar char="•"/>
            </a:pPr>
            <a:r>
              <a:rPr lang="en-US" sz="2800" dirty="0"/>
              <a:t>‘Nothing about us without us’ (Charlton 1998)</a:t>
            </a:r>
            <a:endParaRPr sz="2800" dirty="0"/>
          </a:p>
          <a:p>
            <a:endParaRPr sz="3733" dirty="0"/>
          </a:p>
        </p:txBody>
      </p:sp>
      <p:sp>
        <p:nvSpPr>
          <p:cNvPr id="69" name="Google Shape;69;p10"/>
          <p:cNvSpPr txBox="1">
            <a:spLocks noGrp="1"/>
          </p:cNvSpPr>
          <p:nvPr>
            <p:ph type="title"/>
          </p:nvPr>
        </p:nvSpPr>
        <p:spPr>
          <a:xfrm>
            <a:off x="1352550" y="97367"/>
            <a:ext cx="8467725" cy="833967"/>
          </a:xfrm>
          <a:prstGeom prst="rect">
            <a:avLst/>
          </a:prstGeom>
          <a:noFill/>
          <a:ln>
            <a:noFill/>
          </a:ln>
        </p:spPr>
        <p:txBody>
          <a:bodyPr spcFirstLastPara="1" vert="horz" wrap="square" lIns="121900" tIns="121900" rIns="121900" bIns="121900" rtlCol="0" anchor="ctr" anchorCtr="0">
            <a:noAutofit/>
          </a:bodyPr>
          <a:lstStyle/>
          <a:p>
            <a:pPr algn="ctr">
              <a:lnSpc>
                <a:spcPct val="100000"/>
              </a:lnSpc>
            </a:pPr>
            <a:r>
              <a:rPr lang="en-US" sz="4000" b="1" dirty="0">
                <a:solidFill>
                  <a:srgbClr val="000000"/>
                </a:solidFill>
                <a:ea typeface="Roboto"/>
                <a:cs typeface="Roboto"/>
                <a:sym typeface="Roboto"/>
              </a:rPr>
              <a:t>Role of the Deaf Advisory Group (DAG)</a:t>
            </a:r>
            <a:endParaRPr sz="5400" b="1"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aphicFrame>
        <p:nvGraphicFramePr>
          <p:cNvPr id="3" name="Table 3" descr="3 Solicitors&#10;3 Barristers&#10;4 Police Officers&#10;12 Prison Officers&#10;4 Judges&#10;9 Tribunal Members&#10;35 Total" title="Table with 2 columns">
            <a:extLst>
              <a:ext uri="{FF2B5EF4-FFF2-40B4-BE49-F238E27FC236}">
                <a16:creationId xmlns:a16="http://schemas.microsoft.com/office/drawing/2014/main" id="{DB20BF5B-4F79-4D93-B7B2-ECC0583B45F0}"/>
              </a:ext>
            </a:extLst>
          </p:cNvPr>
          <p:cNvGraphicFramePr>
            <a:graphicFrameLocks noGrp="1"/>
          </p:cNvGraphicFramePr>
          <p:nvPr>
            <p:extLst>
              <p:ext uri="{D42A27DB-BD31-4B8C-83A1-F6EECF244321}">
                <p14:modId xmlns:p14="http://schemas.microsoft.com/office/powerpoint/2010/main" val="1622320486"/>
              </p:ext>
            </p:extLst>
          </p:nvPr>
        </p:nvGraphicFramePr>
        <p:xfrm>
          <a:off x="4714875" y="1509100"/>
          <a:ext cx="4343404" cy="3429424"/>
        </p:xfrm>
        <a:graphic>
          <a:graphicData uri="http://schemas.openxmlformats.org/drawingml/2006/table">
            <a:tbl>
              <a:tblPr firstRow="1" bandRow="1">
                <a:tableStyleId>{5C22544A-7EE6-4342-B048-85BDC9FD1C3A}</a:tableStyleId>
              </a:tblPr>
              <a:tblGrid>
                <a:gridCol w="2171702">
                  <a:extLst>
                    <a:ext uri="{9D8B030D-6E8A-4147-A177-3AD203B41FA5}">
                      <a16:colId xmlns:a16="http://schemas.microsoft.com/office/drawing/2014/main" val="595663609"/>
                    </a:ext>
                  </a:extLst>
                </a:gridCol>
                <a:gridCol w="2171702">
                  <a:extLst>
                    <a:ext uri="{9D8B030D-6E8A-4147-A177-3AD203B41FA5}">
                      <a16:colId xmlns:a16="http://schemas.microsoft.com/office/drawing/2014/main" val="2256231960"/>
                    </a:ext>
                  </a:extLst>
                </a:gridCol>
              </a:tblGrid>
              <a:tr h="358031">
                <a:tc>
                  <a:txBody>
                    <a:bodyPr/>
                    <a:lstStyle/>
                    <a:p>
                      <a:r>
                        <a:rPr lang="en-GB" sz="2000" dirty="0">
                          <a:solidFill>
                            <a:schemeClr val="tx1"/>
                          </a:solidFill>
                        </a:rPr>
                        <a:t>Group</a:t>
                      </a:r>
                    </a:p>
                  </a:txBody>
                  <a:tcPr/>
                </a:tc>
                <a:tc>
                  <a:txBody>
                    <a:bodyPr/>
                    <a:lstStyle/>
                    <a:p>
                      <a:r>
                        <a:rPr lang="en-GB" sz="2000" dirty="0">
                          <a:solidFill>
                            <a:schemeClr val="tx1"/>
                          </a:solidFill>
                        </a:rPr>
                        <a:t>N</a:t>
                      </a:r>
                    </a:p>
                  </a:txBody>
                  <a:tcPr/>
                </a:tc>
                <a:extLst>
                  <a:ext uri="{0D108BD9-81ED-4DB2-BD59-A6C34878D82A}">
                    <a16:rowId xmlns:a16="http://schemas.microsoft.com/office/drawing/2014/main" val="1106990779"/>
                  </a:ext>
                </a:extLst>
              </a:tr>
              <a:tr h="433312">
                <a:tc>
                  <a:txBody>
                    <a:bodyPr/>
                    <a:lstStyle/>
                    <a:p>
                      <a:r>
                        <a:rPr lang="en-GB" sz="2000" dirty="0"/>
                        <a:t>Solicitors</a:t>
                      </a:r>
                    </a:p>
                  </a:txBody>
                  <a:tcPr/>
                </a:tc>
                <a:tc>
                  <a:txBody>
                    <a:bodyPr/>
                    <a:lstStyle/>
                    <a:p>
                      <a:r>
                        <a:rPr lang="en-GB" sz="2000" dirty="0"/>
                        <a:t>3</a:t>
                      </a:r>
                    </a:p>
                  </a:txBody>
                  <a:tcPr/>
                </a:tc>
                <a:extLst>
                  <a:ext uri="{0D108BD9-81ED-4DB2-BD59-A6C34878D82A}">
                    <a16:rowId xmlns:a16="http://schemas.microsoft.com/office/drawing/2014/main" val="4037037136"/>
                  </a:ext>
                </a:extLst>
              </a:tr>
              <a:tr h="433312">
                <a:tc>
                  <a:txBody>
                    <a:bodyPr/>
                    <a:lstStyle/>
                    <a:p>
                      <a:r>
                        <a:rPr lang="en-GB" sz="2000" dirty="0"/>
                        <a:t>Barristers</a:t>
                      </a:r>
                    </a:p>
                  </a:txBody>
                  <a:tcPr/>
                </a:tc>
                <a:tc>
                  <a:txBody>
                    <a:bodyPr/>
                    <a:lstStyle/>
                    <a:p>
                      <a:r>
                        <a:rPr lang="en-GB" sz="2000" dirty="0"/>
                        <a:t>3</a:t>
                      </a:r>
                    </a:p>
                  </a:txBody>
                  <a:tcPr/>
                </a:tc>
                <a:extLst>
                  <a:ext uri="{0D108BD9-81ED-4DB2-BD59-A6C34878D82A}">
                    <a16:rowId xmlns:a16="http://schemas.microsoft.com/office/drawing/2014/main" val="1869011114"/>
                  </a:ext>
                </a:extLst>
              </a:tr>
              <a:tr h="433312">
                <a:tc>
                  <a:txBody>
                    <a:bodyPr/>
                    <a:lstStyle/>
                    <a:p>
                      <a:r>
                        <a:rPr lang="en-GB" sz="2000" dirty="0"/>
                        <a:t>Police Officers</a:t>
                      </a:r>
                    </a:p>
                  </a:txBody>
                  <a:tcPr/>
                </a:tc>
                <a:tc>
                  <a:txBody>
                    <a:bodyPr/>
                    <a:lstStyle/>
                    <a:p>
                      <a:r>
                        <a:rPr lang="en-GB" sz="2000" dirty="0"/>
                        <a:t>4</a:t>
                      </a:r>
                    </a:p>
                  </a:txBody>
                  <a:tcPr/>
                </a:tc>
                <a:extLst>
                  <a:ext uri="{0D108BD9-81ED-4DB2-BD59-A6C34878D82A}">
                    <a16:rowId xmlns:a16="http://schemas.microsoft.com/office/drawing/2014/main" val="3025077281"/>
                  </a:ext>
                </a:extLst>
              </a:tr>
              <a:tr h="433312">
                <a:tc>
                  <a:txBody>
                    <a:bodyPr/>
                    <a:lstStyle/>
                    <a:p>
                      <a:r>
                        <a:rPr lang="en-GB" sz="2000" dirty="0"/>
                        <a:t>Prison Officers</a:t>
                      </a:r>
                    </a:p>
                  </a:txBody>
                  <a:tcPr/>
                </a:tc>
                <a:tc>
                  <a:txBody>
                    <a:bodyPr/>
                    <a:lstStyle/>
                    <a:p>
                      <a:r>
                        <a:rPr lang="en-GB" sz="2000" dirty="0"/>
                        <a:t>12</a:t>
                      </a:r>
                    </a:p>
                  </a:txBody>
                  <a:tcPr/>
                </a:tc>
                <a:extLst>
                  <a:ext uri="{0D108BD9-81ED-4DB2-BD59-A6C34878D82A}">
                    <a16:rowId xmlns:a16="http://schemas.microsoft.com/office/drawing/2014/main" val="839419361"/>
                  </a:ext>
                </a:extLst>
              </a:tr>
              <a:tr h="433312">
                <a:tc>
                  <a:txBody>
                    <a:bodyPr/>
                    <a:lstStyle/>
                    <a:p>
                      <a:r>
                        <a:rPr lang="en-GB" sz="2000" dirty="0"/>
                        <a:t>Judges</a:t>
                      </a:r>
                    </a:p>
                  </a:txBody>
                  <a:tcPr/>
                </a:tc>
                <a:tc>
                  <a:txBody>
                    <a:bodyPr/>
                    <a:lstStyle/>
                    <a:p>
                      <a:r>
                        <a:rPr lang="en-GB" sz="2000" dirty="0"/>
                        <a:t>4</a:t>
                      </a:r>
                    </a:p>
                  </a:txBody>
                  <a:tcPr/>
                </a:tc>
                <a:extLst>
                  <a:ext uri="{0D108BD9-81ED-4DB2-BD59-A6C34878D82A}">
                    <a16:rowId xmlns:a16="http://schemas.microsoft.com/office/drawing/2014/main" val="1544202076"/>
                  </a:ext>
                </a:extLst>
              </a:tr>
              <a:tr h="433312">
                <a:tc>
                  <a:txBody>
                    <a:bodyPr/>
                    <a:lstStyle/>
                    <a:p>
                      <a:r>
                        <a:rPr lang="en-GB" sz="2000" dirty="0"/>
                        <a:t>Tribunal Members</a:t>
                      </a:r>
                    </a:p>
                  </a:txBody>
                  <a:tcPr/>
                </a:tc>
                <a:tc>
                  <a:txBody>
                    <a:bodyPr/>
                    <a:lstStyle/>
                    <a:p>
                      <a:r>
                        <a:rPr lang="en-GB" sz="2000" dirty="0"/>
                        <a:t>9</a:t>
                      </a:r>
                    </a:p>
                  </a:txBody>
                  <a:tcPr/>
                </a:tc>
                <a:extLst>
                  <a:ext uri="{0D108BD9-81ED-4DB2-BD59-A6C34878D82A}">
                    <a16:rowId xmlns:a16="http://schemas.microsoft.com/office/drawing/2014/main" val="4040994957"/>
                  </a:ext>
                </a:extLst>
              </a:tr>
              <a:tr h="433312">
                <a:tc>
                  <a:txBody>
                    <a:bodyPr/>
                    <a:lstStyle/>
                    <a:p>
                      <a:r>
                        <a:rPr lang="en-GB" sz="2000" dirty="0"/>
                        <a:t>Total</a:t>
                      </a:r>
                    </a:p>
                  </a:txBody>
                  <a:tcPr/>
                </a:tc>
                <a:tc>
                  <a:txBody>
                    <a:bodyPr/>
                    <a:lstStyle/>
                    <a:p>
                      <a:r>
                        <a:rPr lang="en-GB" sz="2000" dirty="0"/>
                        <a:t>35</a:t>
                      </a:r>
                    </a:p>
                  </a:txBody>
                  <a:tcPr/>
                </a:tc>
                <a:extLst>
                  <a:ext uri="{0D108BD9-81ED-4DB2-BD59-A6C34878D82A}">
                    <a16:rowId xmlns:a16="http://schemas.microsoft.com/office/drawing/2014/main" val="1672652315"/>
                  </a:ext>
                </a:extLst>
              </a:tr>
            </a:tbl>
          </a:graphicData>
        </a:graphic>
      </p:graphicFrame>
      <p:sp>
        <p:nvSpPr>
          <p:cNvPr id="62" name="Google Shape;62;p9"/>
          <p:cNvSpPr txBox="1"/>
          <p:nvPr/>
        </p:nvSpPr>
        <p:spPr>
          <a:xfrm>
            <a:off x="345017" y="1509100"/>
            <a:ext cx="3036358" cy="5276800"/>
          </a:xfrm>
          <a:prstGeom prst="rect">
            <a:avLst/>
          </a:prstGeom>
          <a:noFill/>
          <a:ln>
            <a:noFill/>
          </a:ln>
        </p:spPr>
        <p:txBody>
          <a:bodyPr spcFirstLastPara="1" wrap="square" lIns="121900" tIns="121900" rIns="121900" bIns="121900" anchor="t" anchorCtr="0">
            <a:noAutofit/>
          </a:bodyPr>
          <a:lstStyle/>
          <a:p>
            <a:pPr marL="457200" indent="-457200">
              <a:lnSpc>
                <a:spcPct val="115000"/>
              </a:lnSpc>
              <a:spcBef>
                <a:spcPts val="1600"/>
              </a:spcBef>
              <a:buFont typeface="Arial" panose="020B0604020202020204" pitchFamily="34" charset="0"/>
              <a:buChar char="•"/>
            </a:pPr>
            <a:r>
              <a:rPr lang="en-GB" sz="2800" dirty="0">
                <a:solidFill>
                  <a:srgbClr val="000000"/>
                </a:solidFill>
              </a:rPr>
              <a:t>Focus groups and interviews with legal professionals</a:t>
            </a:r>
          </a:p>
          <a:p>
            <a:pPr marL="457200" indent="-457200">
              <a:lnSpc>
                <a:spcPct val="115000"/>
              </a:lnSpc>
              <a:spcBef>
                <a:spcPts val="1600"/>
              </a:spcBef>
              <a:buFont typeface="Arial" panose="020B0604020202020204" pitchFamily="34" charset="0"/>
              <a:buChar char="•"/>
            </a:pPr>
            <a:r>
              <a:rPr lang="en-GB" sz="2800" dirty="0">
                <a:solidFill>
                  <a:srgbClr val="000000"/>
                </a:solidFill>
              </a:rPr>
              <a:t>Guided by DAG</a:t>
            </a:r>
          </a:p>
        </p:txBody>
      </p:sp>
      <p:sp>
        <p:nvSpPr>
          <p:cNvPr id="60" name="Google Shape;60;p9"/>
          <p:cNvSpPr txBox="1">
            <a:spLocks noGrp="1"/>
          </p:cNvSpPr>
          <p:nvPr>
            <p:ph type="title"/>
          </p:nvPr>
        </p:nvSpPr>
        <p:spPr>
          <a:xfrm>
            <a:off x="1085850" y="0"/>
            <a:ext cx="4067175" cy="1422400"/>
          </a:xfrm>
          <a:prstGeom prst="rect">
            <a:avLst/>
          </a:prstGeom>
          <a:noFill/>
          <a:ln>
            <a:noFill/>
          </a:ln>
        </p:spPr>
        <p:txBody>
          <a:bodyPr spcFirstLastPara="1" vert="horz" wrap="square" lIns="121900" tIns="121900" rIns="121900" bIns="121900" rtlCol="0" anchor="ctr" anchorCtr="0">
            <a:noAutofit/>
          </a:bodyPr>
          <a:lstStyle/>
          <a:p>
            <a:pPr algn="ctr">
              <a:lnSpc>
                <a:spcPct val="100000"/>
              </a:lnSpc>
            </a:pPr>
            <a:r>
              <a:rPr lang="en-US" sz="4267" b="1" dirty="0">
                <a:solidFill>
                  <a:srgbClr val="000000"/>
                </a:solidFill>
                <a:ea typeface="Roboto"/>
                <a:cs typeface="Roboto"/>
                <a:sym typeface="Roboto"/>
              </a:rPr>
              <a:t>Methods</a:t>
            </a:r>
            <a:endParaRPr b="1"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5C7E4-2FAF-462B-80C5-679C820111D1}"/>
              </a:ext>
            </a:extLst>
          </p:cNvPr>
          <p:cNvSpPr>
            <a:spLocks noGrp="1"/>
          </p:cNvSpPr>
          <p:nvPr>
            <p:ph type="ctrTitle"/>
          </p:nvPr>
        </p:nvSpPr>
        <p:spPr>
          <a:xfrm>
            <a:off x="195629" y="1614732"/>
            <a:ext cx="9542584" cy="1198806"/>
          </a:xfrm>
        </p:spPr>
        <p:txBody>
          <a:bodyPr/>
          <a:lstStyle/>
          <a:p>
            <a:r>
              <a:rPr lang="en-GB" b="1" dirty="0"/>
              <a:t>Research Findings</a:t>
            </a:r>
          </a:p>
        </p:txBody>
      </p:sp>
    </p:spTree>
    <p:extLst>
      <p:ext uri="{BB962C8B-B14F-4D97-AF65-F5344CB8AC3E}">
        <p14:creationId xmlns:p14="http://schemas.microsoft.com/office/powerpoint/2010/main" val="2501187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5" name="Google Shape;85;p12"/>
          <p:cNvSpPr txBox="1"/>
          <p:nvPr/>
        </p:nvSpPr>
        <p:spPr>
          <a:xfrm>
            <a:off x="-533400" y="1645817"/>
            <a:ext cx="11660000" cy="4012033"/>
          </a:xfrm>
          <a:prstGeom prst="rect">
            <a:avLst/>
          </a:prstGeom>
          <a:noFill/>
          <a:ln>
            <a:noFill/>
          </a:ln>
        </p:spPr>
        <p:txBody>
          <a:bodyPr spcFirstLastPara="1" wrap="square" lIns="121900" tIns="121900" rIns="121900" bIns="121900" anchor="t" anchorCtr="0">
            <a:noAutofit/>
          </a:bodyPr>
          <a:lstStyle/>
          <a:p>
            <a:pPr marL="1202249" indent="-457200">
              <a:lnSpc>
                <a:spcPct val="115000"/>
              </a:lnSpc>
              <a:buSzPts val="2000"/>
              <a:buFont typeface="+mj-lt"/>
              <a:buAutoNum type="arabicPeriod"/>
            </a:pPr>
            <a:r>
              <a:rPr lang="en-US" sz="2800" dirty="0">
                <a:solidFill>
                  <a:srgbClr val="232323"/>
                </a:solidFill>
              </a:rPr>
              <a:t>Legal Professionals’ Experiences of Working with Deaf People</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Accessing </a:t>
            </a:r>
            <a:r>
              <a:rPr lang="en-GB" sz="2800" dirty="0">
                <a:solidFill>
                  <a:srgbClr val="232323"/>
                </a:solidFill>
              </a:rPr>
              <a:t>Services in the Justice System</a:t>
            </a:r>
          </a:p>
          <a:p>
            <a:pPr marL="1202249" indent="-457200">
              <a:lnSpc>
                <a:spcPct val="115000"/>
              </a:lnSpc>
              <a:buSzPts val="2000"/>
              <a:buFont typeface="+mj-lt"/>
              <a:buAutoNum type="arabicPeriod"/>
            </a:pPr>
            <a:r>
              <a:rPr lang="en-US" sz="2800" dirty="0">
                <a:solidFill>
                  <a:srgbClr val="232323"/>
                </a:solidFill>
              </a:rPr>
              <a:t>Accessing Interpreters</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Potential Vulnerability of Deaf Prisoners</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Jury Service</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Suggestions for Future Training and Resource Development</a:t>
            </a:r>
            <a:endParaRPr sz="2800" dirty="0"/>
          </a:p>
        </p:txBody>
      </p:sp>
      <p:sp>
        <p:nvSpPr>
          <p:cNvPr id="83" name="Google Shape;83;p12"/>
          <p:cNvSpPr txBox="1">
            <a:spLocks noGrp="1"/>
          </p:cNvSpPr>
          <p:nvPr>
            <p:ph type="title"/>
          </p:nvPr>
        </p:nvSpPr>
        <p:spPr>
          <a:xfrm>
            <a:off x="1809750" y="169925"/>
            <a:ext cx="6191250" cy="874000"/>
          </a:xfrm>
          <a:prstGeom prst="rect">
            <a:avLst/>
          </a:prstGeom>
          <a:noFill/>
          <a:ln>
            <a:noFill/>
          </a:ln>
        </p:spPr>
        <p:txBody>
          <a:bodyPr spcFirstLastPara="1" vert="horz" wrap="square" lIns="121900" tIns="121900" rIns="121900" bIns="121900" rtlCol="0" anchor="ctr" anchorCtr="0">
            <a:noAutofit/>
          </a:bodyPr>
          <a:lstStyle/>
          <a:p>
            <a:pPr>
              <a:lnSpc>
                <a:spcPct val="100000"/>
              </a:lnSpc>
            </a:pPr>
            <a:r>
              <a:rPr lang="en-US" sz="4267" b="1" dirty="0">
                <a:solidFill>
                  <a:srgbClr val="000000"/>
                </a:solidFill>
              </a:rPr>
              <a:t>Key Findings</a:t>
            </a:r>
            <a:endParaRPr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Rectangle 1" descr="1. Legal Professionals' Experience of Working with Deaf People&#10;2. Accessing Services in the Justice System" title="First 2 items on numbered list">
            <a:extLst>
              <a:ext uri="{FF2B5EF4-FFF2-40B4-BE49-F238E27FC236}">
                <a16:creationId xmlns:a16="http://schemas.microsoft.com/office/drawing/2014/main" id="{EC06381C-0E74-4AA6-A7A3-C08FE879BB43}"/>
              </a:ext>
            </a:extLst>
          </p:cNvPr>
          <p:cNvSpPr/>
          <p:nvPr/>
        </p:nvSpPr>
        <p:spPr>
          <a:xfrm>
            <a:off x="133350" y="1515854"/>
            <a:ext cx="9610725" cy="1570246"/>
          </a:xfrm>
          <a:prstGeom prst="rect">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Google Shape;85;p12"/>
          <p:cNvSpPr txBox="1"/>
          <p:nvPr/>
        </p:nvSpPr>
        <p:spPr>
          <a:xfrm>
            <a:off x="-600075" y="1422983"/>
            <a:ext cx="10163175" cy="4012033"/>
          </a:xfrm>
          <a:prstGeom prst="rect">
            <a:avLst/>
          </a:prstGeom>
          <a:noFill/>
          <a:ln w="6350">
            <a:noFill/>
          </a:ln>
        </p:spPr>
        <p:txBody>
          <a:bodyPr spcFirstLastPara="1" wrap="square" lIns="121900" tIns="121900" rIns="121900" bIns="121900" anchor="t" anchorCtr="0">
            <a:noAutofit/>
          </a:bodyPr>
          <a:lstStyle/>
          <a:p>
            <a:pPr marL="1202249" indent="-457200">
              <a:lnSpc>
                <a:spcPct val="115000"/>
              </a:lnSpc>
              <a:buSzPts val="2000"/>
              <a:buFont typeface="+mj-lt"/>
              <a:buAutoNum type="arabicPeriod"/>
            </a:pPr>
            <a:r>
              <a:rPr lang="en-US" sz="2800" dirty="0">
                <a:solidFill>
                  <a:schemeClr val="bg1"/>
                </a:solidFill>
              </a:rPr>
              <a:t>Legal Professionals’ Experiences of Working with Deaf People</a:t>
            </a:r>
            <a:endParaRPr sz="2800" dirty="0">
              <a:solidFill>
                <a:schemeClr val="bg1"/>
              </a:solidFill>
            </a:endParaRPr>
          </a:p>
          <a:p>
            <a:pPr marL="1202249" indent="-457200">
              <a:lnSpc>
                <a:spcPct val="115000"/>
              </a:lnSpc>
              <a:buSzPts val="2000"/>
              <a:buFont typeface="+mj-lt"/>
              <a:buAutoNum type="arabicPeriod"/>
            </a:pPr>
            <a:r>
              <a:rPr lang="en-US" sz="2800" dirty="0">
                <a:solidFill>
                  <a:schemeClr val="bg1"/>
                </a:solidFill>
              </a:rPr>
              <a:t>Accessing </a:t>
            </a:r>
            <a:r>
              <a:rPr lang="en-GB" sz="2800" dirty="0">
                <a:solidFill>
                  <a:schemeClr val="bg1"/>
                </a:solidFill>
              </a:rPr>
              <a:t>Services in the Justice System</a:t>
            </a:r>
          </a:p>
          <a:p>
            <a:pPr marL="1202249" indent="-457200">
              <a:lnSpc>
                <a:spcPct val="115000"/>
              </a:lnSpc>
              <a:buSzPts val="2000"/>
              <a:buFont typeface="+mj-lt"/>
              <a:buAutoNum type="arabicPeriod"/>
            </a:pPr>
            <a:r>
              <a:rPr lang="en-US" sz="2800" dirty="0">
                <a:solidFill>
                  <a:srgbClr val="232323"/>
                </a:solidFill>
              </a:rPr>
              <a:t>Accessing Interpreters</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Potential Vulnerability of Deaf Prisoners</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Jury Service</a:t>
            </a:r>
            <a:endParaRPr sz="2800" dirty="0">
              <a:solidFill>
                <a:srgbClr val="232323"/>
              </a:solidFill>
            </a:endParaRPr>
          </a:p>
          <a:p>
            <a:pPr marL="1202249" indent="-457200">
              <a:lnSpc>
                <a:spcPct val="115000"/>
              </a:lnSpc>
              <a:buSzPts val="2000"/>
              <a:buFont typeface="+mj-lt"/>
              <a:buAutoNum type="arabicPeriod"/>
            </a:pPr>
            <a:r>
              <a:rPr lang="en-US" sz="2800" dirty="0">
                <a:solidFill>
                  <a:srgbClr val="232323"/>
                </a:solidFill>
              </a:rPr>
              <a:t>Suggestions for Future Training and Resource Development</a:t>
            </a:r>
            <a:endParaRPr sz="2800" dirty="0"/>
          </a:p>
        </p:txBody>
      </p:sp>
      <p:sp>
        <p:nvSpPr>
          <p:cNvPr id="83" name="Google Shape;83;p12"/>
          <p:cNvSpPr txBox="1">
            <a:spLocks noGrp="1"/>
          </p:cNvSpPr>
          <p:nvPr>
            <p:ph type="title"/>
          </p:nvPr>
        </p:nvSpPr>
        <p:spPr>
          <a:xfrm>
            <a:off x="1759884" y="158419"/>
            <a:ext cx="4419600" cy="874000"/>
          </a:xfrm>
          <a:prstGeom prst="rect">
            <a:avLst/>
          </a:prstGeom>
          <a:noFill/>
          <a:ln>
            <a:noFill/>
          </a:ln>
        </p:spPr>
        <p:txBody>
          <a:bodyPr spcFirstLastPara="1" vert="horz" wrap="square" lIns="121900" tIns="121900" rIns="121900" bIns="121900" rtlCol="0" anchor="ctr" anchorCtr="0">
            <a:noAutofit/>
          </a:bodyPr>
          <a:lstStyle/>
          <a:p>
            <a:pPr algn="ctr">
              <a:lnSpc>
                <a:spcPct val="100000"/>
              </a:lnSpc>
            </a:pPr>
            <a:r>
              <a:rPr lang="en-US" sz="4267" b="1" dirty="0">
                <a:solidFill>
                  <a:srgbClr val="000000"/>
                </a:solidFill>
              </a:rPr>
              <a:t>Key </a:t>
            </a:r>
            <a:r>
              <a:rPr lang="en-US" sz="4267" b="1" dirty="0" smtClean="0">
                <a:solidFill>
                  <a:srgbClr val="000000"/>
                </a:solidFill>
              </a:rPr>
              <a:t>Findings (cont.)</a:t>
            </a:r>
            <a:endParaRPr b="1" dirty="0">
              <a:solidFill>
                <a:srgbClr val="000000"/>
              </a:solidFill>
            </a:endParaRPr>
          </a:p>
        </p:txBody>
      </p:sp>
    </p:spTree>
    <p:extLst>
      <p:ext uri="{BB962C8B-B14F-4D97-AF65-F5344CB8AC3E}">
        <p14:creationId xmlns:p14="http://schemas.microsoft.com/office/powerpoint/2010/main" val="1846588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871</Words>
  <Application>Microsoft Office PowerPoint</Application>
  <PresentationFormat>Widescreen</PresentationFormat>
  <Paragraphs>103</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Roboto</vt:lpstr>
      <vt:lpstr>Office Theme</vt:lpstr>
      <vt:lpstr>NDA Annual Conference 2020</vt:lpstr>
      <vt:lpstr>Legal Professionals Supporting Deaf People’s Access to the Justice System</vt:lpstr>
      <vt:lpstr>Background</vt:lpstr>
      <vt:lpstr>Project Aims</vt:lpstr>
      <vt:lpstr>Role of the Deaf Advisory Group (DAG)</vt:lpstr>
      <vt:lpstr>Methods</vt:lpstr>
      <vt:lpstr>Research Findings</vt:lpstr>
      <vt:lpstr>Key Findings</vt:lpstr>
      <vt:lpstr>Key Findings (cont.)</vt:lpstr>
      <vt:lpstr>Legal Professionals’ Experiences of Working with Deaf People</vt:lpstr>
      <vt:lpstr>Quote from Police Officer</vt:lpstr>
      <vt:lpstr>Quote from Tribunal Panel Member</vt:lpstr>
      <vt:lpstr>Accessing Services</vt:lpstr>
      <vt:lpstr>Quote from Solicitor</vt:lpstr>
      <vt:lpstr>Tips! </vt:lpstr>
      <vt:lpstr>For more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Jacinta G. Byrne</cp:lastModifiedBy>
  <cp:revision>18</cp:revision>
  <dcterms:created xsi:type="dcterms:W3CDTF">2020-08-14T07:58:57Z</dcterms:created>
  <dcterms:modified xsi:type="dcterms:W3CDTF">2020-10-19T15:21:30Z</dcterms:modified>
</cp:coreProperties>
</file>