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1" r:id="rId4"/>
    <p:sldId id="263" r:id="rId5"/>
    <p:sldId id="268" r:id="rId6"/>
    <p:sldId id="264" r:id="rId7"/>
    <p:sldId id="269" r:id="rId8"/>
    <p:sldId id="270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0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93" autoAdjust="0"/>
  </p:normalViewPr>
  <p:slideViewPr>
    <p:cSldViewPr snapToGrid="0">
      <p:cViewPr varScale="1">
        <p:scale>
          <a:sx n="27" d="100"/>
          <a:sy n="27" d="100"/>
        </p:scale>
        <p:origin x="72" y="8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E226E-B4F5-467C-B8A1-0A4596ECE8B1}" type="datetimeFigureOut">
              <a:rPr lang="en-GB" smtClean="0"/>
              <a:t>20/10/2020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74CC2-BD88-4989-9902-1E5452694FB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32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74CC2-BD88-4989-9902-1E5452694FB6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823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74CC2-BD88-4989-9902-1E5452694FB6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289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74CC2-BD88-4989-9902-1E5452694FB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485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74CC2-BD88-4989-9902-1E5452694FB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221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74CC2-BD88-4989-9902-1E5452694FB6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59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74CC2-BD88-4989-9902-1E5452694FB6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6331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74CC2-BD88-4989-9902-1E5452694FB6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360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B1D2F-AB9A-4B57-AFC3-0D6695554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154" y="814632"/>
            <a:ext cx="9542584" cy="119880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3D7A40-80EE-4269-B53A-A192784051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" y="2195267"/>
            <a:ext cx="9542583" cy="286910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63CFD-F96A-454B-921C-81867A3B7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20/10/2020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2CB63-139F-4259-A4C0-0981390A8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8BB5F-98D5-41A8-A09D-66B23EB0A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6949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667C-F5EC-47EB-B805-904212E99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1056358"/>
            <a:ext cx="8982808" cy="67957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FFD2BF-B4D2-4AD2-9CC3-A61FD6BF9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66700" y="1735931"/>
            <a:ext cx="8982808" cy="338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81439-9C13-432D-A76E-36B6AB11B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20/10/2020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FB6FB-1D09-43EA-92B7-E6D119778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52BB2-DAB6-454F-A099-842C5AB0D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1570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FDFDEE-A3E5-4DE7-BA03-7FEE080B7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153400" y="1028700"/>
            <a:ext cx="1570892" cy="421151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8D311-31CC-44A1-9963-F04FFCA89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2222" y="1028700"/>
            <a:ext cx="7842739" cy="412835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34AFE-DA85-4691-9EFB-4CA41F0C5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20/10/2020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0F624-848C-4E23-AE1D-382C1F501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21B0D-1236-40A9-960B-116E99D32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4510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97549-4E3F-463A-82FF-EC83B45AC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2" y="963796"/>
            <a:ext cx="9398977" cy="72353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E3EFC-9E1F-47DD-B8ED-FBBF3652A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92" y="1828800"/>
            <a:ext cx="9398977" cy="32795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F7B8A-7C40-4228-B137-5BCA3A988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20/10/2020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C3B71-24F7-4643-9EDB-470907BEB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B639C-E8D9-4689-829E-51A486264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1671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484F-61BC-4748-9BDC-E267ED6BF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58" y="1059108"/>
            <a:ext cx="9490319" cy="20006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36752-8A11-408C-8477-31C60C92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558" y="3217863"/>
            <a:ext cx="9490319" cy="193442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F23B7-EE9B-474B-8FAE-8F0E2E856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20/10/2020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F3ADD-2868-437E-8DC0-3EED942C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7CC26-C8F5-4D6E-8B17-5D491BD6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305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D5623-9D27-4810-AA58-63DE2CDF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078" y="1037492"/>
            <a:ext cx="8871438" cy="6531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44039-E493-4F45-9344-F54690EAC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3077" y="1796439"/>
            <a:ext cx="4331677" cy="3391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FF3F9-314D-4801-8287-2AE3072A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20/10/2020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5EB94-B3F4-4286-8DD6-C5FBA2C0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966C57-78A7-410D-8B3D-D2E185DCC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8A38EFE-077A-480C-AA6E-2AF25DB6381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832839" y="1796438"/>
            <a:ext cx="4331677" cy="33910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3908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52E26-02E9-4542-B09F-624BBCF84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49" y="1018381"/>
            <a:ext cx="9288951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B0743-59AB-4CF7-89E2-87154AA86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949" y="1893247"/>
            <a:ext cx="4664197" cy="56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8AD77-0405-4517-915A-BBB3966F3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7949" y="2505075"/>
            <a:ext cx="4664197" cy="26735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4975AF-A2D5-4554-8260-ED634F169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20/10/2020</a:t>
            </a:fld>
            <a:endParaRPr lang="en-I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8FE62D-6025-4320-BE6C-28D42797D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0EBC25-B62C-4E26-AE24-7B76AF8D5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397E7CE-6628-4649-9F3D-B359B93E1235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037993" y="1893247"/>
            <a:ext cx="4664198" cy="56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6145AF57-8DAA-4C1D-9906-22FF48E1DC7F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5037994" y="2505075"/>
            <a:ext cx="4664197" cy="26735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6649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9D252-817D-4C3A-9D85-4A44FFD1E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161" y="1077302"/>
            <a:ext cx="8903677" cy="7690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8F335C-1EBE-4D7B-A4EF-DBE1F1688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20/10/2020</a:t>
            </a:fld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8C408-E62F-48BA-90CC-3FCC2A3F8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8CC75B-F249-4910-BC57-B1C526241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6567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645A9-61A7-4BBD-9BC4-663AAD4FC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20/10/2020</a:t>
            </a:fld>
            <a:endParaRPr lang="en-I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07EF0E-A4DC-461C-94DD-C413D81F7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86AA7-FA3F-426F-8BF6-1CBD62C3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33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82CE2-7281-4EE2-AE13-E8B5E2683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835" y="1143000"/>
            <a:ext cx="3932237" cy="914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D125B-F44A-42B8-BD93-133B11BCA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2073" y="1143000"/>
            <a:ext cx="5400674" cy="38949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12861-A17D-4715-B4DC-0D29D5851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9835" y="2057400"/>
            <a:ext cx="3932237" cy="298059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D2F71-EC1C-46CF-AFCD-D240654A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20/10/2020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C8423-D8E2-4632-B092-F105995DF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5D395-34DD-4BC4-BCB1-22657A4D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142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9F548-E831-417F-96C6-EE44C60F7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1081454"/>
            <a:ext cx="3932237" cy="9759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E11536-A86F-4F05-A629-9C1E83399D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14973" y="1081455"/>
            <a:ext cx="5112604" cy="40180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9FA2F-2CA8-47AB-A5A5-DB08CFBFD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8624" y="2057400"/>
            <a:ext cx="3932237" cy="30421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5CE6C2-97AD-4FE1-A86D-01229DC03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4F11-E276-41E7-B63D-18F29D13AB4A}" type="datetimeFigureOut">
              <a:rPr lang="en-IE" smtClean="0"/>
              <a:t>20/10/2020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A76E37-438A-4075-A5B0-89BFF17E6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C6FD0-7C53-438B-BA44-D6812998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664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7AEC39-BB28-485C-9B71-0A42DE7F2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ED5CC-E4A3-40EF-9629-6D66D62BB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93774-9F2F-4953-B7B1-177BD78C3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B4F11-E276-41E7-B63D-18F29D13AB4A}" type="datetimeFigureOut">
              <a:rPr lang="en-IE" smtClean="0"/>
              <a:t>20/10/2020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2D0B6-5FCE-4C51-B532-99914BDF2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83318-2127-4E42-B732-7F2635EC6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38CA2-0931-4A13-995B-706575342237}" type="slidenum">
              <a:rPr lang="en-IE" smtClean="0"/>
              <a:t>‹#›</a:t>
            </a:fld>
            <a:endParaRPr lang="en-I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C1E227-3CB1-48C7-9FE2-23151D1C4DB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1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NDA Annual Conference 2020</a:t>
            </a:r>
            <a:endParaRPr lang="en-IE" dirty="0"/>
          </a:p>
        </p:txBody>
      </p:sp>
      <p:pic>
        <p:nvPicPr>
          <p:cNvPr id="5" name="Content Placeholder 4" descr="Facilitating the effective and equal participation of persons with disabilities in the Irish criminal justice system (Article 13 UNCRPD)" title="NDA Annual Conference Title and Logo">
            <a:extLst>
              <a:ext uri="{FF2B5EF4-FFF2-40B4-BE49-F238E27FC236}">
                <a16:creationId xmlns:a16="http://schemas.microsoft.com/office/drawing/2014/main" id="{D8234148-3A99-4EA1-9EE5-9960BECF86F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875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30272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Lists of links to social media and extern logo" title="Links and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0832" y="0"/>
            <a:ext cx="4441414" cy="519378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28800"/>
            <a:ext cx="4803775" cy="3279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Thank </a:t>
            </a:r>
            <a:r>
              <a:rPr lang="en-GB" sz="3200" dirty="0" smtClean="0"/>
              <a:t>you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Further information is available at www.extern.org</a:t>
            </a:r>
            <a:endParaRPr lang="en-GB" dirty="0"/>
          </a:p>
        </p:txBody>
      </p:sp>
      <p:sp>
        <p:nvSpPr>
          <p:cNvPr id="4" name="Title 3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and links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7911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52401-D0B2-481A-AB69-D5E5B452F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154" y="814632"/>
            <a:ext cx="9542584" cy="27641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Fostering Community Inclusion for Children with Disabilities in or at the Edge of the Justice System 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A05940-97DC-4FDF-A5B1-08C3E7578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" y="4288536"/>
            <a:ext cx="9542583" cy="775832"/>
          </a:xfrm>
        </p:spPr>
        <p:txBody>
          <a:bodyPr/>
          <a:lstStyle/>
          <a:p>
            <a:r>
              <a:rPr lang="en-IE" dirty="0" smtClean="0"/>
              <a:t>Darren Conroy, Programme Manager, Extern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6714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 descr="An ounce of prevention is better than a pound of cure" title="Cloud with text">
            <a:extLst>
              <a:ext uri="{FF2B5EF4-FFF2-40B4-BE49-F238E27FC236}">
                <a16:creationId xmlns:a16="http://schemas.microsoft.com/office/drawing/2014/main" id="{09A05940-97DC-4FDF-A5B1-08C3E7578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" y="1965961"/>
            <a:ext cx="9542583" cy="3098408"/>
          </a:xfrm>
        </p:spPr>
        <p:txBody>
          <a:bodyPr/>
          <a:lstStyle/>
          <a:p>
            <a:endParaRPr lang="en-GB" dirty="0" smtClean="0"/>
          </a:p>
          <a:p>
            <a:pPr algn="l"/>
            <a:r>
              <a:rPr lang="en-GB" dirty="0" smtClean="0"/>
              <a:t>“It </a:t>
            </a:r>
            <a:r>
              <a:rPr lang="en-GB" dirty="0"/>
              <a:t>takes a village to raise a </a:t>
            </a:r>
            <a:r>
              <a:rPr lang="en-GB" dirty="0" smtClean="0"/>
              <a:t>child”</a:t>
            </a:r>
          </a:p>
          <a:p>
            <a:endParaRPr lang="en-GB" dirty="0" smtClean="0"/>
          </a:p>
          <a:p>
            <a:endParaRPr lang="en-GB" dirty="0"/>
          </a:p>
          <a:p>
            <a:pPr algn="r"/>
            <a:r>
              <a:rPr lang="en-GB" dirty="0" smtClean="0"/>
              <a:t>“An </a:t>
            </a:r>
            <a:r>
              <a:rPr lang="en-GB" dirty="0"/>
              <a:t>ounce of prevention is better than a pound of </a:t>
            </a:r>
            <a:r>
              <a:rPr lang="en-GB" dirty="0" smtClean="0"/>
              <a:t>cure”</a:t>
            </a:r>
            <a:endParaRPr lang="en-IE" dirty="0"/>
          </a:p>
        </p:txBody>
      </p:sp>
      <p:sp>
        <p:nvSpPr>
          <p:cNvPr id="5" name="Cloud Callout 4" descr="An ounce of prevention is better than a pound of cure" title="Cloud with text "/>
          <p:cNvSpPr/>
          <p:nvPr/>
        </p:nvSpPr>
        <p:spPr>
          <a:xfrm>
            <a:off x="2068012" y="3262184"/>
            <a:ext cx="7679724" cy="1618735"/>
          </a:xfrm>
          <a:prstGeom prst="cloudCallout">
            <a:avLst>
              <a:gd name="adj1" fmla="val 32023"/>
              <a:gd name="adj2" fmla="val 62500"/>
            </a:avLst>
          </a:prstGeom>
          <a:noFill/>
          <a:ln w="19050">
            <a:solidFill>
              <a:srgbClr val="AD03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Cloud Callout 5" descr="It takes a village to raise a child" title="Cloud with text"/>
          <p:cNvSpPr/>
          <p:nvPr/>
        </p:nvSpPr>
        <p:spPr>
          <a:xfrm>
            <a:off x="113585" y="1881935"/>
            <a:ext cx="4514021" cy="1547065"/>
          </a:xfrm>
          <a:prstGeom prst="cloudCallout">
            <a:avLst>
              <a:gd name="adj1" fmla="val -33812"/>
              <a:gd name="adj2" fmla="val 74481"/>
            </a:avLst>
          </a:prstGeom>
          <a:noFill/>
          <a:ln w="19050">
            <a:solidFill>
              <a:srgbClr val="AD03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052401-D0B2-481A-AB69-D5E5B452F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154" y="814632"/>
            <a:ext cx="9542584" cy="950160"/>
          </a:xfrm>
        </p:spPr>
        <p:txBody>
          <a:bodyPr>
            <a:normAutofit/>
          </a:bodyPr>
          <a:lstStyle/>
          <a:p>
            <a:r>
              <a:rPr lang="en-IE" dirty="0" smtClean="0"/>
              <a:t>Young People &amp; Justice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738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Strategic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Collaboration</a:t>
            </a:r>
            <a:r>
              <a:rPr lang="en-US" dirty="0" smtClean="0"/>
              <a:t> </a:t>
            </a:r>
            <a:r>
              <a:rPr lang="en-US" dirty="0"/>
              <a:t>across all sectors of government and </a:t>
            </a:r>
            <a:r>
              <a:rPr lang="en-US" dirty="0" smtClean="0"/>
              <a:t>society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Harness </a:t>
            </a:r>
            <a:r>
              <a:rPr lang="en-US" b="1" dirty="0"/>
              <a:t>support</a:t>
            </a:r>
            <a:r>
              <a:rPr lang="en-US" dirty="0"/>
              <a:t> in </a:t>
            </a:r>
            <a:r>
              <a:rPr lang="en-US" dirty="0" smtClean="0"/>
              <a:t>young peoples </a:t>
            </a:r>
            <a:r>
              <a:rPr lang="en-US" dirty="0"/>
              <a:t>families and </a:t>
            </a:r>
            <a:r>
              <a:rPr lang="en-US" dirty="0" smtClean="0"/>
              <a:t>communities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Strengthen </a:t>
            </a:r>
            <a:r>
              <a:rPr lang="en-US" dirty="0"/>
              <a:t>their </a:t>
            </a:r>
            <a:r>
              <a:rPr lang="en-US" b="1" dirty="0" smtClean="0"/>
              <a:t>capacity</a:t>
            </a:r>
            <a:r>
              <a:rPr lang="en-US" dirty="0" smtClean="0"/>
              <a:t> </a:t>
            </a:r>
            <a:r>
              <a:rPr lang="en-US" dirty="0"/>
              <a:t>to live free from crime and </a:t>
            </a:r>
            <a:r>
              <a:rPr lang="en-US" dirty="0" smtClean="0"/>
              <a:t>harm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Provide a </a:t>
            </a:r>
            <a:r>
              <a:rPr lang="en-US" b="1" dirty="0"/>
              <a:t>holistic,</a:t>
            </a:r>
            <a:r>
              <a:rPr lang="en-US" dirty="0"/>
              <a:t> ‘wrap around’ response to the needs of children and young people at </a:t>
            </a:r>
            <a:r>
              <a:rPr lang="en-US" dirty="0" smtClean="0"/>
              <a:t>risk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Engaging </a:t>
            </a:r>
            <a:r>
              <a:rPr lang="en-US" dirty="0"/>
              <a:t>young people at risk </a:t>
            </a:r>
            <a:r>
              <a:rPr lang="en-US" b="1" dirty="0"/>
              <a:t>before they enter </a:t>
            </a:r>
            <a:r>
              <a:rPr lang="en-US" dirty="0"/>
              <a:t>the justice </a:t>
            </a:r>
            <a:r>
              <a:rPr lang="en-US" dirty="0" smtClean="0"/>
              <a:t>system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Access </a:t>
            </a:r>
            <a:r>
              <a:rPr lang="en-US" dirty="0"/>
              <a:t>to any of the </a:t>
            </a:r>
            <a:r>
              <a:rPr lang="en-US" b="1" dirty="0"/>
              <a:t>other services and </a:t>
            </a:r>
            <a:r>
              <a:rPr lang="en-US" b="1" dirty="0" smtClean="0"/>
              <a:t>supports </a:t>
            </a:r>
            <a:r>
              <a:rPr lang="en-US" dirty="0"/>
              <a:t>they might need.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046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 of pyramid" title="Diagram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3041" y="1428250"/>
            <a:ext cx="4010773" cy="308279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393" y="2020330"/>
            <a:ext cx="5316969" cy="30880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Bail Supervision Scheme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Janus Justice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Intensive Family Support Projects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Garda Youth Diversion Projects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Extern community based services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56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" y="1687330"/>
            <a:ext cx="6787423" cy="32795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BSS using Multi-Systemic Therapy (MST) </a:t>
            </a:r>
            <a:r>
              <a:rPr lang="en-GB" dirty="0"/>
              <a:t>targets the known causes and risk factors for offending behaviours through engagement with multiple </a:t>
            </a:r>
            <a:r>
              <a:rPr lang="en-GB" dirty="0" smtClean="0"/>
              <a:t>systems: </a:t>
            </a: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young person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family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peer relations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school functioning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community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Bail Supervision Scheme (BSS)</a:t>
            </a:r>
            <a:endParaRPr lang="en-GB" dirty="0"/>
          </a:p>
        </p:txBody>
      </p:sp>
      <p:pic>
        <p:nvPicPr>
          <p:cNvPr id="7" name="Picture 6" descr="Community&#10;School&#10;Peers&#10;Family&#10;Young person" title="Circles within circles"/>
          <p:cNvPicPr>
            <a:picLocks noChangeAspect="1"/>
          </p:cNvPicPr>
          <p:nvPr/>
        </p:nvPicPr>
        <p:blipFill>
          <a:blip r:embed="rId3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66449" y="2057400"/>
            <a:ext cx="3298004" cy="313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11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BSS achieves change…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393" y="1828800"/>
            <a:ext cx="9166099" cy="327953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dirty="0" smtClean="0"/>
              <a:t>Facilitate </a:t>
            </a:r>
            <a:r>
              <a:rPr lang="en-GB" dirty="0"/>
              <a:t>family involvement in treatment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dirty="0"/>
              <a:t>Empower parents to address the needs of their child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dirty="0"/>
              <a:t>Promote the long-term maintenance of positive change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dirty="0"/>
              <a:t>Collaborate with key figures (Family, Community, Case Managers, Tusla, Probation, </a:t>
            </a:r>
            <a:r>
              <a:rPr lang="en-GB" dirty="0" smtClean="0"/>
              <a:t>Education, etc.)  </a:t>
            </a:r>
            <a:r>
              <a:rPr lang="en-GB" dirty="0"/>
              <a:t>in the young person’s life in setting goals and interventions.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dirty="0" smtClean="0"/>
              <a:t>Stringent </a:t>
            </a:r>
            <a:r>
              <a:rPr lang="en-GB" dirty="0"/>
              <a:t>Quality Assurance </a:t>
            </a:r>
            <a:r>
              <a:rPr lang="en-GB" dirty="0" smtClean="0"/>
              <a:t>Measures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096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profiles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393" y="1828800"/>
            <a:ext cx="9166099" cy="3279531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GB" sz="3200" dirty="0"/>
              <a:t>C</a:t>
            </a:r>
            <a:r>
              <a:rPr lang="en-GB" sz="3200" dirty="0" smtClean="0"/>
              <a:t>ases presented </a:t>
            </a:r>
            <a:r>
              <a:rPr lang="en-GB" sz="3200" dirty="0"/>
              <a:t>with complex </a:t>
            </a:r>
            <a:r>
              <a:rPr lang="en-GB" sz="3200" b="1" dirty="0"/>
              <a:t>social and emotional </a:t>
            </a:r>
            <a:r>
              <a:rPr lang="en-GB" sz="3200" b="1" dirty="0" smtClean="0"/>
              <a:t>needs</a:t>
            </a:r>
            <a:r>
              <a:rPr lang="en-GB" sz="3200" dirty="0"/>
              <a:t> </a:t>
            </a:r>
            <a:r>
              <a:rPr lang="en-GB" sz="3200" dirty="0" smtClean="0"/>
              <a:t>including</a:t>
            </a:r>
            <a:r>
              <a:rPr lang="en-GB" sz="3200" dirty="0"/>
              <a:t>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dirty="0"/>
              <a:t>66% of the young people had reported </a:t>
            </a:r>
            <a:r>
              <a:rPr lang="en-GB" b="1" dirty="0"/>
              <a:t>substance misuse </a:t>
            </a:r>
            <a:r>
              <a:rPr lang="en-GB" dirty="0"/>
              <a:t>issues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dirty="0" smtClean="0"/>
              <a:t>60</a:t>
            </a:r>
            <a:r>
              <a:rPr lang="en-GB" dirty="0"/>
              <a:t>% of the </a:t>
            </a:r>
            <a:r>
              <a:rPr lang="en-GB" b="1" dirty="0"/>
              <a:t>young people </a:t>
            </a:r>
            <a:r>
              <a:rPr lang="en-GB" dirty="0"/>
              <a:t>had reported </a:t>
            </a:r>
            <a:r>
              <a:rPr lang="en-GB" b="1" dirty="0"/>
              <a:t>mental health </a:t>
            </a:r>
            <a:r>
              <a:rPr lang="en-GB" dirty="0"/>
              <a:t>concerns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dirty="0" smtClean="0"/>
              <a:t>58</a:t>
            </a:r>
            <a:r>
              <a:rPr lang="en-GB" dirty="0"/>
              <a:t>% of </a:t>
            </a:r>
            <a:r>
              <a:rPr lang="en-GB" b="1" dirty="0"/>
              <a:t>caregivers</a:t>
            </a:r>
            <a:r>
              <a:rPr lang="en-GB" dirty="0"/>
              <a:t> reported </a:t>
            </a:r>
            <a:r>
              <a:rPr lang="en-GB" b="1" dirty="0"/>
              <a:t>mental health </a:t>
            </a:r>
            <a:r>
              <a:rPr lang="en-GB" dirty="0"/>
              <a:t>or addiction </a:t>
            </a:r>
            <a:r>
              <a:rPr lang="en-GB" dirty="0" smtClean="0"/>
              <a:t>issues</a:t>
            </a:r>
            <a:endParaRPr lang="en-GB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dirty="0" smtClean="0"/>
              <a:t>88% </a:t>
            </a:r>
            <a:r>
              <a:rPr lang="en-GB" dirty="0"/>
              <a:t>of cases </a:t>
            </a:r>
            <a:r>
              <a:rPr lang="en-GB" dirty="0" smtClean="0"/>
              <a:t>have </a:t>
            </a:r>
            <a:r>
              <a:rPr lang="en-GB" dirty="0"/>
              <a:t>a family member involved with crime.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80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Our </a:t>
            </a:r>
            <a:r>
              <a:rPr lang="en-GB" dirty="0" smtClean="0"/>
              <a:t>services &amp; community inclusion: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Are </a:t>
            </a:r>
            <a:r>
              <a:rPr lang="en-GB" dirty="0"/>
              <a:t>holistic – work with the whole ecology of the child/family.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Improve </a:t>
            </a:r>
            <a:r>
              <a:rPr lang="en-GB" dirty="0"/>
              <a:t>and develop social networks within the wider community.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Support </a:t>
            </a:r>
            <a:r>
              <a:rPr lang="en-GB" dirty="0"/>
              <a:t>and maintain engagement in education.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Provide </a:t>
            </a:r>
            <a:r>
              <a:rPr lang="en-GB" dirty="0"/>
              <a:t>that ‘one good adult’ and build connections with </a:t>
            </a:r>
            <a:r>
              <a:rPr lang="en-GB" dirty="0" smtClean="0"/>
              <a:t>others. </a:t>
            </a: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Address </a:t>
            </a:r>
            <a:r>
              <a:rPr lang="en-GB" dirty="0"/>
              <a:t>offending behaviour - balance rights with </a:t>
            </a:r>
            <a:r>
              <a:rPr lang="en-GB" dirty="0" smtClean="0"/>
              <a:t>responsibilities.</a:t>
            </a: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Sustainably </a:t>
            </a:r>
            <a:r>
              <a:rPr lang="en-GB" dirty="0"/>
              <a:t>integrate/reintegrate within a </a:t>
            </a:r>
            <a:r>
              <a:rPr lang="en-GB" dirty="0" smtClean="0"/>
              <a:t>community.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83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5661</TotalTime>
  <Words>378</Words>
  <Application>Microsoft Office PowerPoint</Application>
  <PresentationFormat>Widescreen</PresentationFormat>
  <Paragraphs>58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NDA Annual Conference 2020</vt:lpstr>
      <vt:lpstr>Fostering Community Inclusion for Children with Disabilities in or at the Edge of the Justice System </vt:lpstr>
      <vt:lpstr>Young People &amp; Justice</vt:lpstr>
      <vt:lpstr>Strategic Context</vt:lpstr>
      <vt:lpstr>Extern community based services</vt:lpstr>
      <vt:lpstr>Bail Supervision Scheme (BSS)</vt:lpstr>
      <vt:lpstr>How BSS achieves change…</vt:lpstr>
      <vt:lpstr>Case profiles</vt:lpstr>
      <vt:lpstr>Our services &amp; community inclusion:</vt:lpstr>
      <vt:lpstr>Thank you and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Jacinta G. Byrne</cp:lastModifiedBy>
  <cp:revision>40</cp:revision>
  <dcterms:created xsi:type="dcterms:W3CDTF">2020-08-14T07:58:57Z</dcterms:created>
  <dcterms:modified xsi:type="dcterms:W3CDTF">2020-10-20T07:56:27Z</dcterms:modified>
</cp:coreProperties>
</file>