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43" autoAdjust="0"/>
  </p:normalViewPr>
  <p:slideViewPr>
    <p:cSldViewPr snapToGrid="0">
      <p:cViewPr varScale="1">
        <p:scale>
          <a:sx n="54" d="100"/>
          <a:sy n="54" d="100"/>
        </p:scale>
        <p:origin x="90"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9491C-D4FB-4035-B5D4-818B759C0E1C}" type="datetimeFigureOut">
              <a:rPr lang="en-IE" smtClean="0"/>
              <a:t>19/10/2020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11024-312F-4FD8-B305-BDA0B5A4A5E0}" type="slidenum">
              <a:rPr lang="en-IE" smtClean="0"/>
              <a:t>‹#›</a:t>
            </a:fld>
            <a:endParaRPr lang="en-IE"/>
          </a:p>
        </p:txBody>
      </p:sp>
    </p:spTree>
    <p:extLst>
      <p:ext uri="{BB962C8B-B14F-4D97-AF65-F5344CB8AC3E}">
        <p14:creationId xmlns:p14="http://schemas.microsoft.com/office/powerpoint/2010/main" val="315668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E" dirty="0" smtClean="0"/>
              <a:t>Welcome slide. Note to thank NDA for the invitation to participate in the conference and of enjoyment of morning sessions.</a:t>
            </a:r>
            <a:r>
              <a:rPr lang="en-IE" baseline="0" dirty="0" smtClean="0"/>
              <a:t> R</a:t>
            </a:r>
            <a:r>
              <a:rPr lang="en-IE" dirty="0" smtClean="0"/>
              <a:t>ecognise</a:t>
            </a:r>
            <a:r>
              <a:rPr lang="en-IE" baseline="0" dirty="0" smtClean="0"/>
              <a:t> that this is timely as the PS looks to build on its existing positive interagency relationships, especially with partners in the CJS, but seeks to build those relationships with other stakeholders and relevant service providers in areas such as disability. ( Note on FB and MJ </a:t>
            </a:r>
            <a:r>
              <a:rPr lang="en-IE" baseline="0" dirty="0" err="1" smtClean="0"/>
              <a:t>hx</a:t>
            </a:r>
            <a:r>
              <a:rPr lang="en-IE" baseline="0" dirty="0" smtClean="0"/>
              <a:t>). It is also timely as we visit the importance of responsivity, of tailoring and designing our interventions to be take greater account of factors that will impact on a service users ability to engage in the assessment or supervision process. Note also that I come to todays conference as someone involved in the delivery of training and the introduction of new initiatives but also as someone still connected to everyday practice  though providing student placements and maintaining a small caseload. </a:t>
            </a:r>
            <a:endParaRPr lang="en-IE" dirty="0"/>
          </a:p>
        </p:txBody>
      </p:sp>
    </p:spTree>
    <p:extLst>
      <p:ext uri="{BB962C8B-B14F-4D97-AF65-F5344CB8AC3E}">
        <p14:creationId xmlns:p14="http://schemas.microsoft.com/office/powerpoint/2010/main" val="98661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two parts of Art</a:t>
            </a:r>
            <a:r>
              <a:rPr lang="en-IE" baseline="0" dirty="0" smtClean="0"/>
              <a:t> 13 are access and supporting access through training for staff. In the first part talking about how we seek to respond in daily practice is covered but we must always be looking to improve and show a critical awareness of our performance. We do not have any Service policy on working with disability ( though we have guidance on mental health, gender, substance misuse, )I have simply thrown these last notes together as possible directions given that it needs to both our strengths and development areas need to be mentioned. </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11</a:t>
            </a:fld>
            <a:endParaRPr lang="en-IE"/>
          </a:p>
        </p:txBody>
      </p:sp>
    </p:spTree>
    <p:extLst>
      <p:ext uri="{BB962C8B-B14F-4D97-AF65-F5344CB8AC3E}">
        <p14:creationId xmlns:p14="http://schemas.microsoft.com/office/powerpoint/2010/main" val="371170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12</a:t>
            </a:fld>
            <a:endParaRPr lang="en-IE"/>
          </a:p>
        </p:txBody>
      </p:sp>
    </p:spTree>
    <p:extLst>
      <p:ext uri="{BB962C8B-B14F-4D97-AF65-F5344CB8AC3E}">
        <p14:creationId xmlns:p14="http://schemas.microsoft.com/office/powerpoint/2010/main" val="9884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examining the theme of the conference it is worth referencing article</a:t>
            </a:r>
            <a:r>
              <a:rPr lang="en-IE" baseline="0" dirty="0" smtClean="0"/>
              <a:t> 13. Note the two key agreements and how PS will seek to play a role in responding to both of the commitments – equality of access through how we deliver services and the goal supporting of that equality by ensuring staff have access to appropriate training.  I would like to  add an observation on the complexities of dealing with the issue of disability, given that it covers physical and intellectual disability and also that we face hidden and visible disability. This has come very much to mind for me in preparing a report and now undertaking supervision in a case where the offender has a diagnosis of FAS, and where I have had to undertake some rapid learning about this hidden disability. Given, however that the PS is a small service with significant responsibilities, there is a need to briefly outline the Service and its functions</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3</a:t>
            </a:fld>
            <a:endParaRPr lang="en-IE"/>
          </a:p>
        </p:txBody>
      </p:sp>
    </p:spTree>
    <p:extLst>
      <p:ext uri="{BB962C8B-B14F-4D97-AF65-F5344CB8AC3E}">
        <p14:creationId xmlns:p14="http://schemas.microsoft.com/office/powerpoint/2010/main" val="73574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Service is a national one and is based in both the community and in custody settings, operating as an agency of DJE.</a:t>
            </a:r>
            <a:r>
              <a:rPr lang="en-IE" baseline="0" dirty="0" smtClean="0"/>
              <a:t> The Service regards itself as a SW agency and for all new Probation Officers to be registered with CORU as qualified SWs. I Will come back to talk about interagency working more specifically but acknowledge PS has built up a significant expertise in this area with initiatives such as CR, J-arc and </a:t>
            </a:r>
            <a:r>
              <a:rPr lang="en-IE" baseline="0" dirty="0" err="1" smtClean="0"/>
              <a:t>Soram</a:t>
            </a:r>
            <a:r>
              <a:rPr lang="en-IE" baseline="0" dirty="0" smtClean="0"/>
              <a:t>.  ( outline of these) Note that the Service operates under a range of legislation and has, in the past 20 years seen a significant development of its legislative responsibilities with many more higher tariff and serious offences with issues of public concern coming into the remit of the Service for both assessment and supervision. ( Link to next Slide)</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4</a:t>
            </a:fld>
            <a:endParaRPr lang="en-IE"/>
          </a:p>
        </p:txBody>
      </p:sp>
    </p:spTree>
    <p:extLst>
      <p:ext uri="{BB962C8B-B14F-4D97-AF65-F5344CB8AC3E}">
        <p14:creationId xmlns:p14="http://schemas.microsoft.com/office/powerpoint/2010/main" val="180934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PS broadly</a:t>
            </a:r>
            <a:r>
              <a:rPr lang="en-IE" baseline="0" dirty="0" smtClean="0"/>
              <a:t> fulfils two functions – that of the assessment for preparation of reports for the courts, but also for the Department in terms of the Parole Board and IPS. In 2018 the Service prepared over 14,000 reports to help the courts, the Parole Board and IPS in decision making around offenders. When one considers the huge number of reports prepared by our staff it is not difficult to imagine that on a daily basis staff are involved in the preparation of reports where a disability may be a significant feature of a persons life. In relation to Prison the service has a significant role in the preparation of reports for the Parole Board, and we are the lead agency in the work to be undertaken as a prisoner moves towards release via the Parole process.  The second key function of the Service is the supervision of those as either an alternative to custody or on release from custody. In 2019 just over 8000 orders for supervision were made. It is worth noting that the Circuit Courts continue to favour the use of  sentences that involve a period in custody followed by period of supervision during which the custodial sentence is suspended.at the end of 2017 there were 659 such cases in Prison but by the end of 2019 that had grown to 835. </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5</a:t>
            </a:fld>
            <a:endParaRPr lang="en-IE"/>
          </a:p>
        </p:txBody>
      </p:sp>
    </p:spTree>
    <p:extLst>
      <p:ext uri="{BB962C8B-B14F-4D97-AF65-F5344CB8AC3E}">
        <p14:creationId xmlns:p14="http://schemas.microsoft.com/office/powerpoint/2010/main" val="419775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bulk of research into disability in the Criminal Justice system focusses on intellectual disability.</a:t>
            </a:r>
            <a:r>
              <a:rPr lang="en-IE" baseline="0" dirty="0" smtClean="0"/>
              <a:t> Clearly when we look to tackle offending behaviour through addressing how people who offend think about that choice, how they see themselves and how they may feel the commission of an offence is justified – then it is perhaps not surprising that this is the focus. Such disabilities may be seen as having a greater causative relationship to offending than physical disability. </a:t>
            </a:r>
            <a:r>
              <a:rPr lang="en-IE" sz="1200" b="0" i="0" u="none" strike="noStrike" kern="1200" baseline="0" dirty="0" err="1" smtClean="0">
                <a:solidFill>
                  <a:schemeClr val="tx1"/>
                </a:solidFill>
                <a:latin typeface="+mn-lt"/>
                <a:ea typeface="+mn-ea"/>
                <a:cs typeface="+mn-cs"/>
              </a:rPr>
              <a:t>Mulrooney</a:t>
            </a:r>
            <a:r>
              <a:rPr lang="en-IE" sz="1200" b="0" i="0" u="none" strike="noStrike" kern="1200" baseline="0" dirty="0" smtClean="0">
                <a:solidFill>
                  <a:schemeClr val="tx1"/>
                </a:solidFill>
                <a:latin typeface="+mn-lt"/>
                <a:ea typeface="+mn-ea"/>
                <a:cs typeface="+mn-cs"/>
              </a:rPr>
              <a:t> </a:t>
            </a:r>
            <a:r>
              <a:rPr lang="en-IE" sz="1200" b="0" i="1" u="none" strike="noStrike" kern="1200" baseline="0" dirty="0" smtClean="0">
                <a:solidFill>
                  <a:schemeClr val="tx1"/>
                </a:solidFill>
                <a:latin typeface="+mn-lt"/>
                <a:ea typeface="+mn-ea"/>
                <a:cs typeface="+mn-cs"/>
              </a:rPr>
              <a:t>et al </a:t>
            </a:r>
            <a:r>
              <a:rPr lang="en-IE" sz="1200" b="0" i="0" u="none" strike="noStrike" kern="1200" baseline="0" dirty="0" smtClean="0">
                <a:solidFill>
                  <a:schemeClr val="tx1"/>
                </a:solidFill>
                <a:latin typeface="+mn-lt"/>
                <a:ea typeface="+mn-ea"/>
                <a:cs typeface="+mn-cs"/>
              </a:rPr>
              <a:t>(2004) reported from a sample of 10% of the Irish prison population that as many as 28.8% of Irish prisoners may have a learning disability as measured using the Kaufman Brief Intelligence Test. This is not to ignore the challenges of physical</a:t>
            </a:r>
            <a:r>
              <a:rPr lang="en-IE" sz="1200" b="0" i="0" u="none" strike="noStrike" kern="1200" dirty="0" smtClean="0">
                <a:solidFill>
                  <a:schemeClr val="tx1"/>
                </a:solidFill>
                <a:latin typeface="+mn-lt"/>
                <a:ea typeface="+mn-ea"/>
                <a:cs typeface="+mn-cs"/>
              </a:rPr>
              <a:t> disability – and Probation Officers are conscious of the additional integration challenges faced by those who have such disabilities but the larger and more challenging group are those with inte</a:t>
            </a:r>
            <a:r>
              <a:rPr lang="en-IE" dirty="0" smtClean="0"/>
              <a:t>llectual disabilities and those who whose mental health difficulties represent a disability in terms of severity.  </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6</a:t>
            </a:fld>
            <a:endParaRPr lang="en-IE"/>
          </a:p>
        </p:txBody>
      </p:sp>
    </p:spTree>
    <p:extLst>
      <p:ext uri="{BB962C8B-B14F-4D97-AF65-F5344CB8AC3E}">
        <p14:creationId xmlns:p14="http://schemas.microsoft.com/office/powerpoint/2010/main" val="107143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Why is it that it can be argued</a:t>
            </a:r>
            <a:r>
              <a:rPr lang="en-IE" baseline="0" dirty="0" smtClean="0"/>
              <a:t> that people with disability, more specifically intellectual or cognitive disability, are overrepresented in the CJS. Estimates range from 2-40% but the argument is one based on both definition and diagnosis. One consistent research finding is that where people have been linked into ID services for some time they have a lower likelihood of ending up in the CJS – aspects of protection, reluctance, consideration of challenging behaviour. The flip side is that those who may have such deficits and do not have a relationship with services is they are overrepresented in CJS. Note aspect of social disadvantage and </a:t>
            </a:r>
            <a:r>
              <a:rPr lang="en-IE" baseline="0" dirty="0" err="1" smtClean="0"/>
              <a:t>rx</a:t>
            </a:r>
            <a:r>
              <a:rPr lang="en-IE" baseline="0" dirty="0" smtClean="0"/>
              <a:t> with CJS. Ask whether ID allied to social disadvantage means less likelihood of getting the engagement with ID services. I ask that question from the perspective of experience of trying to link those with the second group with services who are much more inclined to see them as representing risk to existing service users and as somehow criminal first and having disability second. I would reference </a:t>
            </a:r>
            <a:r>
              <a:rPr lang="en-IE" baseline="0" dirty="0" err="1" smtClean="0"/>
              <a:t>Farringtons</a:t>
            </a:r>
            <a:r>
              <a:rPr lang="en-IE" baseline="0" dirty="0" smtClean="0"/>
              <a:t>  </a:t>
            </a:r>
            <a:r>
              <a:rPr lang="en-IE" baseline="0" dirty="0" err="1" smtClean="0"/>
              <a:t>longditudinal</a:t>
            </a:r>
            <a:r>
              <a:rPr lang="en-IE" baseline="0" dirty="0" smtClean="0"/>
              <a:t> study of over 400 boys from London born in 1953, and the co relationship of social inequality , educational behavioural and intellectual difficulties. </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7</a:t>
            </a:fld>
            <a:endParaRPr lang="en-IE"/>
          </a:p>
        </p:txBody>
      </p:sp>
    </p:spTree>
    <p:extLst>
      <p:ext uri="{BB962C8B-B14F-4D97-AF65-F5344CB8AC3E}">
        <p14:creationId xmlns:p14="http://schemas.microsoft.com/office/powerpoint/2010/main" val="39629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an example of</a:t>
            </a:r>
            <a:r>
              <a:rPr lang="en-IE" baseline="0" dirty="0" smtClean="0"/>
              <a:t> the challenges in working with disability look at one case with the hidden disability of FAS. A serious assault before the CC but the client has not </a:t>
            </a:r>
            <a:r>
              <a:rPr lang="en-IE" baseline="0" dirty="0" err="1" smtClean="0"/>
              <a:t>hx</a:t>
            </a:r>
            <a:r>
              <a:rPr lang="en-IE" baseline="0" dirty="0" smtClean="0"/>
              <a:t> of coming to AGS attention. This is an example of a hidden disability and one in which there is an absence of a fully formal diagnosis and also one in which contact with services was sporadic and where previous behavioural challenges had remained removed from the CJS. </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8</a:t>
            </a:fld>
            <a:endParaRPr lang="en-IE"/>
          </a:p>
        </p:txBody>
      </p:sp>
    </p:spTree>
    <p:extLst>
      <p:ext uri="{BB962C8B-B14F-4D97-AF65-F5344CB8AC3E}">
        <p14:creationId xmlns:p14="http://schemas.microsoft.com/office/powerpoint/2010/main" val="3888893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As a practitioner it was</a:t>
            </a:r>
            <a:r>
              <a:rPr lang="en-IE" baseline="0" dirty="0" smtClean="0"/>
              <a:t> important to look at how to frame the issue of disability and also at finding ways of building a relationship with the client and identifying techniques for engagement. Systems like fixed appointments, sending message reminders, using materials that identify the experience of FAS ( material by FAS sufferers and support groups)  Really important to build a collaborative relationship with  aftercare and counselling before completing report. This involves the client who needs to be assured that they are part of the process and we want to support them in development of their independence</a:t>
            </a:r>
            <a:endParaRPr lang="en-IE" dirty="0"/>
          </a:p>
        </p:txBody>
      </p:sp>
      <p:sp>
        <p:nvSpPr>
          <p:cNvPr id="4" name="Slide Number Placeholder 3"/>
          <p:cNvSpPr>
            <a:spLocks noGrp="1"/>
          </p:cNvSpPr>
          <p:nvPr>
            <p:ph type="sldNum" sz="quarter" idx="10"/>
          </p:nvPr>
        </p:nvSpPr>
        <p:spPr/>
        <p:txBody>
          <a:bodyPr/>
          <a:lstStyle/>
          <a:p>
            <a:fld id="{72DDE2FD-44E8-4853-887E-3671B033632A}" type="slidenum">
              <a:rPr lang="en-IE" smtClean="0"/>
              <a:t>9</a:t>
            </a:fld>
            <a:endParaRPr lang="en-IE"/>
          </a:p>
        </p:txBody>
      </p:sp>
    </p:spTree>
    <p:extLst>
      <p:ext uri="{BB962C8B-B14F-4D97-AF65-F5344CB8AC3E}">
        <p14:creationId xmlns:p14="http://schemas.microsoft.com/office/powerpoint/2010/main" val="46041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 This slide can have animation so that the pointers come in on press. The question </a:t>
            </a:r>
            <a:r>
              <a:rPr lang="en-US" altLang="en-US" baseline="0" dirty="0" smtClean="0"/>
              <a:t> today is how does the PS respond to issues of disability. In addressing this it is important to briefly revisit the principles underpinning our work.  The first of these that we believe in the capacity for individual change and development, without such a belief one can only seek to contain. Arising from this belief we see ourselves as change agents.  You  can reference the findings of research into the power of the relationship and how it can spark and facilitate change.  This is all based on the importance of treating everyone with respect and dignity. With respecting the humanity of those we work with. In terms of disability this should have particular resonance.  While the Service views public protection as a key function, enabling personal change and bringing a social justice perspective to our work are key aspects of that providing public safety.  Working collaboratively with service users is a cornerstone of good probation practice ( Can reference the OSF here is wanted). The Service as an employer recognizes the importance of equalizing employment opportunities and meet its three % target. Staff with disabilities are employed in both professional and administrative roles within the organization. </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373C51-B3CA-4AA5-BA1F-5391CFA81877}" type="slidenum">
              <a:rPr lang="en-IE" altLang="en-US" smtClean="0">
                <a:solidFill>
                  <a:srgbClr val="000000"/>
                </a:solidFill>
              </a:rPr>
              <a:pPr eaLnBrk="1" hangingPunct="1"/>
              <a:t>10</a:t>
            </a:fld>
            <a:endParaRPr lang="en-IE" altLang="en-US" smtClean="0">
              <a:solidFill>
                <a:srgbClr val="000000"/>
              </a:solidFill>
            </a:endParaRPr>
          </a:p>
        </p:txBody>
      </p:sp>
    </p:spTree>
    <p:extLst>
      <p:ext uri="{BB962C8B-B14F-4D97-AF65-F5344CB8AC3E}">
        <p14:creationId xmlns:p14="http://schemas.microsoft.com/office/powerpoint/2010/main" val="10823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1D2F-AB9A-4B57-AFC3-0D6695554645}"/>
              </a:ext>
            </a:extLst>
          </p:cNvPr>
          <p:cNvSpPr>
            <a:spLocks noGrp="1"/>
          </p:cNvSpPr>
          <p:nvPr>
            <p:ph type="ctrTitle"/>
          </p:nvPr>
        </p:nvSpPr>
        <p:spPr>
          <a:xfrm>
            <a:off x="205154" y="814632"/>
            <a:ext cx="9542584" cy="1198806"/>
          </a:xfrm>
        </p:spPr>
        <p:txBody>
          <a:bodyPr anchor="b"/>
          <a:lstStyle>
            <a:lvl1pPr algn="ctr">
              <a:defRPr sz="6000"/>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E83D7A40-80EE-4269-B53A-A192784051FF}"/>
              </a:ext>
            </a:extLst>
          </p:cNvPr>
          <p:cNvSpPr>
            <a:spLocks noGrp="1"/>
          </p:cNvSpPr>
          <p:nvPr>
            <p:ph type="subTitle" idx="1"/>
          </p:nvPr>
        </p:nvSpPr>
        <p:spPr>
          <a:xfrm>
            <a:off x="205153" y="2195267"/>
            <a:ext cx="9542583" cy="28691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0D63CFD-F96A-454B-921C-81867A3B750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BC32CB63-139F-4259-A4C0-0981390A800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8F8BB5F-98D5-41A8-A09D-66B23EB0A237}"/>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16949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7C-F5EC-47EB-B805-904212E99E5F}"/>
              </a:ext>
            </a:extLst>
          </p:cNvPr>
          <p:cNvSpPr>
            <a:spLocks noGrp="1"/>
          </p:cNvSpPr>
          <p:nvPr>
            <p:ph type="title"/>
          </p:nvPr>
        </p:nvSpPr>
        <p:spPr>
          <a:xfrm>
            <a:off x="266700" y="1056358"/>
            <a:ext cx="8982808" cy="679573"/>
          </a:xfrm>
        </p:spPr>
        <p:txBody>
          <a:body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32FFD2BF-B4D2-4AD2-9CC3-A61FD6BF95A4}"/>
              </a:ext>
            </a:extLst>
          </p:cNvPr>
          <p:cNvSpPr>
            <a:spLocks noGrp="1"/>
          </p:cNvSpPr>
          <p:nvPr>
            <p:ph type="body" orient="vert" idx="1"/>
          </p:nvPr>
        </p:nvSpPr>
        <p:spPr>
          <a:xfrm>
            <a:off x="266700" y="1735931"/>
            <a:ext cx="8982808" cy="338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6181439-9C13-432D-A76E-36B6AB11B696}"/>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91FFB6FB-1D09-43EA-92B7-E6D11977806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9952BB2-DAB6-454F-A099-842C5AB0D66B}"/>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570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FDFDEE-A3E5-4DE7-BA03-7FEE080B7CA0}"/>
              </a:ext>
            </a:extLst>
          </p:cNvPr>
          <p:cNvSpPr>
            <a:spLocks noGrp="1"/>
          </p:cNvSpPr>
          <p:nvPr>
            <p:ph type="title" orient="vert"/>
          </p:nvPr>
        </p:nvSpPr>
        <p:spPr>
          <a:xfrm>
            <a:off x="8153400" y="1028700"/>
            <a:ext cx="1570892" cy="4211516"/>
          </a:xfrm>
        </p:spPr>
        <p:txBody>
          <a:bodyPr vert="eaVert"/>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BF88D311-31CC-44A1-9963-F04FFCA89AB8}"/>
              </a:ext>
            </a:extLst>
          </p:cNvPr>
          <p:cNvSpPr>
            <a:spLocks noGrp="1"/>
          </p:cNvSpPr>
          <p:nvPr>
            <p:ph type="body" orient="vert" idx="1"/>
          </p:nvPr>
        </p:nvSpPr>
        <p:spPr>
          <a:xfrm>
            <a:off x="202222" y="1028700"/>
            <a:ext cx="7842739" cy="4128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CF34AFE-DA85-4691-9EFB-4CA41F0C5D7B}"/>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E310F624-848C-4E23-AE1D-382C1F5017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121B0D-1236-40A9-960B-116E99D329C5}"/>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23451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97549-4E3F-463A-82FF-EC83B45AC370}"/>
              </a:ext>
            </a:extLst>
          </p:cNvPr>
          <p:cNvSpPr>
            <a:spLocks noGrp="1"/>
          </p:cNvSpPr>
          <p:nvPr>
            <p:ph type="title"/>
          </p:nvPr>
        </p:nvSpPr>
        <p:spPr>
          <a:xfrm>
            <a:off x="237392" y="963796"/>
            <a:ext cx="9398977" cy="723534"/>
          </a:xfrm>
        </p:spPr>
        <p:txBody>
          <a:body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737E3EFC-9E1F-47DD-B8ED-FBBF3652AD25}"/>
              </a:ext>
            </a:extLst>
          </p:cNvPr>
          <p:cNvSpPr>
            <a:spLocks noGrp="1"/>
          </p:cNvSpPr>
          <p:nvPr>
            <p:ph idx="1"/>
          </p:nvPr>
        </p:nvSpPr>
        <p:spPr>
          <a:xfrm>
            <a:off x="237392" y="1828800"/>
            <a:ext cx="9398977" cy="3279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3F7B8A-7C40-4228-B137-5BCA3A988A3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6D0C3B71-24F7-4643-9EDB-470907BEB07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64B639C-E8D9-4689-829E-51A486264471}"/>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11671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484F-61BC-4748-9BDC-E267ED6BF8FC}"/>
              </a:ext>
            </a:extLst>
          </p:cNvPr>
          <p:cNvSpPr>
            <a:spLocks noGrp="1"/>
          </p:cNvSpPr>
          <p:nvPr>
            <p:ph type="title"/>
          </p:nvPr>
        </p:nvSpPr>
        <p:spPr>
          <a:xfrm>
            <a:off x="251558" y="1059108"/>
            <a:ext cx="9490319" cy="2000616"/>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DE36752-8A11-408C-8477-31C60C92930F}"/>
              </a:ext>
            </a:extLst>
          </p:cNvPr>
          <p:cNvSpPr>
            <a:spLocks noGrp="1"/>
          </p:cNvSpPr>
          <p:nvPr>
            <p:ph type="body" idx="1"/>
          </p:nvPr>
        </p:nvSpPr>
        <p:spPr>
          <a:xfrm>
            <a:off x="251558" y="3217863"/>
            <a:ext cx="9490319" cy="193442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0F23B7-EE9B-474B-8FAE-8F0E2E8563E8}"/>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064F3ADD-2868-437E-8DC0-3EED942C78D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27CC26-C8F5-4D6E-8B17-5D491BD6C7BF}"/>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6305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5623-9D27-4810-AA58-63DE2CDF92E8}"/>
              </a:ext>
            </a:extLst>
          </p:cNvPr>
          <p:cNvSpPr>
            <a:spLocks noGrp="1"/>
          </p:cNvSpPr>
          <p:nvPr>
            <p:ph type="title"/>
          </p:nvPr>
        </p:nvSpPr>
        <p:spPr>
          <a:xfrm>
            <a:off x="293078" y="1037492"/>
            <a:ext cx="8871438" cy="653196"/>
          </a:xfrm>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FC44039-E493-4F45-9344-F54690EAC9C0}"/>
              </a:ext>
            </a:extLst>
          </p:cNvPr>
          <p:cNvSpPr>
            <a:spLocks noGrp="1"/>
          </p:cNvSpPr>
          <p:nvPr>
            <p:ph sz="half" idx="1"/>
          </p:nvPr>
        </p:nvSpPr>
        <p:spPr>
          <a:xfrm>
            <a:off x="293077" y="1796439"/>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a:extLst>
              <a:ext uri="{FF2B5EF4-FFF2-40B4-BE49-F238E27FC236}">
                <a16:creationId xmlns:a16="http://schemas.microsoft.com/office/drawing/2014/main" id="{DE3FF3F9-314D-4801-8287-2AE3072A4D6D}"/>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A425EB94-B3F4-4286-8DD6-C5FBA2C02FA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1966C57-78A7-410D-8B3D-D2E185DCCC12}"/>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8" name="Content Placeholder 2">
            <a:extLst>
              <a:ext uri="{FF2B5EF4-FFF2-40B4-BE49-F238E27FC236}">
                <a16:creationId xmlns:a16="http://schemas.microsoft.com/office/drawing/2014/main" id="{D8A38EFE-077A-480C-AA6E-2AF25DB63814}"/>
              </a:ext>
            </a:extLst>
          </p:cNvPr>
          <p:cNvSpPr>
            <a:spLocks noGrp="1"/>
          </p:cNvSpPr>
          <p:nvPr>
            <p:ph sz="half" idx="13"/>
          </p:nvPr>
        </p:nvSpPr>
        <p:spPr>
          <a:xfrm>
            <a:off x="4832839" y="1796438"/>
            <a:ext cx="4331677" cy="33910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53908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2E26-02E9-4542-B09F-624BBCF846E8}"/>
              </a:ext>
            </a:extLst>
          </p:cNvPr>
          <p:cNvSpPr>
            <a:spLocks noGrp="1"/>
          </p:cNvSpPr>
          <p:nvPr>
            <p:ph type="title"/>
          </p:nvPr>
        </p:nvSpPr>
        <p:spPr>
          <a:xfrm>
            <a:off x="197949" y="1018381"/>
            <a:ext cx="9288951" cy="823913"/>
          </a:xfrm>
        </p:spPr>
        <p:txBody>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EDB0743-59AB-4CF7-89E2-87154AA865A8}"/>
              </a:ext>
            </a:extLst>
          </p:cNvPr>
          <p:cNvSpPr>
            <a:spLocks noGrp="1"/>
          </p:cNvSpPr>
          <p:nvPr>
            <p:ph type="body" idx="1"/>
          </p:nvPr>
        </p:nvSpPr>
        <p:spPr>
          <a:xfrm>
            <a:off x="197949" y="1893247"/>
            <a:ext cx="4664197"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998AD77-0405-4517-915A-BBB3966F392B}"/>
              </a:ext>
            </a:extLst>
          </p:cNvPr>
          <p:cNvSpPr>
            <a:spLocks noGrp="1"/>
          </p:cNvSpPr>
          <p:nvPr>
            <p:ph sz="half" idx="2"/>
          </p:nvPr>
        </p:nvSpPr>
        <p:spPr>
          <a:xfrm>
            <a:off x="197949"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a:extLst>
              <a:ext uri="{FF2B5EF4-FFF2-40B4-BE49-F238E27FC236}">
                <a16:creationId xmlns:a16="http://schemas.microsoft.com/office/drawing/2014/main" id="{384975AF-A2D5-4554-8260-ED634F1690E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8" name="Footer Placeholder 7">
            <a:extLst>
              <a:ext uri="{FF2B5EF4-FFF2-40B4-BE49-F238E27FC236}">
                <a16:creationId xmlns:a16="http://schemas.microsoft.com/office/drawing/2014/main" id="{C48FE62D-6025-4320-BE6C-28D42797DE5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30EBC25-B62C-4E26-AE24-7B76AF8D5BE6}"/>
              </a:ext>
            </a:extLst>
          </p:cNvPr>
          <p:cNvSpPr>
            <a:spLocks noGrp="1"/>
          </p:cNvSpPr>
          <p:nvPr>
            <p:ph type="sldNum" sz="quarter" idx="12"/>
          </p:nvPr>
        </p:nvSpPr>
        <p:spPr/>
        <p:txBody>
          <a:bodyPr/>
          <a:lstStyle/>
          <a:p>
            <a:fld id="{C0038CA2-0931-4A13-995B-706575342237}" type="slidenum">
              <a:rPr lang="en-IE" smtClean="0"/>
              <a:t>‹#›</a:t>
            </a:fld>
            <a:endParaRPr lang="en-IE"/>
          </a:p>
        </p:txBody>
      </p:sp>
      <p:sp>
        <p:nvSpPr>
          <p:cNvPr id="11" name="Text Placeholder 2">
            <a:extLst>
              <a:ext uri="{FF2B5EF4-FFF2-40B4-BE49-F238E27FC236}">
                <a16:creationId xmlns:a16="http://schemas.microsoft.com/office/drawing/2014/main" id="{3397E7CE-6628-4649-9F3D-B359B93E1235}"/>
              </a:ext>
            </a:extLst>
          </p:cNvPr>
          <p:cNvSpPr>
            <a:spLocks noGrp="1"/>
          </p:cNvSpPr>
          <p:nvPr>
            <p:ph type="body" idx="14"/>
          </p:nvPr>
        </p:nvSpPr>
        <p:spPr>
          <a:xfrm>
            <a:off x="5037993" y="1893247"/>
            <a:ext cx="4664198" cy="56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6145AF57-8DAA-4C1D-9906-22FF48E1DC7F}"/>
              </a:ext>
            </a:extLst>
          </p:cNvPr>
          <p:cNvSpPr>
            <a:spLocks noGrp="1"/>
          </p:cNvSpPr>
          <p:nvPr>
            <p:ph sz="half" idx="15"/>
          </p:nvPr>
        </p:nvSpPr>
        <p:spPr>
          <a:xfrm>
            <a:off x="5037994" y="2505075"/>
            <a:ext cx="4664197" cy="2673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256649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D252-817D-4C3A-9D85-4A44FFD1E3C0}"/>
              </a:ext>
            </a:extLst>
          </p:cNvPr>
          <p:cNvSpPr>
            <a:spLocks noGrp="1"/>
          </p:cNvSpPr>
          <p:nvPr>
            <p:ph type="title"/>
          </p:nvPr>
        </p:nvSpPr>
        <p:spPr>
          <a:xfrm>
            <a:off x="501161" y="1077302"/>
            <a:ext cx="8903677" cy="769083"/>
          </a:xfrm>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98F335C-1EBE-4D7B-A4EF-DBE1F1688DF4}"/>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4" name="Footer Placeholder 3">
            <a:extLst>
              <a:ext uri="{FF2B5EF4-FFF2-40B4-BE49-F238E27FC236}">
                <a16:creationId xmlns:a16="http://schemas.microsoft.com/office/drawing/2014/main" id="{C878C408-E62F-48BA-90CC-3FCC2A3F826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678CC75B-F249-4910-BC57-B1C52624144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46567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645A9-61A7-4BBD-9BC4-663AAD4FC462}"/>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3" name="Footer Placeholder 2">
            <a:extLst>
              <a:ext uri="{FF2B5EF4-FFF2-40B4-BE49-F238E27FC236}">
                <a16:creationId xmlns:a16="http://schemas.microsoft.com/office/drawing/2014/main" id="{1307EF0E-A4DC-461C-94DD-C413D81F794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3786AA7-FA3F-426F-8BF6-1CBD62C39D22}"/>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1933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2CE2-7281-4EE2-AE13-E8B5E2683D9A}"/>
              </a:ext>
            </a:extLst>
          </p:cNvPr>
          <p:cNvSpPr>
            <a:spLocks noGrp="1"/>
          </p:cNvSpPr>
          <p:nvPr>
            <p:ph type="title"/>
          </p:nvPr>
        </p:nvSpPr>
        <p:spPr>
          <a:xfrm>
            <a:off x="329835" y="1143000"/>
            <a:ext cx="3932237" cy="914400"/>
          </a:xfrm>
        </p:spPr>
        <p:txBody>
          <a:bodyPr anchor="b"/>
          <a:lstStyle>
            <a:lvl1pPr>
              <a:defRPr sz="3200"/>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02BD125B-F44A-42B8-BD93-133B11BCA7FA}"/>
              </a:ext>
            </a:extLst>
          </p:cNvPr>
          <p:cNvSpPr>
            <a:spLocks noGrp="1"/>
          </p:cNvSpPr>
          <p:nvPr>
            <p:ph idx="1"/>
          </p:nvPr>
        </p:nvSpPr>
        <p:spPr>
          <a:xfrm>
            <a:off x="4262073" y="1143000"/>
            <a:ext cx="5400674" cy="38949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E12861-A17D-4715-B4DC-0D29D5851F9B}"/>
              </a:ext>
            </a:extLst>
          </p:cNvPr>
          <p:cNvSpPr>
            <a:spLocks noGrp="1"/>
          </p:cNvSpPr>
          <p:nvPr>
            <p:ph type="body" sz="half" idx="2"/>
          </p:nvPr>
        </p:nvSpPr>
        <p:spPr>
          <a:xfrm>
            <a:off x="329835" y="2057400"/>
            <a:ext cx="3932237" cy="298059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D2F71-EC1C-46CF-AFCD-D240654AE6AA}"/>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535C8423-D8E2-4632-B092-F105995DFE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A25D395-34DD-4BC4-BCB1-22657A4DAD9D}"/>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327142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F548-E831-417F-96C6-EE44C60F7636}"/>
              </a:ext>
            </a:extLst>
          </p:cNvPr>
          <p:cNvSpPr>
            <a:spLocks noGrp="1"/>
          </p:cNvSpPr>
          <p:nvPr>
            <p:ph type="title"/>
          </p:nvPr>
        </p:nvSpPr>
        <p:spPr>
          <a:xfrm>
            <a:off x="428625" y="1081454"/>
            <a:ext cx="3932237" cy="975946"/>
          </a:xfrm>
        </p:spPr>
        <p:txBody>
          <a:bodyPr anchor="b"/>
          <a:lstStyle>
            <a:lvl1pPr>
              <a:defRPr sz="3200"/>
            </a:lvl1pPr>
          </a:lstStyle>
          <a:p>
            <a:r>
              <a:rPr lang="en-US" dirty="0"/>
              <a:t>Click to edit Master title style</a:t>
            </a:r>
            <a:endParaRPr lang="en-IE" dirty="0"/>
          </a:p>
        </p:txBody>
      </p:sp>
      <p:sp>
        <p:nvSpPr>
          <p:cNvPr id="3" name="Picture Placeholder 2">
            <a:extLst>
              <a:ext uri="{FF2B5EF4-FFF2-40B4-BE49-F238E27FC236}">
                <a16:creationId xmlns:a16="http://schemas.microsoft.com/office/drawing/2014/main" id="{91E11536-A86F-4F05-A629-9C1E83399DC4}"/>
              </a:ext>
            </a:extLst>
          </p:cNvPr>
          <p:cNvSpPr>
            <a:spLocks noGrp="1"/>
          </p:cNvSpPr>
          <p:nvPr>
            <p:ph type="pic" idx="1"/>
          </p:nvPr>
        </p:nvSpPr>
        <p:spPr>
          <a:xfrm>
            <a:off x="4514973" y="1081455"/>
            <a:ext cx="5112604" cy="4018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7649FA2F-2CA8-47AB-A5A5-DB08CFBFD659}"/>
              </a:ext>
            </a:extLst>
          </p:cNvPr>
          <p:cNvSpPr>
            <a:spLocks noGrp="1"/>
          </p:cNvSpPr>
          <p:nvPr>
            <p:ph type="body" sz="half" idx="2"/>
          </p:nvPr>
        </p:nvSpPr>
        <p:spPr>
          <a:xfrm>
            <a:off x="428624" y="2057400"/>
            <a:ext cx="3932237" cy="3042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5CE6C2-97AD-4FE1-A86D-01229DC03F2C}"/>
              </a:ext>
            </a:extLst>
          </p:cNvPr>
          <p:cNvSpPr>
            <a:spLocks noGrp="1"/>
          </p:cNvSpPr>
          <p:nvPr>
            <p:ph type="dt" sz="half" idx="10"/>
          </p:nvPr>
        </p:nvSpPr>
        <p:spPr/>
        <p:txBody>
          <a:bodyPr/>
          <a:lstStyle/>
          <a:p>
            <a:fld id="{2BFB4F11-E276-41E7-B63D-18F29D13AB4A}" type="datetimeFigureOut">
              <a:rPr lang="en-IE" smtClean="0"/>
              <a:t>19/10/2020</a:t>
            </a:fld>
            <a:endParaRPr lang="en-IE"/>
          </a:p>
        </p:txBody>
      </p:sp>
      <p:sp>
        <p:nvSpPr>
          <p:cNvPr id="6" name="Footer Placeholder 5">
            <a:extLst>
              <a:ext uri="{FF2B5EF4-FFF2-40B4-BE49-F238E27FC236}">
                <a16:creationId xmlns:a16="http://schemas.microsoft.com/office/drawing/2014/main" id="{EDA76E37-438A-4075-A5B0-89BFF17E6D1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FC6FD0-7C53-438B-BA44-D68129981CE4}"/>
              </a:ext>
            </a:extLst>
          </p:cNvPr>
          <p:cNvSpPr>
            <a:spLocks noGrp="1"/>
          </p:cNvSpPr>
          <p:nvPr>
            <p:ph type="sldNum" sz="quarter" idx="12"/>
          </p:nvPr>
        </p:nvSpPr>
        <p:spPr/>
        <p:txBody>
          <a:bodyPr/>
          <a:lstStyle/>
          <a:p>
            <a:fld id="{C0038CA2-0931-4A13-995B-706575342237}" type="slidenum">
              <a:rPr lang="en-IE" smtClean="0"/>
              <a:t>‹#›</a:t>
            </a:fld>
            <a:endParaRPr lang="en-IE"/>
          </a:p>
        </p:txBody>
      </p:sp>
    </p:spTree>
    <p:extLst>
      <p:ext uri="{BB962C8B-B14F-4D97-AF65-F5344CB8AC3E}">
        <p14:creationId xmlns:p14="http://schemas.microsoft.com/office/powerpoint/2010/main" val="9664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7AEC39-BB28-485C-9B71-0A42DE7F25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84ED5CC-E4A3-40EF-9629-6D66D62BB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0B93774-9F2F-4953-B7B1-177BD78C3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B4F11-E276-41E7-B63D-18F29D13AB4A}" type="datetimeFigureOut">
              <a:rPr lang="en-IE" smtClean="0"/>
              <a:t>19/10/2020</a:t>
            </a:fld>
            <a:endParaRPr lang="en-IE"/>
          </a:p>
        </p:txBody>
      </p:sp>
      <p:sp>
        <p:nvSpPr>
          <p:cNvPr id="5" name="Footer Placeholder 4">
            <a:extLst>
              <a:ext uri="{FF2B5EF4-FFF2-40B4-BE49-F238E27FC236}">
                <a16:creationId xmlns:a16="http://schemas.microsoft.com/office/drawing/2014/main" id="{21D2D0B6-5FCE-4C51-B532-99914BDF2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B283318-2127-4E42-B732-7F2635EC6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8CA2-0931-4A13-995B-706575342237}" type="slidenum">
              <a:rPr lang="en-IE" smtClean="0"/>
              <a:t>‹#›</a:t>
            </a:fld>
            <a:endParaRPr lang="en-IE"/>
          </a:p>
        </p:txBody>
      </p:sp>
      <p:pic>
        <p:nvPicPr>
          <p:cNvPr id="8" name="Picture 7">
            <a:extLst>
              <a:ext uri="{FF2B5EF4-FFF2-40B4-BE49-F238E27FC236}">
                <a16:creationId xmlns:a16="http://schemas.microsoft.com/office/drawing/2014/main" id="{56C1E227-3CB1-48C7-9FE2-23151D1C4DB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451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acilitating the effective and equal participation of persons with disabilities in the Irish criminal justice system (Article 13 UNCRPD)" title="NDA Annual Conference 2020">
            <a:extLst>
              <a:ext uri="{FF2B5EF4-FFF2-40B4-BE49-F238E27FC236}">
                <a16:creationId xmlns:a16="http://schemas.microsoft.com/office/drawing/2014/main" id="{D8234148-3A99-4EA1-9EE5-9960BECF86F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hidden="1"/>
          <p:cNvSpPr>
            <a:spLocks noGrp="1"/>
          </p:cNvSpPr>
          <p:nvPr>
            <p:ph type="title"/>
          </p:nvPr>
        </p:nvSpPr>
        <p:spPr/>
        <p:txBody>
          <a:bodyPr/>
          <a:lstStyle/>
          <a:p>
            <a:r>
              <a:rPr lang="en-GB" dirty="0" smtClean="0"/>
              <a:t>NDA Annual Conference 2020</a:t>
            </a:r>
            <a:endParaRPr lang="en-IE" dirty="0"/>
          </a:p>
        </p:txBody>
      </p:sp>
    </p:spTree>
    <p:extLst>
      <p:ext uri="{BB962C8B-B14F-4D97-AF65-F5344CB8AC3E}">
        <p14:creationId xmlns:p14="http://schemas.microsoft.com/office/powerpoint/2010/main" val="130272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Content Placeholder 8"/>
          <p:cNvSpPr>
            <a:spLocks noGrp="1"/>
          </p:cNvSpPr>
          <p:nvPr>
            <p:ph idx="1"/>
          </p:nvPr>
        </p:nvSpPr>
        <p:spPr>
          <a:xfrm>
            <a:off x="209006" y="1711233"/>
            <a:ext cx="9184375" cy="3414949"/>
          </a:xfrm>
        </p:spPr>
        <p:txBody>
          <a:bodyPr>
            <a:normAutofit/>
          </a:bodyPr>
          <a:lstStyle/>
          <a:p>
            <a:pPr>
              <a:spcAft>
                <a:spcPts val="1200"/>
              </a:spcAft>
              <a:buFont typeface="Wingdings" panose="05000000000000000000" pitchFamily="2" charset="2"/>
              <a:buChar char="q"/>
            </a:pPr>
            <a:r>
              <a:rPr lang="en-IE" altLang="en-US" sz="2000" dirty="0">
                <a:solidFill>
                  <a:srgbClr val="265142"/>
                </a:solidFill>
              </a:rPr>
              <a:t>Public Protection</a:t>
            </a:r>
            <a:r>
              <a:rPr lang="en-IE" altLang="en-US" sz="2000" dirty="0" smtClean="0">
                <a:solidFill>
                  <a:srgbClr val="265142"/>
                </a:solidFill>
              </a:rPr>
              <a:t>.</a:t>
            </a:r>
            <a:endParaRPr lang="en-IE" altLang="en-US" sz="2000" dirty="0">
              <a:solidFill>
                <a:srgbClr val="265142"/>
              </a:solidFill>
            </a:endParaRPr>
          </a:p>
          <a:p>
            <a:pPr>
              <a:spcAft>
                <a:spcPts val="1200"/>
              </a:spcAft>
              <a:buFont typeface="Wingdings" panose="05000000000000000000" pitchFamily="2" charset="2"/>
              <a:buChar char="q"/>
            </a:pPr>
            <a:r>
              <a:rPr lang="en-IE" altLang="en-US" sz="2000" dirty="0">
                <a:solidFill>
                  <a:srgbClr val="265142"/>
                </a:solidFill>
              </a:rPr>
              <a:t>Belief in the capacity of people to change</a:t>
            </a:r>
            <a:r>
              <a:rPr lang="en-IE" altLang="en-US" sz="2000" dirty="0" smtClean="0">
                <a:solidFill>
                  <a:srgbClr val="265142"/>
                </a:solidFill>
              </a:rPr>
              <a:t>.</a:t>
            </a:r>
            <a:endParaRPr lang="en-IE" altLang="en-US" sz="2000" dirty="0">
              <a:solidFill>
                <a:srgbClr val="265142"/>
              </a:solidFill>
            </a:endParaRPr>
          </a:p>
          <a:p>
            <a:pPr>
              <a:spcAft>
                <a:spcPts val="1200"/>
              </a:spcAft>
              <a:buFont typeface="Wingdings" panose="05000000000000000000" pitchFamily="2" charset="2"/>
              <a:buChar char="q"/>
            </a:pPr>
            <a:r>
              <a:rPr lang="en-IE" altLang="en-US" sz="2000" dirty="0">
                <a:solidFill>
                  <a:srgbClr val="265142"/>
                </a:solidFill>
              </a:rPr>
              <a:t> Probation Officers as change agents</a:t>
            </a:r>
            <a:r>
              <a:rPr lang="en-IE" altLang="en-US" sz="2000" dirty="0" smtClean="0">
                <a:solidFill>
                  <a:srgbClr val="265142"/>
                </a:solidFill>
              </a:rPr>
              <a:t>.</a:t>
            </a:r>
            <a:endParaRPr lang="en-IE" altLang="en-US" sz="2000" dirty="0">
              <a:solidFill>
                <a:srgbClr val="265142"/>
              </a:solidFill>
            </a:endParaRPr>
          </a:p>
          <a:p>
            <a:pPr>
              <a:spcAft>
                <a:spcPts val="1200"/>
              </a:spcAft>
              <a:buFont typeface="Wingdings" panose="05000000000000000000" pitchFamily="2" charset="2"/>
              <a:buChar char="q"/>
            </a:pPr>
            <a:r>
              <a:rPr lang="en-IE" altLang="en-US" sz="2000" dirty="0">
                <a:solidFill>
                  <a:srgbClr val="265142"/>
                </a:solidFill>
              </a:rPr>
              <a:t>Everyone has the right, irrespective of what they have done, to be treated with dignity and respect</a:t>
            </a:r>
            <a:r>
              <a:rPr lang="en-IE" altLang="en-US" sz="2000" dirty="0" smtClean="0">
                <a:solidFill>
                  <a:srgbClr val="265142"/>
                </a:solidFill>
              </a:rPr>
              <a:t>.</a:t>
            </a:r>
            <a:endParaRPr lang="en-IE" altLang="en-US" sz="2000" dirty="0">
              <a:solidFill>
                <a:srgbClr val="265142"/>
              </a:solidFill>
            </a:endParaRPr>
          </a:p>
          <a:p>
            <a:pPr>
              <a:spcAft>
                <a:spcPts val="1200"/>
              </a:spcAft>
              <a:buFont typeface="Wingdings" panose="05000000000000000000" pitchFamily="2" charset="2"/>
              <a:buChar char="q"/>
            </a:pPr>
            <a:r>
              <a:rPr lang="en-IE" altLang="en-US" sz="2000" dirty="0">
                <a:solidFill>
                  <a:srgbClr val="265142"/>
                </a:solidFill>
              </a:rPr>
              <a:t>Inter-agency working: No one agency working alone is as effective as agencies working together.</a:t>
            </a:r>
          </a:p>
          <a:p>
            <a:pPr>
              <a:buFont typeface="Wingdings" panose="05000000000000000000" pitchFamily="2" charset="2"/>
              <a:buChar char="q"/>
            </a:pPr>
            <a:endParaRPr lang="en-IE" altLang="en-US" sz="1900" dirty="0"/>
          </a:p>
          <a:p>
            <a:pPr>
              <a:buFontTx/>
              <a:buNone/>
            </a:pPr>
            <a:endParaRPr lang="en-IE" altLang="en-US" sz="2400" dirty="0"/>
          </a:p>
          <a:p>
            <a:endParaRPr lang="en-IE" altLang="en-US" sz="2400" dirty="0"/>
          </a:p>
          <a:p>
            <a:pPr>
              <a:buFontTx/>
              <a:buNone/>
            </a:pPr>
            <a:endParaRPr lang="en-GB" altLang="en-US" sz="2400" dirty="0"/>
          </a:p>
        </p:txBody>
      </p:sp>
      <p:pic>
        <p:nvPicPr>
          <p:cNvPr id="3" name="Picture 2" title="Decorativ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832" y="181609"/>
            <a:ext cx="2251179" cy="1624604"/>
          </a:xfrm>
          <a:prstGeom prst="rect">
            <a:avLst/>
          </a:prstGeom>
        </p:spPr>
      </p:pic>
      <p:sp>
        <p:nvSpPr>
          <p:cNvPr id="7" name="Title 6"/>
          <p:cNvSpPr>
            <a:spLocks noGrp="1"/>
          </p:cNvSpPr>
          <p:nvPr>
            <p:ph type="title"/>
          </p:nvPr>
        </p:nvSpPr>
        <p:spPr>
          <a:xfrm>
            <a:off x="104504" y="620714"/>
            <a:ext cx="7053942" cy="1224111"/>
          </a:xfrm>
        </p:spPr>
        <p:txBody>
          <a:bodyPr/>
          <a:lstStyle/>
          <a:p>
            <a:pPr>
              <a:defRPr/>
            </a:pPr>
            <a:r>
              <a:rPr lang="en-IE" sz="2800" b="1" dirty="0">
                <a:solidFill>
                  <a:srgbClr val="265142"/>
                </a:solidFill>
              </a:rPr>
              <a:t>VALUES/PRINCIPLES UNDERPINNING OUR WORK</a:t>
            </a:r>
            <a:endParaRPr lang="en-GB" sz="2800" b="1" dirty="0">
              <a:solidFill>
                <a:srgbClr val="265142"/>
              </a:solidFill>
            </a:endParaRPr>
          </a:p>
        </p:txBody>
      </p:sp>
    </p:spTree>
    <p:extLst>
      <p:ext uri="{BB962C8B-B14F-4D97-AF65-F5344CB8AC3E}">
        <p14:creationId xmlns:p14="http://schemas.microsoft.com/office/powerpoint/2010/main" val="3104570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randombar(horizontal)">
                                      <p:cBhvr>
                                        <p:cTn id="7" dur="500"/>
                                        <p:tgtEl>
                                          <p:spTgt spid="4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103">
                                            <p:txEl>
                                              <p:pRg st="1" end="1"/>
                                            </p:txEl>
                                          </p:spTgt>
                                        </p:tgtEl>
                                        <p:attrNameLst>
                                          <p:attrName>style.visibility</p:attrName>
                                        </p:attrNameLst>
                                      </p:cBhvr>
                                      <p:to>
                                        <p:strVal val="visible"/>
                                      </p:to>
                                    </p:set>
                                    <p:animEffect transition="in" filter="randombar(horizontal)">
                                      <p:cBhvr>
                                        <p:cTn id="12" dur="500"/>
                                        <p:tgtEl>
                                          <p:spTgt spid="4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103">
                                            <p:txEl>
                                              <p:pRg st="2" end="2"/>
                                            </p:txEl>
                                          </p:spTgt>
                                        </p:tgtEl>
                                        <p:attrNameLst>
                                          <p:attrName>style.visibility</p:attrName>
                                        </p:attrNameLst>
                                      </p:cBhvr>
                                      <p:to>
                                        <p:strVal val="visible"/>
                                      </p:to>
                                    </p:set>
                                    <p:animEffect transition="in" filter="randombar(horizontal)">
                                      <p:cBhvr>
                                        <p:cTn id="17" dur="500"/>
                                        <p:tgtEl>
                                          <p:spTgt spid="4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03">
                                            <p:txEl>
                                              <p:pRg st="3" end="3"/>
                                            </p:txEl>
                                          </p:spTgt>
                                        </p:tgtEl>
                                        <p:attrNameLst>
                                          <p:attrName>style.visibility</p:attrName>
                                        </p:attrNameLst>
                                      </p:cBhvr>
                                      <p:to>
                                        <p:strVal val="visible"/>
                                      </p:to>
                                    </p:set>
                                    <p:animEffect transition="in" filter="randombar(horizontal)">
                                      <p:cBhvr>
                                        <p:cTn id="22" dur="500"/>
                                        <p:tgtEl>
                                          <p:spTgt spid="41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03">
                                            <p:txEl>
                                              <p:pRg st="4" end="4"/>
                                            </p:txEl>
                                          </p:spTgt>
                                        </p:tgtEl>
                                        <p:attrNameLst>
                                          <p:attrName>style.visibility</p:attrName>
                                        </p:attrNameLst>
                                      </p:cBhvr>
                                      <p:to>
                                        <p:strVal val="visible"/>
                                      </p:to>
                                    </p:set>
                                    <p:animEffect transition="in" filter="randombar(horizontal)">
                                      <p:cBhvr>
                                        <p:cTn id="27" dur="500"/>
                                        <p:tgtEl>
                                          <p:spTgt spid="41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60687"/>
            <a:ext cx="6845300" cy="479435"/>
          </a:xfrm>
        </p:spPr>
        <p:txBody>
          <a:bodyPr>
            <a:normAutofit fontScale="90000"/>
          </a:bodyPr>
          <a:lstStyle/>
          <a:p>
            <a:r>
              <a:rPr lang="en-IE" b="1" dirty="0" smtClean="0"/>
              <a:t>Looking Forward</a:t>
            </a:r>
            <a:endParaRPr lang="en-IE" b="1" dirty="0"/>
          </a:p>
        </p:txBody>
      </p:sp>
      <p:sp>
        <p:nvSpPr>
          <p:cNvPr id="3" name="Content Placeholder 2"/>
          <p:cNvSpPr>
            <a:spLocks noGrp="1"/>
          </p:cNvSpPr>
          <p:nvPr>
            <p:ph idx="1"/>
          </p:nvPr>
        </p:nvSpPr>
        <p:spPr>
          <a:xfrm>
            <a:off x="5183188" y="1511949"/>
            <a:ext cx="4339635" cy="3727835"/>
          </a:xfrm>
        </p:spPr>
        <p:txBody>
          <a:bodyPr>
            <a:normAutofit fontScale="70000" lnSpcReduction="20000"/>
          </a:bodyPr>
          <a:lstStyle/>
          <a:p>
            <a:pPr marL="0" indent="0">
              <a:lnSpc>
                <a:spcPct val="100000"/>
              </a:lnSpc>
              <a:buNone/>
            </a:pPr>
            <a:r>
              <a:rPr lang="en-IE" sz="3700" dirty="0"/>
              <a:t>Service Provision</a:t>
            </a:r>
            <a:endParaRPr lang="en-IE" sz="3700" dirty="0"/>
          </a:p>
          <a:p>
            <a:pPr marL="457200" indent="-457200">
              <a:buAutoNum type="alphaLcParenR"/>
            </a:pPr>
            <a:r>
              <a:rPr lang="en-IE" sz="2600" dirty="0" smtClean="0"/>
              <a:t>The </a:t>
            </a:r>
            <a:r>
              <a:rPr lang="en-IE" sz="2600" dirty="0"/>
              <a:t>new </a:t>
            </a:r>
            <a:r>
              <a:rPr lang="en-IE" sz="2600" dirty="0" smtClean="0"/>
              <a:t>Offender Supervision Framework </a:t>
            </a:r>
            <a:r>
              <a:rPr lang="en-IE" sz="2600" dirty="0"/>
              <a:t>emphasises the importance of responsivity </a:t>
            </a:r>
            <a:r>
              <a:rPr lang="en-IE" sz="2600" dirty="0" smtClean="0"/>
              <a:t>and </a:t>
            </a:r>
            <a:r>
              <a:rPr lang="en-IE" sz="2600" dirty="0"/>
              <a:t>relationship – this is about individualising our </a:t>
            </a:r>
            <a:r>
              <a:rPr lang="en-IE" sz="2600" dirty="0" smtClean="0"/>
              <a:t>responses</a:t>
            </a:r>
          </a:p>
          <a:p>
            <a:pPr marL="457200" indent="-457200">
              <a:buAutoNum type="alphaLcParenR"/>
            </a:pPr>
            <a:r>
              <a:rPr lang="en-IE" sz="2600" dirty="0" smtClean="0"/>
              <a:t>Building on existing strong partnerships with partners CJS agencies to ensure common understanding of impact of dis/ability</a:t>
            </a:r>
          </a:p>
          <a:p>
            <a:pPr marL="457200" indent="-457200">
              <a:buAutoNum type="alphaLcParenR"/>
            </a:pPr>
            <a:r>
              <a:rPr lang="en-IE" sz="2600" dirty="0" smtClean="0"/>
              <a:t>Considering estate management in relation to disability – access/style</a:t>
            </a:r>
          </a:p>
          <a:p>
            <a:pPr marL="457200" indent="-457200">
              <a:buAutoNum type="alphaLcParenR"/>
            </a:pPr>
            <a:r>
              <a:rPr lang="en-IE" sz="2600" dirty="0" smtClean="0"/>
              <a:t>Look to improve consultation access with specialist disability </a:t>
            </a:r>
            <a:r>
              <a:rPr lang="en-IE" sz="2600" dirty="0" smtClean="0"/>
              <a:t>partners</a:t>
            </a:r>
            <a:endParaRPr lang="en-IE" sz="2000" dirty="0" smtClean="0"/>
          </a:p>
          <a:p>
            <a:pPr marL="457200" indent="-457200">
              <a:buAutoNum type="alphaLcParenR"/>
            </a:pPr>
            <a:endParaRPr lang="en-IE" sz="2000" dirty="0" smtClean="0"/>
          </a:p>
          <a:p>
            <a:pPr marL="457200" indent="-457200">
              <a:buAutoNum type="alphaLcParenR"/>
            </a:pPr>
            <a:endParaRPr lang="en-IE" sz="2000" dirty="0"/>
          </a:p>
          <a:p>
            <a:pPr marL="342900" indent="-342900">
              <a:buAutoNum type="alphaLcParenR"/>
            </a:pPr>
            <a:endParaRPr lang="en-IE" sz="2000" dirty="0"/>
          </a:p>
          <a:p>
            <a:endParaRPr lang="en-IE" dirty="0"/>
          </a:p>
        </p:txBody>
      </p:sp>
      <p:sp>
        <p:nvSpPr>
          <p:cNvPr id="4" name="Text Placeholder 3"/>
          <p:cNvSpPr>
            <a:spLocks noGrp="1"/>
          </p:cNvSpPr>
          <p:nvPr>
            <p:ph type="body" sz="half" idx="2"/>
          </p:nvPr>
        </p:nvSpPr>
        <p:spPr>
          <a:xfrm>
            <a:off x="839788" y="1511949"/>
            <a:ext cx="3932237" cy="3267869"/>
          </a:xfrm>
        </p:spPr>
        <p:txBody>
          <a:bodyPr>
            <a:normAutofit fontScale="92500" lnSpcReduction="10000"/>
          </a:bodyPr>
          <a:lstStyle/>
          <a:p>
            <a:r>
              <a:rPr lang="en-IE" sz="2800" dirty="0"/>
              <a:t> </a:t>
            </a:r>
            <a:r>
              <a:rPr lang="en-IE" sz="2800" dirty="0" smtClean="0"/>
              <a:t>Training</a:t>
            </a:r>
          </a:p>
          <a:p>
            <a:pPr marL="342900" indent="-342900">
              <a:buAutoNum type="alphaLcParenR"/>
            </a:pPr>
            <a:r>
              <a:rPr lang="en-IE" sz="2000" dirty="0" smtClean="0"/>
              <a:t>We have held training sessions with Headway, NRH, St Michaels House in the last 12 months</a:t>
            </a:r>
          </a:p>
          <a:p>
            <a:pPr marL="342900" indent="-342900">
              <a:buAutoNum type="alphaLcParenR"/>
            </a:pPr>
            <a:r>
              <a:rPr lang="en-IE" sz="2000" dirty="0" smtClean="0"/>
              <a:t>In training on the provision of reports, assessments and supervision the importance of responsivity is always stressed</a:t>
            </a:r>
          </a:p>
          <a:p>
            <a:pPr marL="342900" indent="-342900">
              <a:buAutoNum type="alphaLcParenR"/>
            </a:pPr>
            <a:r>
              <a:rPr lang="en-IE" sz="2000" dirty="0" smtClean="0"/>
              <a:t>Charging Staff Development Unit to increase specific training in relation to disability awareness</a:t>
            </a:r>
          </a:p>
          <a:p>
            <a:pPr marL="342900" indent="-342900">
              <a:buAutoNum type="alphaLcParenR"/>
            </a:pPr>
            <a:endParaRPr lang="en-IE" dirty="0"/>
          </a:p>
        </p:txBody>
      </p:sp>
      <p:sp>
        <p:nvSpPr>
          <p:cNvPr id="10" name="Rectangle 9" title="Decorative image"/>
          <p:cNvSpPr/>
          <p:nvPr/>
        </p:nvSpPr>
        <p:spPr>
          <a:xfrm>
            <a:off x="838200" y="5068393"/>
            <a:ext cx="8684623" cy="169814"/>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title="Decorative image"/>
          <p:cNvSpPr/>
          <p:nvPr/>
        </p:nvSpPr>
        <p:spPr>
          <a:xfrm>
            <a:off x="877389" y="936625"/>
            <a:ext cx="8867502" cy="378821"/>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52579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846803" y="3648440"/>
            <a:ext cx="6259286" cy="587827"/>
          </a:xfrm>
        </p:spPr>
        <p:txBody>
          <a:bodyPr/>
          <a:lstStyle/>
          <a:p>
            <a:r>
              <a:rPr lang="en-IE" sz="2000" b="1" dirty="0" smtClean="0"/>
              <a:t>David Williamson - Senior Probation Officer</a:t>
            </a:r>
            <a:endParaRPr lang="en-IE" sz="2000" b="1" dirty="0"/>
          </a:p>
        </p:txBody>
      </p:sp>
      <p:pic>
        <p:nvPicPr>
          <p:cNvPr id="6" name="Picture 2" descr="Logo The Probation Service" title="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4011" y="60696"/>
            <a:ext cx="2700677" cy="82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title="Decorative image"/>
          <p:cNvSpPr/>
          <p:nvPr/>
        </p:nvSpPr>
        <p:spPr>
          <a:xfrm>
            <a:off x="666206" y="1174812"/>
            <a:ext cx="9081530" cy="360040"/>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Rectangle 7" title="Decorative image"/>
          <p:cNvSpPr/>
          <p:nvPr/>
        </p:nvSpPr>
        <p:spPr>
          <a:xfrm>
            <a:off x="838200" y="4754880"/>
            <a:ext cx="8684623" cy="432311"/>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p:cNvSpPr>
            <a:spLocks noGrp="1"/>
          </p:cNvSpPr>
          <p:nvPr>
            <p:ph type="ctrTitle"/>
          </p:nvPr>
        </p:nvSpPr>
        <p:spPr>
          <a:xfrm>
            <a:off x="205154" y="1819014"/>
            <a:ext cx="9542584" cy="884997"/>
          </a:xfrm>
        </p:spPr>
        <p:txBody>
          <a:bodyPr>
            <a:normAutofit fontScale="90000"/>
          </a:bodyPr>
          <a:lstStyle/>
          <a:p>
            <a:r>
              <a:rPr lang="en-IE" dirty="0" smtClean="0"/>
              <a:t>Thank you </a:t>
            </a:r>
            <a:endParaRPr lang="en-IE" dirty="0"/>
          </a:p>
        </p:txBody>
      </p:sp>
    </p:spTree>
    <p:extLst>
      <p:ext uri="{BB962C8B-B14F-4D97-AF65-F5344CB8AC3E}">
        <p14:creationId xmlns:p14="http://schemas.microsoft.com/office/powerpoint/2010/main" val="13232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2945" y="1744594"/>
            <a:ext cx="4050608" cy="1800698"/>
          </a:xfrm>
          <a:prstGeom prst="rect">
            <a:avLst/>
          </a:prstGeom>
          <a:solidFill>
            <a:schemeClr val="bg1">
              <a:alpha val="60000"/>
            </a:schemeClr>
          </a:solidFill>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IE" sz="2600" dirty="0" smtClean="0">
                <a:solidFill>
                  <a:schemeClr val="tx2">
                    <a:lumMod val="75000"/>
                  </a:schemeClr>
                </a:solidFill>
                <a:cs typeface="Calibri"/>
              </a:rPr>
              <a:t>Recognising and Responding: Delivering Services to People with Disability who are subject to Probation</a:t>
            </a:r>
            <a:endParaRPr lang="en-IE" sz="2600" dirty="0">
              <a:solidFill>
                <a:schemeClr val="tx2">
                  <a:lumMod val="75000"/>
                </a:schemeClr>
              </a:solidFill>
              <a:cs typeface="Calibri"/>
            </a:endParaRPr>
          </a:p>
        </p:txBody>
      </p:sp>
      <p:pic>
        <p:nvPicPr>
          <p:cNvPr id="3" name="Picture 2" descr="Logo of the Probation Service" title="Log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1553" y="87835"/>
            <a:ext cx="2627372" cy="807895"/>
          </a:xfrm>
          <a:prstGeom prst="rect">
            <a:avLst/>
          </a:prstGeom>
        </p:spPr>
      </p:pic>
      <p:pic>
        <p:nvPicPr>
          <p:cNvPr id="5" name="Picture 4" descr="National Disability Authority Conference 2020" title="Title of Confer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380" y="1744594"/>
            <a:ext cx="4860032" cy="3010287"/>
          </a:xfrm>
          <a:prstGeom prst="rect">
            <a:avLst/>
          </a:prstGeom>
        </p:spPr>
      </p:pic>
      <p:sp>
        <p:nvSpPr>
          <p:cNvPr id="10" name="Title 1"/>
          <p:cNvSpPr txBox="1">
            <a:spLocks/>
          </p:cNvSpPr>
          <p:nvPr/>
        </p:nvSpPr>
        <p:spPr>
          <a:xfrm>
            <a:off x="239553" y="3028598"/>
            <a:ext cx="4774859" cy="646646"/>
          </a:xfrm>
          <a:prstGeom prst="rect">
            <a:avLst/>
          </a:prstGeom>
          <a:solidFill>
            <a:schemeClr val="accent6">
              <a:lumMod val="75000"/>
              <a:alpha val="47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1600" dirty="0" smtClean="0">
                <a:solidFill>
                  <a:schemeClr val="bg1"/>
                </a:solidFill>
              </a:rPr>
              <a:t>National Disability Authority National Conference 2020 </a:t>
            </a:r>
            <a:endParaRPr lang="en-IE" sz="1600" dirty="0">
              <a:solidFill>
                <a:schemeClr val="bg1"/>
              </a:solidFill>
            </a:endParaRPr>
          </a:p>
        </p:txBody>
      </p:sp>
      <p:sp>
        <p:nvSpPr>
          <p:cNvPr id="8" name="Rectangle 7" title="Decorative Image"/>
          <p:cNvSpPr/>
          <p:nvPr/>
        </p:nvSpPr>
        <p:spPr>
          <a:xfrm>
            <a:off x="154380" y="4950821"/>
            <a:ext cx="9229173" cy="325891"/>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5" name="Rectangle 14" title="Decorative image"/>
          <p:cNvSpPr/>
          <p:nvPr/>
        </p:nvSpPr>
        <p:spPr>
          <a:xfrm>
            <a:off x="154380" y="1222763"/>
            <a:ext cx="9229173" cy="293292"/>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itle 8" hidden="1"/>
          <p:cNvSpPr>
            <a:spLocks noGrp="1"/>
          </p:cNvSpPr>
          <p:nvPr>
            <p:ph type="title"/>
          </p:nvPr>
        </p:nvSpPr>
        <p:spPr/>
        <p:txBody>
          <a:bodyPr>
            <a:normAutofit fontScale="90000"/>
          </a:bodyPr>
          <a:lstStyle/>
          <a:p>
            <a:pPr lvl="0">
              <a:lnSpc>
                <a:spcPct val="100000"/>
              </a:lnSpc>
              <a:spcBef>
                <a:spcPts val="0"/>
              </a:spcBef>
              <a:defRPr/>
            </a:pPr>
            <a:r>
              <a:rPr lang="en-IE" sz="2600" i="1" dirty="0">
                <a:solidFill>
                  <a:srgbClr val="000000">
                    <a:lumMod val="75000"/>
                  </a:srgbClr>
                </a:solidFill>
                <a:latin typeface="Calibri" panose="020F0502020204030204"/>
                <a:ea typeface="+mn-ea"/>
                <a:cs typeface="Calibri"/>
              </a:rPr>
              <a:t>Recognising and Responding: Delivering Services to People with Disability who are subject to Probation</a:t>
            </a:r>
            <a:br>
              <a:rPr lang="en-IE" sz="2600" i="1" dirty="0">
                <a:solidFill>
                  <a:srgbClr val="000000">
                    <a:lumMod val="75000"/>
                  </a:srgbClr>
                </a:solidFill>
                <a:latin typeface="Calibri" panose="020F0502020204030204"/>
                <a:ea typeface="+mn-ea"/>
                <a:cs typeface="Calibri"/>
              </a:rPr>
            </a:br>
            <a:endParaRPr lang="en-IE" dirty="0"/>
          </a:p>
        </p:txBody>
      </p:sp>
      <p:pic>
        <p:nvPicPr>
          <p:cNvPr id="7" name="Picture 6" descr="Photo of David Williamson" title="Photo of autho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6760" y="3545292"/>
            <a:ext cx="1296957" cy="1170396"/>
          </a:xfrm>
          <a:prstGeom prst="rect">
            <a:avLst/>
          </a:prstGeom>
        </p:spPr>
      </p:pic>
    </p:spTree>
    <p:extLst>
      <p:ext uri="{BB962C8B-B14F-4D97-AF65-F5344CB8AC3E}">
        <p14:creationId xmlns:p14="http://schemas.microsoft.com/office/powerpoint/2010/main" val="57426421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770709"/>
            <a:ext cx="11014166" cy="1054916"/>
          </a:xfrm>
        </p:spPr>
        <p:txBody>
          <a:bodyPr/>
          <a:lstStyle/>
          <a:p>
            <a:r>
              <a:rPr lang="en-IE" dirty="0" smtClean="0"/>
              <a:t>Article 13 UNCRPD</a:t>
            </a:r>
            <a:endParaRPr lang="en-IE" dirty="0"/>
          </a:p>
        </p:txBody>
      </p:sp>
      <p:sp>
        <p:nvSpPr>
          <p:cNvPr id="3" name="Content Placeholder 2"/>
          <p:cNvSpPr>
            <a:spLocks noGrp="1"/>
          </p:cNvSpPr>
          <p:nvPr>
            <p:ph idx="1"/>
          </p:nvPr>
        </p:nvSpPr>
        <p:spPr>
          <a:xfrm>
            <a:off x="237392" y="1844824"/>
            <a:ext cx="9398977" cy="3014559"/>
          </a:xfrm>
        </p:spPr>
        <p:txBody>
          <a:bodyPr>
            <a:normAutofit fontScale="92500" lnSpcReduction="10000"/>
          </a:bodyPr>
          <a:lstStyle/>
          <a:p>
            <a:r>
              <a:rPr lang="en-IE" sz="2400" dirty="0" smtClean="0">
                <a:effectLst/>
              </a:rPr>
              <a:t>States Parties shall ensure effective access to justice for persons with disabilities on an equal basis with others, including through the provision of procedural and age-appropriate accommodations, in order to facilitate their effective role as direct and indirect participants, including as witnesses, in all legal proceedings, including at investigative and other preliminary stages. </a:t>
            </a:r>
          </a:p>
          <a:p>
            <a:endParaRPr lang="en-IE" sz="2400" dirty="0" smtClean="0">
              <a:effectLst/>
            </a:endParaRPr>
          </a:p>
          <a:p>
            <a:r>
              <a:rPr lang="en-IE" sz="2400" dirty="0" smtClean="0">
                <a:effectLst/>
              </a:rPr>
              <a:t>2. In order to help to ensure effective access to justice for persons with disabilities, States Parties shall promote appropriate training for those working in the field of administration of justice, including police and prison staff. </a:t>
            </a:r>
          </a:p>
          <a:p>
            <a:endParaRPr lang="en-IE" dirty="0"/>
          </a:p>
        </p:txBody>
      </p:sp>
      <p:sp>
        <p:nvSpPr>
          <p:cNvPr id="8" name="Rectangle 7" title="Decorative image"/>
          <p:cNvSpPr/>
          <p:nvPr/>
        </p:nvSpPr>
        <p:spPr>
          <a:xfrm>
            <a:off x="339634" y="1484784"/>
            <a:ext cx="9398977" cy="360040"/>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title="Decorative image"/>
          <p:cNvSpPr/>
          <p:nvPr/>
        </p:nvSpPr>
        <p:spPr>
          <a:xfrm>
            <a:off x="237392" y="4859383"/>
            <a:ext cx="9501219" cy="344015"/>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421077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839812"/>
            <a:ext cx="9222377" cy="838549"/>
          </a:xfrm>
        </p:spPr>
        <p:txBody>
          <a:bodyPr>
            <a:normAutofit/>
          </a:bodyPr>
          <a:lstStyle/>
          <a:p>
            <a:r>
              <a:rPr lang="en-IE" dirty="0" smtClean="0"/>
              <a:t>The Probation Service</a:t>
            </a:r>
            <a:endParaRPr lang="en-IE" dirty="0"/>
          </a:p>
        </p:txBody>
      </p:sp>
      <p:sp>
        <p:nvSpPr>
          <p:cNvPr id="8" name="Rectangle 7" title="Decorative Image"/>
          <p:cNvSpPr/>
          <p:nvPr/>
        </p:nvSpPr>
        <p:spPr>
          <a:xfrm>
            <a:off x="420017" y="1479671"/>
            <a:ext cx="8605375" cy="390317"/>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title="Decorative image"/>
          <p:cNvSpPr/>
          <p:nvPr/>
        </p:nvSpPr>
        <p:spPr>
          <a:xfrm>
            <a:off x="177702" y="5083851"/>
            <a:ext cx="9201429" cy="180953"/>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Picture 8" descr="Picture map of Ireland" title="Picture"/>
          <p:cNvPicPr>
            <a:picLocks noGrp="1" noChangeAspect="1" noChangeArrowheads="1"/>
          </p:cNvPicPr>
          <p:nvPr>
            <p:ph idx="1"/>
          </p:nvPr>
        </p:nvPicPr>
        <p:blipFill>
          <a:blip r:embed="rId3" cstate="hqprint">
            <a:extLst>
              <a:ext uri="{28A0092B-C50C-407E-A947-70E740481C1C}">
                <a14:useLocalDpi xmlns:a14="http://schemas.microsoft.com/office/drawing/2010/main" val="0"/>
              </a:ext>
            </a:extLst>
          </a:blip>
          <a:srcRect/>
          <a:stretch>
            <a:fillRect/>
          </a:stretch>
        </p:blipFill>
        <p:spPr bwMode="auto">
          <a:xfrm>
            <a:off x="7660351" y="1479671"/>
            <a:ext cx="1940849" cy="290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title="Part of diagram"/>
          <p:cNvGrpSpPr/>
          <p:nvPr/>
        </p:nvGrpSpPr>
        <p:grpSpPr>
          <a:xfrm>
            <a:off x="3257506" y="3194991"/>
            <a:ext cx="1648805" cy="1438408"/>
            <a:chOff x="-1108902" y="3420006"/>
            <a:chExt cx="1733550" cy="1733550"/>
          </a:xfrm>
        </p:grpSpPr>
        <p:sp>
          <p:nvSpPr>
            <p:cNvPr id="12" name="Isosceles Triangle 11"/>
            <p:cNvSpPr/>
            <p:nvPr/>
          </p:nvSpPr>
          <p:spPr>
            <a:xfrm rot="10800000">
              <a:off x="-1108902" y="3420006"/>
              <a:ext cx="1733550" cy="1733550"/>
            </a:xfrm>
            <a:prstGeom prst="triangle">
              <a:avLst/>
            </a:prstGeom>
            <a:solidFill>
              <a:srgbClr val="33CC33"/>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3" name="Isosceles Triangle 4"/>
            <p:cNvSpPr txBox="1"/>
            <p:nvPr/>
          </p:nvSpPr>
          <p:spPr>
            <a:xfrm>
              <a:off x="-648681" y="3611095"/>
              <a:ext cx="866775" cy="866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IE" sz="1100" kern="1200" dirty="0"/>
            </a:p>
          </p:txBody>
        </p:sp>
      </p:grpSp>
      <p:grpSp>
        <p:nvGrpSpPr>
          <p:cNvPr id="14" name="Group 13" title="Part of diagram"/>
          <p:cNvGrpSpPr/>
          <p:nvPr/>
        </p:nvGrpSpPr>
        <p:grpSpPr>
          <a:xfrm>
            <a:off x="2386664" y="3068338"/>
            <a:ext cx="1769330" cy="1565062"/>
            <a:chOff x="-8945" y="2262981"/>
            <a:chExt cx="1769330" cy="1733550"/>
          </a:xfrm>
        </p:grpSpPr>
        <p:sp>
          <p:nvSpPr>
            <p:cNvPr id="15" name="Isosceles Triangle 14"/>
            <p:cNvSpPr/>
            <p:nvPr/>
          </p:nvSpPr>
          <p:spPr>
            <a:xfrm>
              <a:off x="-8945" y="2262981"/>
              <a:ext cx="1769330" cy="1733550"/>
            </a:xfrm>
            <a:prstGeom prst="triangle">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6" name="Isosceles Triangle 4"/>
            <p:cNvSpPr txBox="1"/>
            <p:nvPr/>
          </p:nvSpPr>
          <p:spPr>
            <a:xfrm>
              <a:off x="433388" y="3129756"/>
              <a:ext cx="884665" cy="866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IE" sz="1100" kern="1200" dirty="0" smtClean="0"/>
                <a:t>400 staff </a:t>
              </a:r>
            </a:p>
          </p:txBody>
        </p:sp>
      </p:grpSp>
      <p:grpSp>
        <p:nvGrpSpPr>
          <p:cNvPr id="17" name="Group 16" title="Part of diagram"/>
          <p:cNvGrpSpPr/>
          <p:nvPr/>
        </p:nvGrpSpPr>
        <p:grpSpPr>
          <a:xfrm>
            <a:off x="4007049" y="3146046"/>
            <a:ext cx="1790439" cy="1487354"/>
            <a:chOff x="1742495" y="2262981"/>
            <a:chExt cx="1733550" cy="1733550"/>
          </a:xfrm>
        </p:grpSpPr>
        <p:sp>
          <p:nvSpPr>
            <p:cNvPr id="18" name="Isosceles Triangle 17"/>
            <p:cNvSpPr/>
            <p:nvPr/>
          </p:nvSpPr>
          <p:spPr>
            <a:xfrm>
              <a:off x="1742495" y="2262981"/>
              <a:ext cx="1733550" cy="1733550"/>
            </a:xfrm>
            <a:prstGeom prst="triangle">
              <a:avLst/>
            </a:prstGeom>
            <a:solidFill>
              <a:srgbClr val="FF9933"/>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19" name="Isosceles Triangle 4"/>
            <p:cNvSpPr txBox="1"/>
            <p:nvPr/>
          </p:nvSpPr>
          <p:spPr>
            <a:xfrm>
              <a:off x="2175883" y="3129756"/>
              <a:ext cx="866775" cy="8667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b="1" kern="1200" dirty="0" smtClean="0"/>
                <a:t>42 </a:t>
              </a:r>
              <a:r>
                <a:rPr lang="en-IE" sz="1200" kern="1200" dirty="0" smtClean="0"/>
                <a:t>offices</a:t>
              </a:r>
              <a:endParaRPr lang="en-IE" sz="1200" kern="1200" dirty="0"/>
            </a:p>
          </p:txBody>
        </p:sp>
      </p:grpSp>
      <p:grpSp>
        <p:nvGrpSpPr>
          <p:cNvPr id="20" name="Group 19" title="Part of diagram"/>
          <p:cNvGrpSpPr/>
          <p:nvPr/>
        </p:nvGrpSpPr>
        <p:grpSpPr>
          <a:xfrm>
            <a:off x="3215133" y="1869987"/>
            <a:ext cx="1733550" cy="1304641"/>
            <a:chOff x="875720" y="529431"/>
            <a:chExt cx="1733550" cy="1733550"/>
          </a:xfrm>
        </p:grpSpPr>
        <p:sp>
          <p:nvSpPr>
            <p:cNvPr id="21" name="Isosceles Triangle 20"/>
            <p:cNvSpPr/>
            <p:nvPr/>
          </p:nvSpPr>
          <p:spPr>
            <a:xfrm>
              <a:off x="875720" y="529431"/>
              <a:ext cx="1733550" cy="1733550"/>
            </a:xfrm>
            <a:prstGeom prst="triangle">
              <a:avLst/>
            </a:prstGeom>
            <a:solidFill>
              <a:srgbClr val="00B0F0"/>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22" name="Isosceles Triangle 4"/>
            <p:cNvSpPr txBox="1"/>
            <p:nvPr/>
          </p:nvSpPr>
          <p:spPr>
            <a:xfrm>
              <a:off x="1309108" y="1396206"/>
              <a:ext cx="886649" cy="3615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E" sz="1400" kern="1200" dirty="0" smtClean="0"/>
                <a:t>15,000 </a:t>
              </a:r>
              <a:r>
                <a:rPr lang="en-IE" sz="1100" kern="1200" dirty="0" smtClean="0"/>
                <a:t>offenders in the community</a:t>
              </a:r>
              <a:endParaRPr lang="en-IE" sz="1100" kern="1200" dirty="0"/>
            </a:p>
          </p:txBody>
        </p:sp>
      </p:grpSp>
      <p:sp>
        <p:nvSpPr>
          <p:cNvPr id="7" name="Rectangle 6"/>
          <p:cNvSpPr/>
          <p:nvPr/>
        </p:nvSpPr>
        <p:spPr>
          <a:xfrm>
            <a:off x="378825" y="2602074"/>
            <a:ext cx="2040018" cy="2031325"/>
          </a:xfrm>
          <a:prstGeom prst="rect">
            <a:avLst/>
          </a:prstGeom>
        </p:spPr>
        <p:txBody>
          <a:bodyPr wrap="square">
            <a:spAutoFit/>
          </a:bodyPr>
          <a:lstStyle/>
          <a:p>
            <a:pPr>
              <a:buFontTx/>
              <a:buNone/>
              <a:defRPr/>
            </a:pPr>
            <a:r>
              <a:rPr lang="en-IE" dirty="0">
                <a:solidFill>
                  <a:srgbClr val="265142"/>
                </a:solidFill>
              </a:rPr>
              <a:t>Safer and more inclusive communities where offending, and its causes, are effectively addressed.</a:t>
            </a:r>
          </a:p>
        </p:txBody>
      </p:sp>
      <p:sp>
        <p:nvSpPr>
          <p:cNvPr id="23" name="Rectangle 22"/>
          <p:cNvSpPr/>
          <p:nvPr/>
        </p:nvSpPr>
        <p:spPr>
          <a:xfrm>
            <a:off x="378823" y="1916018"/>
            <a:ext cx="1369547" cy="369332"/>
          </a:xfrm>
          <a:prstGeom prst="rect">
            <a:avLst/>
          </a:prstGeom>
        </p:spPr>
        <p:txBody>
          <a:bodyPr wrap="square">
            <a:spAutoFit/>
          </a:bodyPr>
          <a:lstStyle/>
          <a:p>
            <a:pPr>
              <a:buFontTx/>
              <a:buNone/>
              <a:defRPr/>
            </a:pPr>
            <a:r>
              <a:rPr lang="en-IE" dirty="0">
                <a:solidFill>
                  <a:srgbClr val="265142"/>
                </a:solidFill>
              </a:rPr>
              <a:t>Our Vision </a:t>
            </a:r>
          </a:p>
        </p:txBody>
      </p:sp>
      <p:sp>
        <p:nvSpPr>
          <p:cNvPr id="24" name="Rectangle 23"/>
          <p:cNvSpPr/>
          <p:nvPr/>
        </p:nvSpPr>
        <p:spPr>
          <a:xfrm>
            <a:off x="5781567" y="1939942"/>
            <a:ext cx="1730802" cy="2308324"/>
          </a:xfrm>
          <a:prstGeom prst="rect">
            <a:avLst/>
          </a:prstGeom>
        </p:spPr>
        <p:txBody>
          <a:bodyPr wrap="square">
            <a:spAutoFit/>
          </a:bodyPr>
          <a:lstStyle/>
          <a:p>
            <a:pPr>
              <a:buFontTx/>
              <a:buNone/>
              <a:defRPr/>
            </a:pPr>
            <a:r>
              <a:rPr lang="en-IE" dirty="0">
                <a:solidFill>
                  <a:srgbClr val="265142"/>
                </a:solidFill>
              </a:rPr>
              <a:t>Our Mission</a:t>
            </a:r>
            <a:r>
              <a:rPr lang="en-IE" dirty="0" smtClean="0">
                <a:solidFill>
                  <a:srgbClr val="265142"/>
                </a:solidFill>
              </a:rPr>
              <a:t>:</a:t>
            </a:r>
          </a:p>
          <a:p>
            <a:pPr>
              <a:buFontTx/>
              <a:buNone/>
              <a:defRPr/>
            </a:pPr>
            <a:endParaRPr lang="en-IE" i="1" dirty="0">
              <a:solidFill>
                <a:srgbClr val="265142"/>
              </a:solidFill>
            </a:endParaRPr>
          </a:p>
          <a:p>
            <a:pPr>
              <a:buFontTx/>
              <a:buNone/>
              <a:defRPr/>
            </a:pPr>
            <a:r>
              <a:rPr lang="en-GB" dirty="0">
                <a:solidFill>
                  <a:srgbClr val="265142"/>
                </a:solidFill>
              </a:rPr>
              <a:t>Offender rehabilitation through respect, accountability, restoration and social inclusion</a:t>
            </a:r>
            <a:r>
              <a:rPr lang="en-GB" b="1" dirty="0">
                <a:solidFill>
                  <a:srgbClr val="265142"/>
                </a:solidFill>
              </a:rPr>
              <a:t>. </a:t>
            </a:r>
            <a:endParaRPr lang="en-IE" b="1" dirty="0">
              <a:solidFill>
                <a:srgbClr val="265142"/>
              </a:solidFill>
            </a:endParaRPr>
          </a:p>
        </p:txBody>
      </p:sp>
    </p:spTree>
    <p:extLst>
      <p:ext uri="{BB962C8B-B14F-4D97-AF65-F5344CB8AC3E}">
        <p14:creationId xmlns:p14="http://schemas.microsoft.com/office/powerpoint/2010/main" val="1213310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89189" y="744583"/>
            <a:ext cx="6345237" cy="535257"/>
          </a:xfrm>
        </p:spPr>
        <p:txBody>
          <a:bodyPr>
            <a:normAutofit fontScale="90000"/>
          </a:bodyPr>
          <a:lstStyle/>
          <a:p>
            <a:r>
              <a:rPr lang="en-US" altLang="en-US" dirty="0" smtClean="0"/>
              <a:t>Assessment and Supervision</a:t>
            </a:r>
          </a:p>
        </p:txBody>
      </p:sp>
      <p:sp>
        <p:nvSpPr>
          <p:cNvPr id="3" name="Content Placeholder 2"/>
          <p:cNvSpPr>
            <a:spLocks noGrp="1"/>
          </p:cNvSpPr>
          <p:nvPr>
            <p:ph idx="1"/>
          </p:nvPr>
        </p:nvSpPr>
        <p:spPr>
          <a:xfrm>
            <a:off x="143690" y="1802353"/>
            <a:ext cx="9388237" cy="3005174"/>
          </a:xfrm>
        </p:spPr>
        <p:txBody>
          <a:bodyPr rtlCol="0">
            <a:normAutofit fontScale="92500" lnSpcReduction="20000"/>
          </a:bodyPr>
          <a:lstStyle/>
          <a:p>
            <a:pPr>
              <a:lnSpc>
                <a:spcPct val="80000"/>
              </a:lnSpc>
              <a:buFont typeface="Wingdings" pitchFamily="2" charset="2"/>
              <a:buAutoNum type="arabicPeriod"/>
              <a:defRPr/>
            </a:pPr>
            <a:r>
              <a:rPr lang="en-IE" sz="1600" b="1" dirty="0">
                <a:solidFill>
                  <a:srgbClr val="265142"/>
                </a:solidFill>
              </a:rPr>
              <a:t>Assessment</a:t>
            </a:r>
            <a:endParaRPr lang="en-IE" sz="1600" dirty="0">
              <a:solidFill>
                <a:srgbClr val="265142"/>
              </a:solidFill>
            </a:endParaRPr>
          </a:p>
          <a:p>
            <a:pPr marL="355600" lvl="1" indent="184150">
              <a:lnSpc>
                <a:spcPct val="80000"/>
              </a:lnSpc>
              <a:buFont typeface="Wingdings 3" charset="2"/>
              <a:buChar char=""/>
              <a:defRPr/>
            </a:pPr>
            <a:r>
              <a:rPr lang="en-IE" dirty="0" smtClean="0">
                <a:solidFill>
                  <a:srgbClr val="265142"/>
                </a:solidFill>
              </a:rPr>
              <a:t>Pre Sanction Reports for Courts</a:t>
            </a:r>
            <a:endParaRPr lang="en-IE" dirty="0">
              <a:solidFill>
                <a:srgbClr val="265142"/>
              </a:solidFill>
            </a:endParaRPr>
          </a:p>
          <a:p>
            <a:pPr marL="355600" lvl="1" indent="184150">
              <a:lnSpc>
                <a:spcPct val="80000"/>
              </a:lnSpc>
              <a:buFont typeface="Wingdings 3" charset="2"/>
              <a:buChar char=""/>
              <a:defRPr/>
            </a:pPr>
            <a:r>
              <a:rPr lang="en-IE" dirty="0" smtClean="0">
                <a:solidFill>
                  <a:srgbClr val="265142"/>
                </a:solidFill>
              </a:rPr>
              <a:t>Victim Impact Reports</a:t>
            </a:r>
            <a:endParaRPr lang="en-IE" dirty="0">
              <a:solidFill>
                <a:srgbClr val="265142"/>
              </a:solidFill>
            </a:endParaRPr>
          </a:p>
          <a:p>
            <a:pPr marL="355600" lvl="1" indent="184150">
              <a:lnSpc>
                <a:spcPct val="80000"/>
              </a:lnSpc>
              <a:spcAft>
                <a:spcPts val="1200"/>
              </a:spcAft>
              <a:buFont typeface="Wingdings 3" charset="2"/>
              <a:buChar char=""/>
              <a:defRPr/>
            </a:pPr>
            <a:r>
              <a:rPr lang="en-IE" dirty="0">
                <a:solidFill>
                  <a:srgbClr val="265142"/>
                </a:solidFill>
              </a:rPr>
              <a:t>Parole </a:t>
            </a:r>
            <a:r>
              <a:rPr lang="en-IE" dirty="0" smtClean="0">
                <a:solidFill>
                  <a:srgbClr val="265142"/>
                </a:solidFill>
              </a:rPr>
              <a:t>Board/IPS </a:t>
            </a:r>
            <a:r>
              <a:rPr lang="en-IE" dirty="0" smtClean="0">
                <a:solidFill>
                  <a:srgbClr val="265142"/>
                </a:solidFill>
              </a:rPr>
              <a:t>Reports</a:t>
            </a:r>
            <a:endParaRPr lang="en-IE" dirty="0">
              <a:solidFill>
                <a:srgbClr val="265142"/>
              </a:solidFill>
            </a:endParaRPr>
          </a:p>
          <a:p>
            <a:pPr>
              <a:lnSpc>
                <a:spcPct val="80000"/>
              </a:lnSpc>
              <a:buFontTx/>
              <a:buAutoNum type="arabicPeriod" startAt="2"/>
              <a:defRPr/>
            </a:pPr>
            <a:r>
              <a:rPr lang="en-IE" sz="1600" b="1" dirty="0">
                <a:solidFill>
                  <a:srgbClr val="265142"/>
                </a:solidFill>
              </a:rPr>
              <a:t>Supervision and Rehabilitation of offenders:</a:t>
            </a:r>
          </a:p>
          <a:p>
            <a:pPr marL="355600" lvl="1" indent="184150">
              <a:lnSpc>
                <a:spcPct val="80000"/>
              </a:lnSpc>
              <a:buFont typeface="Wingdings 3" charset="2"/>
              <a:buChar char=""/>
              <a:defRPr/>
            </a:pPr>
            <a:r>
              <a:rPr lang="en-IE" dirty="0">
                <a:solidFill>
                  <a:srgbClr val="265142"/>
                </a:solidFill>
              </a:rPr>
              <a:t>Probation type supervision </a:t>
            </a:r>
            <a:r>
              <a:rPr lang="en-IE" sz="1100" b="1" dirty="0">
                <a:solidFill>
                  <a:srgbClr val="265142"/>
                </a:solidFill>
              </a:rPr>
              <a:t>(Probation of Offenders Act, 1907)</a:t>
            </a:r>
          </a:p>
          <a:p>
            <a:pPr marL="355600" lvl="1" indent="184150">
              <a:lnSpc>
                <a:spcPct val="80000"/>
              </a:lnSpc>
              <a:buFont typeface="Wingdings 3" charset="2"/>
              <a:buChar char=""/>
              <a:defRPr/>
            </a:pPr>
            <a:r>
              <a:rPr lang="en-IE" dirty="0">
                <a:solidFill>
                  <a:srgbClr val="265142"/>
                </a:solidFill>
              </a:rPr>
              <a:t>Community Service </a:t>
            </a:r>
            <a:r>
              <a:rPr lang="en-IE" sz="1100" b="1" dirty="0">
                <a:solidFill>
                  <a:srgbClr val="265142"/>
                </a:solidFill>
              </a:rPr>
              <a:t>(Criminal Justice (CS) Act, 1983</a:t>
            </a:r>
            <a:r>
              <a:rPr lang="en-IE" sz="1100" dirty="0">
                <a:solidFill>
                  <a:srgbClr val="265142"/>
                </a:solidFill>
              </a:rPr>
              <a:t>)</a:t>
            </a:r>
          </a:p>
          <a:p>
            <a:pPr marL="355600" lvl="1" indent="184150">
              <a:lnSpc>
                <a:spcPct val="80000"/>
              </a:lnSpc>
              <a:buFont typeface="Wingdings 3" charset="2"/>
              <a:buChar char=""/>
              <a:defRPr/>
            </a:pPr>
            <a:r>
              <a:rPr lang="en-IE" dirty="0">
                <a:solidFill>
                  <a:srgbClr val="265142"/>
                </a:solidFill>
              </a:rPr>
              <a:t>Young People </a:t>
            </a:r>
            <a:r>
              <a:rPr lang="en-IE" sz="1100" b="1" dirty="0">
                <a:solidFill>
                  <a:srgbClr val="265142"/>
                </a:solidFill>
              </a:rPr>
              <a:t>(Children Act, 2001)</a:t>
            </a:r>
          </a:p>
          <a:p>
            <a:pPr marL="355600" lvl="1" indent="184150">
              <a:lnSpc>
                <a:spcPct val="80000"/>
              </a:lnSpc>
              <a:buFont typeface="Wingdings 3" charset="2"/>
              <a:buChar char=""/>
              <a:defRPr/>
            </a:pPr>
            <a:r>
              <a:rPr lang="en-IE" dirty="0">
                <a:solidFill>
                  <a:srgbClr val="265142"/>
                </a:solidFill>
              </a:rPr>
              <a:t>Life Sentence Prisoners </a:t>
            </a:r>
            <a:r>
              <a:rPr lang="en-IE" sz="1100" b="1" dirty="0">
                <a:solidFill>
                  <a:srgbClr val="265142"/>
                </a:solidFill>
              </a:rPr>
              <a:t>(Parole)</a:t>
            </a:r>
          </a:p>
          <a:p>
            <a:pPr marL="355600" lvl="1" indent="184150">
              <a:lnSpc>
                <a:spcPct val="80000"/>
              </a:lnSpc>
              <a:buFont typeface="Wingdings 3" charset="2"/>
              <a:buChar char=""/>
              <a:defRPr/>
            </a:pPr>
            <a:r>
              <a:rPr lang="en-IE" dirty="0" smtClean="0">
                <a:solidFill>
                  <a:srgbClr val="265142"/>
                </a:solidFill>
              </a:rPr>
              <a:t>Post-Release Supervision</a:t>
            </a:r>
            <a:r>
              <a:rPr lang="en-IE" sz="1100" b="1" dirty="0" smtClean="0">
                <a:solidFill>
                  <a:srgbClr val="265142"/>
                </a:solidFill>
              </a:rPr>
              <a:t>(SO </a:t>
            </a:r>
            <a:r>
              <a:rPr lang="en-IE" sz="1100" b="1" dirty="0">
                <a:solidFill>
                  <a:srgbClr val="265142"/>
                </a:solidFill>
              </a:rPr>
              <a:t>Act, </a:t>
            </a:r>
            <a:r>
              <a:rPr lang="en-IE" sz="1100" b="1" dirty="0" smtClean="0">
                <a:solidFill>
                  <a:srgbClr val="265142"/>
                </a:solidFill>
              </a:rPr>
              <a:t>2001, CJ Act 2005)</a:t>
            </a:r>
            <a:endParaRPr lang="en-IE" sz="1100" b="1" dirty="0">
              <a:solidFill>
                <a:srgbClr val="265142"/>
              </a:solidFill>
            </a:endParaRPr>
          </a:p>
          <a:p>
            <a:pPr marL="355600" lvl="1" indent="0">
              <a:lnSpc>
                <a:spcPct val="80000"/>
              </a:lnSpc>
              <a:buNone/>
              <a:defRPr/>
            </a:pPr>
            <a:endParaRPr lang="en-IE" dirty="0">
              <a:solidFill>
                <a:srgbClr val="265142"/>
              </a:solidFill>
            </a:endParaRPr>
          </a:p>
        </p:txBody>
      </p:sp>
      <p:pic>
        <p:nvPicPr>
          <p:cNvPr id="4" name="Picture 3" title="Decorative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62504" y="1888072"/>
            <a:ext cx="1371599" cy="1032588"/>
          </a:xfrm>
          <a:prstGeom prst="roundRect">
            <a:avLst/>
          </a:prstGeom>
          <a:ln>
            <a:noFill/>
          </a:ln>
          <a:effectLst>
            <a:outerShdw blurRad="292100" dist="139700" dir="2700000" algn="tl" rotWithShape="0">
              <a:srgbClr val="333333">
                <a:alpha val="65000"/>
              </a:srgbClr>
            </a:outerShdw>
          </a:effectLst>
        </p:spPr>
      </p:pic>
      <p:pic>
        <p:nvPicPr>
          <p:cNvPr id="5" name="Picture 4" title="Decorative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504" y="3313436"/>
            <a:ext cx="1371599" cy="1026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title="Decorative image"/>
          <p:cNvSpPr/>
          <p:nvPr/>
        </p:nvSpPr>
        <p:spPr>
          <a:xfrm>
            <a:off x="143690" y="1297845"/>
            <a:ext cx="9572209" cy="344744"/>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Rectangle 6" title="Decorative image"/>
          <p:cNvSpPr/>
          <p:nvPr/>
        </p:nvSpPr>
        <p:spPr>
          <a:xfrm>
            <a:off x="45719" y="4977839"/>
            <a:ext cx="9768150" cy="245483"/>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72796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1278730"/>
            <a:ext cx="4523831" cy="1008923"/>
          </a:xfrm>
        </p:spPr>
        <p:txBody>
          <a:bodyPr>
            <a:normAutofit/>
          </a:bodyPr>
          <a:lstStyle/>
          <a:p>
            <a:r>
              <a:rPr lang="en-IE" dirty="0" smtClean="0"/>
              <a:t>Disability in the CJS – the experience</a:t>
            </a:r>
            <a:endParaRPr lang="en-IE" dirty="0"/>
          </a:p>
        </p:txBody>
      </p:sp>
      <p:pic>
        <p:nvPicPr>
          <p:cNvPr id="10" name="Content Placeholder 9" title="Diagra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3075" y="1278731"/>
            <a:ext cx="4741816" cy="2836070"/>
          </a:xfrm>
        </p:spPr>
      </p:pic>
      <p:sp>
        <p:nvSpPr>
          <p:cNvPr id="4" name="Text Placeholder 3"/>
          <p:cNvSpPr>
            <a:spLocks noGrp="1"/>
          </p:cNvSpPr>
          <p:nvPr>
            <p:ph type="body" sz="half" idx="2"/>
          </p:nvPr>
        </p:nvSpPr>
        <p:spPr>
          <a:xfrm>
            <a:off x="130629" y="2351314"/>
            <a:ext cx="4641397" cy="2116183"/>
          </a:xfrm>
        </p:spPr>
        <p:txBody>
          <a:bodyPr/>
          <a:lstStyle/>
          <a:p>
            <a:r>
              <a:rPr lang="en-IE" sz="1800" dirty="0" smtClean="0"/>
              <a:t>Research indicates that people with intellectual disabilities and mental health issues are over represented in the criminal justice system – (Hayes 2006, Murphy et al 2000) </a:t>
            </a:r>
          </a:p>
          <a:p>
            <a:endParaRPr lang="en-IE" dirty="0"/>
          </a:p>
          <a:p>
            <a:r>
              <a:rPr lang="en-IE" sz="1800" dirty="0" smtClean="0"/>
              <a:t>Much of this research also suggests that this group are also marginalised </a:t>
            </a:r>
            <a:r>
              <a:rPr lang="en-IE" sz="1800" b="1" dirty="0" smtClean="0"/>
              <a:t>within</a:t>
            </a:r>
            <a:r>
              <a:rPr lang="en-IE" sz="1800" dirty="0" smtClean="0"/>
              <a:t> the system </a:t>
            </a:r>
            <a:endParaRPr lang="en-IE" sz="1800" dirty="0"/>
          </a:p>
        </p:txBody>
      </p:sp>
      <p:sp>
        <p:nvSpPr>
          <p:cNvPr id="7" name="Rectangle 6" title="Decorative image"/>
          <p:cNvSpPr/>
          <p:nvPr/>
        </p:nvSpPr>
        <p:spPr>
          <a:xfrm>
            <a:off x="248194" y="918691"/>
            <a:ext cx="9496697" cy="360040"/>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Rectangle 7" title="Decorative image"/>
          <p:cNvSpPr/>
          <p:nvPr/>
        </p:nvSpPr>
        <p:spPr>
          <a:xfrm>
            <a:off x="0" y="4855559"/>
            <a:ext cx="9744891" cy="331825"/>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1554195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title="Decorative image"/>
          <p:cNvSpPr/>
          <p:nvPr/>
        </p:nvSpPr>
        <p:spPr>
          <a:xfrm>
            <a:off x="825500" y="4924697"/>
            <a:ext cx="8789126" cy="313509"/>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Rectangle 6" title="Decorative image"/>
          <p:cNvSpPr/>
          <p:nvPr/>
        </p:nvSpPr>
        <p:spPr>
          <a:xfrm>
            <a:off x="825500" y="912340"/>
            <a:ext cx="8801826" cy="179925"/>
          </a:xfrm>
          <a:prstGeom prst="rect">
            <a:avLst/>
          </a:prstGeom>
          <a:solidFill>
            <a:srgbClr val="007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Content Placeholder 2"/>
          <p:cNvSpPr>
            <a:spLocks noGrp="1"/>
          </p:cNvSpPr>
          <p:nvPr>
            <p:ph idx="1"/>
          </p:nvPr>
        </p:nvSpPr>
        <p:spPr>
          <a:xfrm>
            <a:off x="6270172" y="1632856"/>
            <a:ext cx="3357154" cy="2751248"/>
          </a:xfrm>
        </p:spPr>
        <p:txBody>
          <a:bodyPr>
            <a:normAutofit fontScale="77500" lnSpcReduction="20000"/>
          </a:bodyPr>
          <a:lstStyle/>
          <a:p>
            <a:r>
              <a:rPr lang="en-IE" dirty="0" smtClean="0"/>
              <a:t>Social Disadvantage</a:t>
            </a:r>
          </a:p>
          <a:p>
            <a:r>
              <a:rPr lang="en-IE" dirty="0" smtClean="0"/>
              <a:t>Educational Deficits</a:t>
            </a:r>
          </a:p>
          <a:p>
            <a:r>
              <a:rPr lang="en-IE" dirty="0" smtClean="0"/>
              <a:t>Behavioural Challenges</a:t>
            </a:r>
          </a:p>
          <a:p>
            <a:endParaRPr lang="en-IE" dirty="0"/>
          </a:p>
          <a:p>
            <a:r>
              <a:rPr lang="en-IE" dirty="0" smtClean="0"/>
              <a:t>Decision making processes - Vulnerabilities</a:t>
            </a:r>
            <a:endParaRPr lang="en-IE" dirty="0"/>
          </a:p>
        </p:txBody>
      </p:sp>
      <p:sp>
        <p:nvSpPr>
          <p:cNvPr id="4" name="Text Placeholder 3"/>
          <p:cNvSpPr>
            <a:spLocks noGrp="1"/>
          </p:cNvSpPr>
          <p:nvPr>
            <p:ph type="body" sz="half" idx="2"/>
          </p:nvPr>
        </p:nvSpPr>
        <p:spPr>
          <a:xfrm>
            <a:off x="839788" y="1632855"/>
            <a:ext cx="5051562" cy="3063836"/>
          </a:xfrm>
        </p:spPr>
        <p:txBody>
          <a:bodyPr>
            <a:normAutofit fontScale="85000" lnSpcReduction="20000"/>
          </a:bodyPr>
          <a:lstStyle/>
          <a:p>
            <a:r>
              <a:rPr lang="en-IE" sz="2400" dirty="0" smtClean="0"/>
              <a:t>A- Previous contact with ID services/developmental service sector- diagnostically defined ID</a:t>
            </a:r>
          </a:p>
          <a:p>
            <a:r>
              <a:rPr lang="en-IE" sz="2400" dirty="0" smtClean="0"/>
              <a:t>(Under-represented)</a:t>
            </a:r>
          </a:p>
          <a:p>
            <a:r>
              <a:rPr lang="en-IE" sz="2400" dirty="0"/>
              <a:t>	</a:t>
            </a:r>
            <a:r>
              <a:rPr lang="en-IE" sz="2400" dirty="0" smtClean="0"/>
              <a:t>	</a:t>
            </a:r>
          </a:p>
          <a:p>
            <a:r>
              <a:rPr lang="en-IE" sz="2400" dirty="0" smtClean="0"/>
              <a:t>B – No legally defined ID/Cognitive deficit, but requiring intermittent supports and services </a:t>
            </a:r>
          </a:p>
          <a:p>
            <a:r>
              <a:rPr lang="en-IE" sz="2400" dirty="0" smtClean="0"/>
              <a:t>(Over –represented)</a:t>
            </a:r>
          </a:p>
          <a:p>
            <a:endParaRPr lang="en-IE" sz="2000" dirty="0" smtClean="0"/>
          </a:p>
          <a:p>
            <a:r>
              <a:rPr lang="en-IE" sz="2000" dirty="0" smtClean="0"/>
              <a:t>( </a:t>
            </a:r>
            <a:r>
              <a:rPr lang="en-IE" dirty="0" err="1" smtClean="0"/>
              <a:t>Jones.J</a:t>
            </a:r>
            <a:r>
              <a:rPr lang="en-IE" dirty="0" smtClean="0"/>
              <a:t>  2007</a:t>
            </a:r>
            <a:r>
              <a:rPr lang="en-IE" sz="2000" dirty="0" smtClean="0"/>
              <a:t>) </a:t>
            </a:r>
            <a:endParaRPr lang="en-IE" sz="2000" dirty="0"/>
          </a:p>
        </p:txBody>
      </p:sp>
      <p:sp>
        <p:nvSpPr>
          <p:cNvPr id="2" name="Title 1"/>
          <p:cNvSpPr>
            <a:spLocks noGrp="1"/>
          </p:cNvSpPr>
          <p:nvPr>
            <p:ph type="title"/>
          </p:nvPr>
        </p:nvSpPr>
        <p:spPr>
          <a:xfrm>
            <a:off x="839787" y="961202"/>
            <a:ext cx="6070463" cy="671653"/>
          </a:xfrm>
        </p:spPr>
        <p:txBody>
          <a:bodyPr>
            <a:normAutofit/>
          </a:bodyPr>
          <a:lstStyle/>
          <a:p>
            <a:r>
              <a:rPr lang="en-IE" b="1" dirty="0" smtClean="0"/>
              <a:t>Factors influencing contact with CJS</a:t>
            </a:r>
            <a:endParaRPr lang="en-IE" b="1" dirty="0"/>
          </a:p>
        </p:txBody>
      </p:sp>
    </p:spTree>
    <p:extLst>
      <p:ext uri="{BB962C8B-B14F-4D97-AF65-F5344CB8AC3E}">
        <p14:creationId xmlns:p14="http://schemas.microsoft.com/office/powerpoint/2010/main" val="406085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1034073" y="579884"/>
            <a:ext cx="8903677" cy="769083"/>
          </a:xfrm>
        </p:spPr>
        <p:txBody>
          <a:bodyPr/>
          <a:lstStyle/>
          <a:p>
            <a:r>
              <a:rPr lang="en-GB" dirty="0" smtClean="0"/>
              <a:t>Circumstances</a:t>
            </a:r>
            <a:endParaRPr lang="en-IE" dirty="0"/>
          </a:p>
        </p:txBody>
      </p:sp>
      <p:sp>
        <p:nvSpPr>
          <p:cNvPr id="3" name="Content Placeholder 2"/>
          <p:cNvSpPr>
            <a:spLocks noGrp="1"/>
          </p:cNvSpPr>
          <p:nvPr>
            <p:ph idx="4294967295"/>
          </p:nvPr>
        </p:nvSpPr>
        <p:spPr>
          <a:xfrm>
            <a:off x="4997631" y="1011100"/>
            <a:ext cx="4716319" cy="3626702"/>
          </a:xfrm>
        </p:spPr>
        <p:txBody>
          <a:bodyPr>
            <a:normAutofit fontScale="92500" lnSpcReduction="20000"/>
          </a:bodyPr>
          <a:lstStyle/>
          <a:p>
            <a:pPr marL="0" indent="0">
              <a:buNone/>
            </a:pPr>
            <a:r>
              <a:rPr lang="en-IE" dirty="0" smtClean="0"/>
              <a:t>Circumstances</a:t>
            </a:r>
          </a:p>
          <a:p>
            <a:r>
              <a:rPr lang="en-IE" sz="2000" dirty="0" smtClean="0"/>
              <a:t>Grew up in the care system, settled with same foster family since birth</a:t>
            </a:r>
          </a:p>
          <a:p>
            <a:r>
              <a:rPr lang="en-IE" sz="2000" dirty="0" smtClean="0"/>
              <a:t>Behavioural and educational challenges</a:t>
            </a:r>
          </a:p>
          <a:p>
            <a:r>
              <a:rPr lang="en-IE" sz="2000" dirty="0" smtClean="0"/>
              <a:t>Assault against foster parent</a:t>
            </a:r>
          </a:p>
          <a:p>
            <a:r>
              <a:rPr lang="en-IE" sz="2000" dirty="0" smtClean="0"/>
              <a:t>No history of Criminal behaviour</a:t>
            </a:r>
          </a:p>
          <a:p>
            <a:r>
              <a:rPr lang="en-IE" sz="2000" dirty="0" smtClean="0"/>
              <a:t>Supported by aftercare service</a:t>
            </a:r>
          </a:p>
          <a:p>
            <a:r>
              <a:rPr lang="en-IE" sz="2000" dirty="0" smtClean="0"/>
              <a:t>Attending a training centre</a:t>
            </a:r>
          </a:p>
          <a:p>
            <a:r>
              <a:rPr lang="en-IE" sz="2000" dirty="0" smtClean="0"/>
              <a:t>In a relationship</a:t>
            </a:r>
          </a:p>
          <a:p>
            <a:r>
              <a:rPr lang="en-IE" sz="2000" dirty="0" smtClean="0"/>
              <a:t> excessive cannabis use</a:t>
            </a:r>
          </a:p>
          <a:p>
            <a:r>
              <a:rPr lang="en-IE" sz="2000" dirty="0" smtClean="0"/>
              <a:t>Complex family history </a:t>
            </a:r>
          </a:p>
        </p:txBody>
      </p:sp>
      <p:sp>
        <p:nvSpPr>
          <p:cNvPr id="4" name="Text Placeholder 3"/>
          <p:cNvSpPr>
            <a:spLocks noGrp="1"/>
          </p:cNvSpPr>
          <p:nvPr>
            <p:ph type="body" sz="half" idx="4294967295"/>
          </p:nvPr>
        </p:nvSpPr>
        <p:spPr>
          <a:xfrm>
            <a:off x="237308" y="1906588"/>
            <a:ext cx="3932238" cy="2744787"/>
          </a:xfrm>
        </p:spPr>
        <p:txBody>
          <a:bodyPr>
            <a:noAutofit/>
          </a:bodyPr>
          <a:lstStyle/>
          <a:p>
            <a:r>
              <a:rPr lang="en-IE" sz="2000" dirty="0" smtClean="0"/>
              <a:t>20 year old Male</a:t>
            </a:r>
          </a:p>
          <a:p>
            <a:r>
              <a:rPr lang="en-IE" sz="2000" dirty="0" smtClean="0"/>
              <a:t>First Court appearance</a:t>
            </a:r>
          </a:p>
          <a:p>
            <a:r>
              <a:rPr lang="en-IE" sz="2000" dirty="0" smtClean="0"/>
              <a:t>Charged with an assault which is being heard in the Circuit Court, therefore to be regarded as serious.</a:t>
            </a:r>
          </a:p>
          <a:p>
            <a:r>
              <a:rPr lang="en-IE" sz="2000" dirty="0" smtClean="0"/>
              <a:t>Probation asked to prepare a pre sanction report in the case.</a:t>
            </a:r>
            <a:endParaRPr lang="en-IE" sz="2000" dirty="0"/>
          </a:p>
        </p:txBody>
      </p:sp>
      <p:sp>
        <p:nvSpPr>
          <p:cNvPr id="8" name="Rectangle 7" title="Decorative image"/>
          <p:cNvSpPr/>
          <p:nvPr/>
        </p:nvSpPr>
        <p:spPr>
          <a:xfrm>
            <a:off x="237308" y="4925429"/>
            <a:ext cx="9520646" cy="338902"/>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 name="Picture 9" title="Decorativ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66" y="1011100"/>
            <a:ext cx="2954334" cy="896077"/>
          </a:xfrm>
          <a:prstGeom prst="rect">
            <a:avLst/>
          </a:prstGeom>
        </p:spPr>
      </p:pic>
    </p:spTree>
    <p:extLst>
      <p:ext uri="{BB962C8B-B14F-4D97-AF65-F5344CB8AC3E}">
        <p14:creationId xmlns:p14="http://schemas.microsoft.com/office/powerpoint/2010/main" val="280483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a:xfrm>
            <a:off x="1644161" y="-134381"/>
            <a:ext cx="8903677" cy="769083"/>
          </a:xfrm>
        </p:spPr>
        <p:txBody>
          <a:bodyPr/>
          <a:lstStyle/>
          <a:p>
            <a:r>
              <a:rPr lang="en-GB" dirty="0" smtClean="0"/>
              <a:t>As a Probation Officer</a:t>
            </a:r>
            <a:endParaRPr lang="en-IE" dirty="0"/>
          </a:p>
        </p:txBody>
      </p:sp>
      <p:sp>
        <p:nvSpPr>
          <p:cNvPr id="3" name="Content Placeholder 2"/>
          <p:cNvSpPr>
            <a:spLocks noGrp="1"/>
          </p:cNvSpPr>
          <p:nvPr>
            <p:ph idx="4294967295"/>
          </p:nvPr>
        </p:nvSpPr>
        <p:spPr>
          <a:xfrm>
            <a:off x="4131252" y="966652"/>
            <a:ext cx="5400675" cy="3785457"/>
          </a:xfrm>
        </p:spPr>
        <p:txBody>
          <a:bodyPr>
            <a:normAutofit fontScale="92500" lnSpcReduction="20000"/>
          </a:bodyPr>
          <a:lstStyle/>
          <a:p>
            <a:pPr marL="0" indent="0">
              <a:buNone/>
            </a:pPr>
            <a:r>
              <a:rPr lang="en-IE" dirty="0" smtClean="0"/>
              <a:t>As a Probation Officer</a:t>
            </a:r>
          </a:p>
          <a:p>
            <a:r>
              <a:rPr lang="en-IE" sz="2400" dirty="0" smtClean="0"/>
              <a:t>Responding to specific issues related to FAS</a:t>
            </a:r>
            <a:endParaRPr lang="en-IE" sz="2400" dirty="0"/>
          </a:p>
          <a:p>
            <a:pPr marL="0" indent="0">
              <a:buNone/>
            </a:pPr>
            <a:r>
              <a:rPr lang="en-IE" sz="2400" dirty="0" smtClean="0"/>
              <a:t>( poor memory, organisation, emotional management, specific vulnerability to substances, decision making)</a:t>
            </a:r>
          </a:p>
          <a:p>
            <a:r>
              <a:rPr lang="en-IE" sz="2400" dirty="0" smtClean="0"/>
              <a:t>Completing a risk assessment  - </a:t>
            </a:r>
          </a:p>
          <a:p>
            <a:pPr marL="0" indent="0">
              <a:buNone/>
            </a:pPr>
            <a:r>
              <a:rPr lang="en-IE" sz="2400" dirty="0" smtClean="0"/>
              <a:t>no pro criminal beliefs, no anti social groupings, compliant and open in engagement.</a:t>
            </a:r>
          </a:p>
          <a:p>
            <a:pPr marL="0" indent="0">
              <a:buNone/>
            </a:pPr>
            <a:endParaRPr lang="en-IE" sz="2400" dirty="0"/>
          </a:p>
          <a:p>
            <a:pPr marL="0" indent="0">
              <a:buNone/>
            </a:pPr>
            <a:r>
              <a:rPr lang="en-IE" sz="2400" dirty="0" smtClean="0"/>
              <a:t>Outcome – suspended sentence, supervision</a:t>
            </a:r>
          </a:p>
          <a:p>
            <a:pPr marL="0" indent="0">
              <a:buNone/>
            </a:pPr>
            <a:endParaRPr lang="en-IE" sz="2400" dirty="0"/>
          </a:p>
          <a:p>
            <a:pPr marL="0" indent="0">
              <a:buNone/>
            </a:pPr>
            <a:endParaRPr lang="en-IE" sz="2400" dirty="0" smtClean="0"/>
          </a:p>
        </p:txBody>
      </p:sp>
      <p:pic>
        <p:nvPicPr>
          <p:cNvPr id="7" name="Picture 6" title="Decorativ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34" y="966652"/>
            <a:ext cx="2975069" cy="1303634"/>
          </a:xfrm>
          <a:prstGeom prst="rect">
            <a:avLst/>
          </a:prstGeom>
        </p:spPr>
      </p:pic>
      <p:sp>
        <p:nvSpPr>
          <p:cNvPr id="9" name="Rectangle 8" title="Decorative image"/>
          <p:cNvSpPr/>
          <p:nvPr/>
        </p:nvSpPr>
        <p:spPr>
          <a:xfrm>
            <a:off x="224245" y="5083711"/>
            <a:ext cx="9533709" cy="171606"/>
          </a:xfrm>
          <a:prstGeom prst="rect">
            <a:avLst/>
          </a:prstGeom>
          <a:solidFill>
            <a:srgbClr val="877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8" name="Picture 7" descr="Diagram showing PO in centre with arrows to Aftercare, Training Centre, Client, Foster Family and Counselling" title="Diagram"/>
          <p:cNvPicPr>
            <a:picLocks noChangeAspect="1"/>
          </p:cNvPicPr>
          <p:nvPr/>
        </p:nvPicPr>
        <p:blipFill>
          <a:blip r:embed="rId4">
            <a:clrChange>
              <a:clrFrom>
                <a:srgbClr val="FFFFFF"/>
              </a:clrFrom>
              <a:clrTo>
                <a:srgbClr val="FFFFFF">
                  <a:alpha val="0"/>
                </a:srgbClr>
              </a:clrTo>
            </a:clrChange>
          </a:blip>
          <a:stretch>
            <a:fillRect/>
          </a:stretch>
        </p:blipFill>
        <p:spPr>
          <a:xfrm>
            <a:off x="168271" y="2482427"/>
            <a:ext cx="4293992" cy="2269681"/>
          </a:xfrm>
          <a:prstGeom prst="rect">
            <a:avLst/>
          </a:prstGeom>
        </p:spPr>
      </p:pic>
    </p:spTree>
    <p:extLst>
      <p:ext uri="{BB962C8B-B14F-4D97-AF65-F5344CB8AC3E}">
        <p14:creationId xmlns:p14="http://schemas.microsoft.com/office/powerpoint/2010/main" val="355771190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TotalTime>
  <Words>2296</Words>
  <Application>Microsoft Office PowerPoint</Application>
  <PresentationFormat>Widescreen</PresentationFormat>
  <Paragraphs>110</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Wingdings</vt:lpstr>
      <vt:lpstr>Wingdings 3</vt:lpstr>
      <vt:lpstr>Office Theme</vt:lpstr>
      <vt:lpstr>NDA Annual Conference 2020</vt:lpstr>
      <vt:lpstr>Recognising and Responding: Delivering Services to People with Disability who are subject to Probation </vt:lpstr>
      <vt:lpstr>Article 13 UNCRPD</vt:lpstr>
      <vt:lpstr>The Probation Service</vt:lpstr>
      <vt:lpstr>Assessment and Supervision</vt:lpstr>
      <vt:lpstr>Disability in the CJS – the experience</vt:lpstr>
      <vt:lpstr>Factors influencing contact with CJS</vt:lpstr>
      <vt:lpstr>Circumstances</vt:lpstr>
      <vt:lpstr>As a Probation Officer</vt:lpstr>
      <vt:lpstr>VALUES/PRINCIPLES UNDERPINNING OUR WORK</vt:lpstr>
      <vt:lpstr>Looking Forward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Jacinta G. Byrne</cp:lastModifiedBy>
  <cp:revision>40</cp:revision>
  <dcterms:created xsi:type="dcterms:W3CDTF">2020-08-14T07:58:57Z</dcterms:created>
  <dcterms:modified xsi:type="dcterms:W3CDTF">2020-10-19T15:48:46Z</dcterms:modified>
</cp:coreProperties>
</file>