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85" r:id="rId5"/>
    <p:sldId id="280" r:id="rId6"/>
    <p:sldId id="286" r:id="rId7"/>
    <p:sldId id="291" r:id="rId8"/>
    <p:sldId id="287" r:id="rId9"/>
    <p:sldId id="288" r:id="rId10"/>
    <p:sldId id="279" r:id="rId11"/>
    <p:sldId id="290" r:id="rId12"/>
    <p:sldId id="274" r:id="rId13"/>
    <p:sldId id="272" r:id="rId14"/>
    <p:sldId id="273" r:id="rId15"/>
    <p:sldId id="278" r:id="rId16"/>
    <p:sldId id="289" r:id="rId17"/>
    <p:sldId id="277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FF"/>
    <a:srgbClr val="FF0000"/>
    <a:srgbClr val="99FF99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7544" autoAdjust="0"/>
  </p:normalViewPr>
  <p:slideViewPr>
    <p:cSldViewPr snapToGrid="0">
      <p:cViewPr varScale="1">
        <p:scale>
          <a:sx n="69" d="100"/>
          <a:sy n="69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20/10/2020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3402099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e.samhsa.gov/shin/content/SMA14-4884/SMA14-4884.pdf" TargetMode="External"/><Relationship Id="rId2" Type="http://schemas.openxmlformats.org/officeDocument/2006/relationships/hyperlink" Target="https://doi.org/10.3390/ijerph16203818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Facilitating the effective and equal participation of persons with disabilities in the Irish criminal justice system (Article 13 UNCRPD)" title="NDA Annual Conference 2020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58863"/>
            <a:ext cx="9398000" cy="4192587"/>
          </a:xfrm>
        </p:spPr>
        <p:txBody>
          <a:bodyPr>
            <a:normAutofit fontScale="25000" lnSpcReduction="20000"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IE" sz="7200" dirty="0" smtClean="0"/>
              <a:t>While many benefit from basic prison care as well as specialist intervention </a:t>
            </a:r>
          </a:p>
          <a:p>
            <a:pPr marL="0" lvl="1" indent="0" algn="r">
              <a:spcBef>
                <a:spcPts val="1000"/>
              </a:spcBef>
              <a:buNone/>
            </a:pPr>
            <a:r>
              <a:rPr lang="en-IE" sz="7200" dirty="0" smtClean="0"/>
              <a:t>(Gatherer, </a:t>
            </a:r>
            <a:r>
              <a:rPr lang="en-IE" sz="7200" dirty="0" err="1" smtClean="0"/>
              <a:t>Ataby</a:t>
            </a:r>
            <a:r>
              <a:rPr lang="en-IE" sz="7200" dirty="0" smtClean="0"/>
              <a:t>, </a:t>
            </a:r>
            <a:r>
              <a:rPr lang="en-IE" sz="7200" dirty="0" err="1" smtClean="0"/>
              <a:t>Hariga</a:t>
            </a:r>
            <a:r>
              <a:rPr lang="en-IE" sz="7200" dirty="0" smtClean="0"/>
              <a:t>, 2014)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IE" sz="7200" dirty="0" smtClean="0"/>
              <a:t>Risk of re-traumatisation and exacerbation of mental health and other difficulties </a:t>
            </a:r>
          </a:p>
          <a:p>
            <a:pPr marL="2228850" lvl="4" indent="-857250">
              <a:spcBef>
                <a:spcPts val="1000"/>
              </a:spcBef>
            </a:pPr>
            <a:r>
              <a:rPr lang="en-IE" sz="7200" dirty="0" smtClean="0"/>
              <a:t>Challenging environment</a:t>
            </a:r>
          </a:p>
          <a:p>
            <a:pPr marL="0" lvl="1" indent="0" algn="r">
              <a:spcBef>
                <a:spcPts val="1000"/>
              </a:spcBef>
              <a:buNone/>
            </a:pPr>
            <a:r>
              <a:rPr lang="en-IE" sz="7200" dirty="0" smtClean="0"/>
              <a:t>Vulnerability </a:t>
            </a:r>
            <a:r>
              <a:rPr lang="en-IE" sz="7200" dirty="0"/>
              <a:t>to humiliation and </a:t>
            </a:r>
            <a:r>
              <a:rPr lang="en-IE" sz="7200" dirty="0" smtClean="0"/>
              <a:t>violence- over-crowding of concern	</a:t>
            </a:r>
            <a:r>
              <a:rPr lang="en-IE" sz="7200" dirty="0"/>
              <a:t>						(Gatherer, </a:t>
            </a:r>
            <a:r>
              <a:rPr lang="en-IE" sz="7200" dirty="0" err="1"/>
              <a:t>Ataby</a:t>
            </a:r>
            <a:r>
              <a:rPr lang="en-IE" sz="7200" dirty="0"/>
              <a:t>, </a:t>
            </a:r>
            <a:r>
              <a:rPr lang="en-IE" sz="7200" dirty="0" err="1"/>
              <a:t>Hariga</a:t>
            </a:r>
            <a:r>
              <a:rPr lang="en-IE" sz="7200" dirty="0"/>
              <a:t>, 2014)</a:t>
            </a:r>
          </a:p>
          <a:p>
            <a:pPr marL="1371600" lvl="4" indent="0" algn="r">
              <a:spcBef>
                <a:spcPts val="1000"/>
              </a:spcBef>
              <a:buNone/>
            </a:pPr>
            <a:r>
              <a:rPr lang="en-IE" sz="7200" dirty="0" smtClean="0"/>
              <a:t>			   	</a:t>
            </a:r>
          </a:p>
          <a:p>
            <a:pPr marL="2228850" lvl="4" indent="-857250">
              <a:spcBef>
                <a:spcPts val="1000"/>
              </a:spcBef>
              <a:spcAft>
                <a:spcPts val="1200"/>
              </a:spcAft>
            </a:pPr>
            <a:r>
              <a:rPr lang="en-IE" sz="7200" dirty="0" smtClean="0"/>
              <a:t>Prison is for ‘perpetrators’?  	                                 (Miller &amp; </a:t>
            </a:r>
            <a:r>
              <a:rPr lang="en-IE" sz="7200" dirty="0" err="1" smtClean="0"/>
              <a:t>Najavits</a:t>
            </a:r>
            <a:r>
              <a:rPr lang="en-IE" sz="7200" dirty="0" smtClean="0"/>
              <a:t>, 2012; </a:t>
            </a:r>
            <a:r>
              <a:rPr lang="en-IE" sz="7200" dirty="0" err="1" smtClean="0"/>
              <a:t>Widom</a:t>
            </a:r>
            <a:r>
              <a:rPr lang="en-IE" sz="7200" dirty="0" smtClean="0"/>
              <a:t> &amp; </a:t>
            </a:r>
            <a:r>
              <a:rPr lang="en-IE" sz="7200" dirty="0" err="1" smtClean="0"/>
              <a:t>Maxfield</a:t>
            </a:r>
            <a:r>
              <a:rPr lang="en-IE" sz="7200" dirty="0" smtClean="0"/>
              <a:t>, 2001)</a:t>
            </a:r>
          </a:p>
          <a:p>
            <a:pPr marL="857250" lvl="1" indent="-857250">
              <a:spcBef>
                <a:spcPts val="1000"/>
              </a:spcBef>
            </a:pPr>
            <a:r>
              <a:rPr lang="en-IE" sz="7200" dirty="0" smtClean="0"/>
              <a:t>Imprisonment </a:t>
            </a:r>
            <a:r>
              <a:rPr lang="en-IE" sz="7200" dirty="0"/>
              <a:t>of people with severe disabilities and ill health</a:t>
            </a:r>
          </a:p>
          <a:p>
            <a:pPr marL="857250" lvl="1" indent="-857250">
              <a:spcBef>
                <a:spcPts val="1000"/>
              </a:spcBef>
            </a:pPr>
            <a:r>
              <a:rPr lang="en-IE" sz="7200" dirty="0"/>
              <a:t>Diversion </a:t>
            </a:r>
            <a:r>
              <a:rPr lang="en-IE" sz="7200" dirty="0" smtClean="0"/>
              <a:t>and coordination of care with community and specialist services</a:t>
            </a:r>
            <a:endParaRPr lang="en-IE" sz="7200" dirty="0"/>
          </a:p>
          <a:p>
            <a:pPr marL="857250" lvl="1" indent="-857250">
              <a:spcBef>
                <a:spcPts val="1000"/>
              </a:spcBef>
            </a:pPr>
            <a:r>
              <a:rPr lang="en-IE" sz="7200" dirty="0"/>
              <a:t>UN Convention on the Rights of Persons with Disabilities (CRPD</a:t>
            </a:r>
            <a:r>
              <a:rPr lang="en-IE" sz="7200" dirty="0" smtClean="0"/>
              <a:t>)</a:t>
            </a:r>
            <a:endParaRPr lang="en-IE" sz="7200" dirty="0"/>
          </a:p>
          <a:p>
            <a:pPr marL="0" indent="0">
              <a:buNone/>
            </a:pPr>
            <a:endParaRPr lang="en-IE" sz="7200" dirty="0"/>
          </a:p>
          <a:p>
            <a:pPr marL="0" indent="0" algn="r">
              <a:buNone/>
            </a:pPr>
            <a:endParaRPr lang="en-IE" sz="1200" dirty="0" smtClean="0"/>
          </a:p>
          <a:p>
            <a:pPr marL="0" indent="0" algn="r">
              <a:buNone/>
            </a:pPr>
            <a:endParaRPr lang="en-IE" sz="1200" dirty="0"/>
          </a:p>
          <a:p>
            <a:pPr marL="0" indent="0" algn="r">
              <a:buNone/>
            </a:pPr>
            <a:endParaRPr lang="en-IE" sz="1200" dirty="0" smtClean="0"/>
          </a:p>
          <a:p>
            <a:pPr marL="0" indent="0" algn="r">
              <a:buNone/>
            </a:pPr>
            <a:endParaRPr lang="en-IE" sz="1200" dirty="0"/>
          </a:p>
          <a:p>
            <a:pPr marL="0" indent="0" algn="r">
              <a:buNone/>
            </a:pPr>
            <a:endParaRPr lang="en-IE" sz="1200" dirty="0" smtClean="0"/>
          </a:p>
          <a:p>
            <a:pPr marL="0" indent="0" algn="r">
              <a:buNone/>
            </a:pPr>
            <a:endParaRPr lang="en-IE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16729" y="289780"/>
            <a:ext cx="8903677" cy="769083"/>
          </a:xfrm>
        </p:spPr>
        <p:txBody>
          <a:bodyPr/>
          <a:lstStyle/>
          <a:p>
            <a:r>
              <a:rPr lang="en-GB" b="1" dirty="0" smtClean="0"/>
              <a:t>Prison &amp; Trauma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4754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None/>
            </a:pPr>
            <a:r>
              <a:rPr lang="en-IE" b="1" dirty="0" smtClean="0">
                <a:solidFill>
                  <a:prstClr val="black"/>
                </a:solidFill>
              </a:rPr>
              <a:t>Coping strategies:</a:t>
            </a: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r>
              <a:rPr lang="en-IE" dirty="0" smtClean="0">
                <a:solidFill>
                  <a:prstClr val="black"/>
                </a:solidFill>
              </a:rPr>
              <a:t>At one point, they were effective </a:t>
            </a: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r>
              <a:rPr lang="en-IE" dirty="0" smtClean="0">
                <a:solidFill>
                  <a:prstClr val="black"/>
                </a:solidFill>
              </a:rPr>
              <a:t>In </a:t>
            </a:r>
            <a:r>
              <a:rPr lang="en-IE" dirty="0">
                <a:solidFill>
                  <a:prstClr val="black"/>
                </a:solidFill>
              </a:rPr>
              <a:t>some settings they are effective </a:t>
            </a: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r>
              <a:rPr lang="en-IE" dirty="0">
                <a:solidFill>
                  <a:prstClr val="black"/>
                </a:solidFill>
              </a:rPr>
              <a:t>People need to learn new strategies but no one can learn when on high alert</a:t>
            </a: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endParaRPr lang="en-IE" dirty="0">
              <a:solidFill>
                <a:prstClr val="black"/>
              </a:solidFill>
            </a:endParaRP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r>
              <a:rPr lang="en-IE" dirty="0">
                <a:solidFill>
                  <a:prstClr val="black"/>
                </a:solidFill>
              </a:rPr>
              <a:t>Prison can be a place to learn and practice new coping </a:t>
            </a:r>
            <a:r>
              <a:rPr lang="en-IE" dirty="0" smtClean="0">
                <a:solidFill>
                  <a:prstClr val="black"/>
                </a:solidFill>
              </a:rPr>
              <a:t>strategies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None/>
            </a:pPr>
            <a:endParaRPr lang="en-IE" dirty="0" smtClean="0">
              <a:solidFill>
                <a:prstClr val="black"/>
              </a:solidFill>
            </a:endParaRPr>
          </a:p>
          <a:p>
            <a:pPr marL="27432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r>
              <a:rPr lang="en-IE" dirty="0" smtClean="0">
                <a:solidFill>
                  <a:prstClr val="black"/>
                </a:solidFill>
              </a:rPr>
              <a:t>Trauma need not, and does not define a person </a:t>
            </a:r>
            <a:endParaRPr lang="en-IE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None/>
            </a:pPr>
            <a:r>
              <a:rPr lang="en-IE" dirty="0">
                <a:solidFill>
                  <a:prstClr val="black"/>
                </a:solidFill>
                <a:latin typeface="Georgia"/>
              </a:rPr>
              <a:t>						</a:t>
            </a:r>
            <a:r>
              <a:rPr lang="en-IE" sz="2700" dirty="0">
                <a:solidFill>
                  <a:prstClr val="black"/>
                </a:solidFill>
                <a:latin typeface="Georgia"/>
              </a:rPr>
              <a:t>	</a:t>
            </a:r>
          </a:p>
          <a:p>
            <a:pPr marL="0" lvl="0" indent="0" algn="r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None/>
            </a:pPr>
            <a:r>
              <a:rPr lang="en-IE" sz="2700" dirty="0">
                <a:solidFill>
                  <a:prstClr val="black"/>
                </a:solidFill>
                <a:latin typeface="Georgia"/>
              </a:rPr>
              <a:t>					</a:t>
            </a:r>
            <a:r>
              <a:rPr lang="en-IE" sz="2100" dirty="0" err="1" smtClean="0">
                <a:solidFill>
                  <a:prstClr val="black"/>
                </a:solidFill>
              </a:rPr>
              <a:t>McKechnie</a:t>
            </a:r>
            <a:r>
              <a:rPr lang="en-IE" sz="2100" dirty="0" smtClean="0">
                <a:solidFill>
                  <a:prstClr val="black"/>
                </a:solidFill>
              </a:rPr>
              <a:t>, 2014</a:t>
            </a:r>
            <a:endParaRPr lang="en-IE" sz="2100" dirty="0">
              <a:solidFill>
                <a:prstClr val="black"/>
              </a:solidFill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b="1" dirty="0" smtClean="0"/>
              <a:t>Trauma</a:t>
            </a:r>
            <a:r>
              <a:rPr lang="en-IE" b="1" dirty="0"/>
              <a:t>: Problematic Coping</a:t>
            </a:r>
          </a:p>
        </p:txBody>
      </p:sp>
    </p:spTree>
    <p:extLst>
      <p:ext uri="{BB962C8B-B14F-4D97-AF65-F5344CB8AC3E}">
        <p14:creationId xmlns:p14="http://schemas.microsoft.com/office/powerpoint/2010/main" val="235715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A Trauma Informed System </a:t>
            </a:r>
            <a:endParaRPr lang="en-IE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53290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GB" sz="2400" i="1" dirty="0">
              <a:solidFill>
                <a:schemeClr val="accent3">
                  <a:shade val="75000"/>
                </a:schemeClr>
              </a:solidFill>
            </a:endParaRPr>
          </a:p>
          <a:p>
            <a:pPr lvl="1"/>
            <a:endParaRPr lang="en-GB" sz="2900" b="1" dirty="0"/>
          </a:p>
          <a:p>
            <a:pPr lvl="1"/>
            <a:r>
              <a:rPr lang="en-GB" sz="2900" b="1" dirty="0"/>
              <a:t>realizes</a:t>
            </a:r>
            <a:r>
              <a:rPr lang="en-GB" sz="2900" dirty="0"/>
              <a:t> the widespread impact of trauma and understands potential paths for recovery; </a:t>
            </a:r>
          </a:p>
          <a:p>
            <a:pPr lvl="1"/>
            <a:endParaRPr lang="en-GB" sz="2900" dirty="0"/>
          </a:p>
          <a:p>
            <a:pPr lvl="1"/>
            <a:r>
              <a:rPr lang="en-GB" sz="2900" b="1" dirty="0"/>
              <a:t>recognizes </a:t>
            </a:r>
            <a:r>
              <a:rPr lang="en-GB" sz="2900" dirty="0"/>
              <a:t>the signs and symptoms of trauma in clients, families, staff and others involved within the system; </a:t>
            </a:r>
          </a:p>
          <a:p>
            <a:pPr lvl="1"/>
            <a:endParaRPr lang="en-GB" sz="2900" dirty="0"/>
          </a:p>
          <a:p>
            <a:pPr lvl="1"/>
            <a:r>
              <a:rPr lang="en-GB" sz="2900" b="1" dirty="0"/>
              <a:t>responds </a:t>
            </a:r>
            <a:r>
              <a:rPr lang="en-GB" sz="2900" dirty="0"/>
              <a:t> by fully integrating knowledge about trauma into policies, procedures, and practices, </a:t>
            </a:r>
          </a:p>
          <a:p>
            <a:pPr lvl="1"/>
            <a:endParaRPr lang="en-GB" sz="2900" dirty="0"/>
          </a:p>
          <a:p>
            <a:pPr lvl="1"/>
            <a:r>
              <a:rPr lang="en-GB" sz="2900" dirty="0"/>
              <a:t>seeks to actively </a:t>
            </a:r>
            <a:r>
              <a:rPr lang="en-GB" sz="2900" b="1" dirty="0"/>
              <a:t>resist re-traumatisation.</a:t>
            </a:r>
            <a:endParaRPr lang="en-GB" sz="2900" dirty="0"/>
          </a:p>
          <a:p>
            <a:endParaRPr lang="en-GB" dirty="0"/>
          </a:p>
          <a:p>
            <a:pPr marL="0" lvl="0" indent="0" algn="r">
              <a:buClr>
                <a:srgbClr val="6076B4"/>
              </a:buClr>
              <a:buNone/>
            </a:pPr>
            <a:r>
              <a:rPr lang="en-GB" sz="2300" b="1" dirty="0">
                <a:solidFill>
                  <a:srgbClr val="00B050"/>
                </a:solidFill>
              </a:rPr>
              <a:t>SAMHSA JULY 2014  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9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>
          <a:xfrm>
            <a:off x="4996430" y="1442492"/>
            <a:ext cx="4664197" cy="3736176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274320" lvl="1" indent="0">
              <a:buNone/>
            </a:pPr>
            <a:endParaRPr lang="en-IE" sz="3300" dirty="0"/>
          </a:p>
          <a:p>
            <a:pPr marL="274320" lvl="1" indent="0">
              <a:buNone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Psychology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Forensic Mental Health Team (Psychiatry)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 smtClean="0"/>
              <a:t>Addiction Services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 smtClean="0"/>
              <a:t>Specialist </a:t>
            </a:r>
            <a:r>
              <a:rPr lang="en-IE" sz="3400" dirty="0"/>
              <a:t>Counselling </a:t>
            </a:r>
            <a:r>
              <a:rPr lang="en-IE" sz="3400" dirty="0" smtClean="0"/>
              <a:t>(</a:t>
            </a:r>
            <a:r>
              <a:rPr lang="en-IE" sz="3400" dirty="0" err="1" smtClean="0"/>
              <a:t>eg</a:t>
            </a:r>
            <a:r>
              <a:rPr lang="en-IE" sz="3400" dirty="0" smtClean="0"/>
              <a:t>. </a:t>
            </a:r>
            <a:r>
              <a:rPr lang="en-IE" sz="3400" dirty="0"/>
              <a:t>s</a:t>
            </a:r>
            <a:r>
              <a:rPr lang="en-IE" sz="3400" dirty="0" smtClean="0"/>
              <a:t>exual trauma)</a:t>
            </a:r>
            <a:endParaRPr lang="en-IE" sz="3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Probation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Self-Development Programmes &amp; Peer Lead Support Services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Investing in Community Step-Downs and Supports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sz="3400" dirty="0"/>
              <a:t>Education and Training </a:t>
            </a:r>
          </a:p>
          <a:p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4"/>
          </p:nvPr>
        </p:nvSpPr>
        <p:spPr>
          <a:xfrm>
            <a:off x="4862145" y="1397984"/>
            <a:ext cx="4664198" cy="560875"/>
          </a:xfrm>
        </p:spPr>
        <p:txBody>
          <a:bodyPr>
            <a:normAutofit fontScale="92500"/>
          </a:bodyPr>
          <a:lstStyle/>
          <a:p>
            <a:r>
              <a:rPr lang="en-IE" dirty="0"/>
              <a:t>Targeted Supports and Interventions:</a:t>
            </a:r>
          </a:p>
          <a:p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1869" y="1442492"/>
            <a:ext cx="4650276" cy="313079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74320" lvl="1" indent="0">
              <a:buNone/>
            </a:pPr>
            <a:endParaRPr lang="en-I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Safe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Predictable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Calm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Trusting relationships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Opportunity to try new things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Understanding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E" dirty="0"/>
              <a:t>Lack of judgement </a:t>
            </a:r>
          </a:p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670" y="1442492"/>
            <a:ext cx="4664197" cy="560875"/>
          </a:xfrm>
        </p:spPr>
        <p:txBody>
          <a:bodyPr/>
          <a:lstStyle/>
          <a:p>
            <a:r>
              <a:rPr lang="en-IE" dirty="0"/>
              <a:t>Learning Environment: 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70" y="227215"/>
            <a:ext cx="9288951" cy="723207"/>
          </a:xfrm>
        </p:spPr>
        <p:txBody>
          <a:bodyPr>
            <a:normAutofit/>
          </a:bodyPr>
          <a:lstStyle/>
          <a:p>
            <a:pPr algn="ctr"/>
            <a:r>
              <a:rPr lang="en-GB" sz="3300" b="1" dirty="0">
                <a:solidFill>
                  <a:srgbClr val="00B050"/>
                </a:solidFill>
              </a:rPr>
              <a:t>Trauma Informed &amp; Trauma Specific</a:t>
            </a:r>
            <a:endParaRPr lang="en-I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 2 7" descr="Text in shape:&#10;Making it meaningful.. &#10;&#10;(Jewkes et al., 2019).&#10;" title="Decorative shape around text"/>
          <p:cNvSpPr/>
          <p:nvPr/>
        </p:nvSpPr>
        <p:spPr>
          <a:xfrm>
            <a:off x="6459278" y="1353344"/>
            <a:ext cx="2934587" cy="259434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145079" y="2030819"/>
            <a:ext cx="1562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rgbClr val="002060"/>
                </a:solidFill>
              </a:rPr>
              <a:t>Making it meaningful.. </a:t>
            </a:r>
          </a:p>
          <a:p>
            <a:endParaRPr lang="en-IE" dirty="0" smtClean="0">
              <a:solidFill>
                <a:srgbClr val="002060"/>
              </a:solidFill>
            </a:endParaRPr>
          </a:p>
          <a:p>
            <a:r>
              <a:rPr lang="en-IE" dirty="0" smtClean="0">
                <a:solidFill>
                  <a:srgbClr val="002060"/>
                </a:solidFill>
              </a:rPr>
              <a:t>(</a:t>
            </a:r>
            <a:r>
              <a:rPr lang="en-IE" dirty="0" err="1" smtClean="0">
                <a:solidFill>
                  <a:srgbClr val="002060"/>
                </a:solidFill>
              </a:rPr>
              <a:t>Jewkes</a:t>
            </a:r>
            <a:r>
              <a:rPr lang="en-IE" dirty="0" smtClean="0">
                <a:solidFill>
                  <a:srgbClr val="002060"/>
                </a:solidFill>
              </a:rPr>
              <a:t> et al., 2019</a:t>
            </a:r>
            <a:r>
              <a:rPr lang="en-IE" dirty="0">
                <a:solidFill>
                  <a:srgbClr val="002060"/>
                </a:solidFill>
              </a:rPr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3" y="1828800"/>
            <a:ext cx="6131509" cy="32795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Safety	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Trustworthiness and Transparency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Peer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Collaboration and Mutuality	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Empowerment, Voice and Choice	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Cultural Historical and Gender </a:t>
            </a:r>
            <a:r>
              <a:rPr lang="en-GB" dirty="0" smtClean="0"/>
              <a:t>Issues</a:t>
            </a:r>
          </a:p>
          <a:p>
            <a:pPr marL="514350" indent="-514350">
              <a:buFont typeface="+mj-lt"/>
              <a:buAutoNum type="arabicPeriod"/>
            </a:pPr>
            <a:endParaRPr lang="en-I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b="1" dirty="0">
                <a:solidFill>
                  <a:srgbClr val="00B050"/>
                </a:solidFill>
              </a:rPr>
              <a:t>Six Principles of </a:t>
            </a:r>
            <a:r>
              <a:rPr lang="en-GB" sz="4000" b="1" dirty="0" smtClean="0">
                <a:solidFill>
                  <a:srgbClr val="00B050"/>
                </a:solidFill>
              </a:rPr>
              <a:t>Trauma Informed Approach</a:t>
            </a:r>
            <a:endParaRPr lang="en-IE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02" y="1080656"/>
            <a:ext cx="8825024" cy="4006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Porporino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 (2015) recommendations:</a:t>
            </a:r>
            <a:endParaRPr lang="en-IE" sz="1800" dirty="0">
              <a:solidFill>
                <a:schemeClr val="tx1">
                  <a:lumMod val="95000"/>
                  <a:lumOff val="5000"/>
                </a:schemeClr>
              </a:solidFill>
              <a:cs typeface="Helvetica" panose="020B0604020202020204" pitchFamily="34" charset="0"/>
            </a:endParaRPr>
          </a:p>
          <a:p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Establish a multi-disciplinary model of mental healthcare</a:t>
            </a:r>
          </a:p>
          <a:p>
            <a:pPr lvl="1"/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In conjunction with IPS Healthcare, National Forensic Mental Health Service &amp; Allied Services</a:t>
            </a:r>
          </a:p>
          <a:p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Continue to build on best practice offence – specific interventions </a:t>
            </a:r>
          </a:p>
          <a:p>
            <a:r>
              <a:rPr lang="en-IE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Develop a best fit model of trauma informed correctional </a:t>
            </a:r>
            <a:r>
              <a:rPr lang="en-IE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care</a:t>
            </a:r>
            <a:endParaRPr lang="en-IE" sz="1800" b="1" dirty="0">
              <a:solidFill>
                <a:schemeClr val="tx1">
                  <a:lumMod val="95000"/>
                  <a:lumOff val="5000"/>
                </a:schemeClr>
              </a:solidFill>
              <a:cs typeface="Helvetica" panose="020B0604020202020204" pitchFamily="34" charset="0"/>
            </a:endParaRPr>
          </a:p>
          <a:p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Interventions for prisoners who deny sexual 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violence</a:t>
            </a:r>
          </a:p>
          <a:p>
            <a:pPr marL="0" indent="0">
              <a:buNone/>
            </a:pPr>
            <a:endParaRPr lang="en-IE" sz="1800" dirty="0">
              <a:solidFill>
                <a:schemeClr val="tx1">
                  <a:lumMod val="95000"/>
                  <a:lumOff val="5000"/>
                </a:schemeClr>
              </a:solidFill>
              <a:cs typeface="Helvetica" panose="020B0604020202020204" pitchFamily="34" charset="0"/>
            </a:endParaRPr>
          </a:p>
          <a:p>
            <a:pPr lvl="0"/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Ratios of Psychologists to People in Custody   </a:t>
            </a:r>
          </a:p>
          <a:p>
            <a:pPr marL="0" lvl="0" indent="0">
              <a:buNone/>
            </a:pP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			1 </a:t>
            </a:r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: 311 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(End </a:t>
            </a:r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Dec 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2019)</a:t>
            </a:r>
          </a:p>
          <a:p>
            <a:pPr marL="0" lvl="0" indent="0">
              <a:buNone/>
            </a:pPr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	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		1 </a:t>
            </a:r>
            <a:r>
              <a:rPr lang="en-IE" sz="1800" dirty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: 150  </a:t>
            </a:r>
            <a:r>
              <a:rPr lang="en-IE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Helvetica" panose="020B0604020202020204" pitchFamily="34" charset="0"/>
              </a:rPr>
              <a:t>(recommended)</a:t>
            </a:r>
            <a:endParaRPr lang="en-IE" sz="1800" dirty="0">
              <a:solidFill>
                <a:schemeClr val="tx1">
                  <a:lumMod val="95000"/>
                  <a:lumOff val="5000"/>
                </a:schemeClr>
              </a:solidFill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IE" sz="1600" dirty="0" smtClean="0">
              <a:solidFill>
                <a:schemeClr val="accent5">
                  <a:lumMod val="50000"/>
                </a:schemeClr>
              </a:solidFill>
              <a:cs typeface="Helvetica" panose="020B0604020202020204" pitchFamily="34" charset="0"/>
            </a:endParaRPr>
          </a:p>
          <a:p>
            <a:endParaRPr lang="en-IE" sz="2400" dirty="0">
              <a:solidFill>
                <a:schemeClr val="accent5">
                  <a:lumMod val="50000"/>
                </a:schemeClr>
              </a:solidFill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67903" y="193418"/>
            <a:ext cx="8036520" cy="1024493"/>
          </a:xfrm>
        </p:spPr>
        <p:txBody>
          <a:bodyPr>
            <a:normAutofit fontScale="90000"/>
          </a:bodyPr>
          <a:lstStyle/>
          <a:p>
            <a:pPr algn="ctr"/>
            <a:r>
              <a:rPr lang="en-IE" sz="4000" b="1" dirty="0">
                <a:solidFill>
                  <a:srgbClr val="00B050"/>
                </a:solidFill>
                <a:latin typeface="+mn-lt"/>
                <a:cs typeface="Helvetica" panose="020B0604020202020204" pitchFamily="34" charset="0"/>
              </a:rPr>
              <a:t>IPS Psychology </a:t>
            </a:r>
            <a:r>
              <a:rPr lang="en-IE" sz="4000" b="1" dirty="0" smtClean="0">
                <a:solidFill>
                  <a:srgbClr val="00B050"/>
                </a:solidFill>
                <a:latin typeface="+mn-lt"/>
                <a:cs typeface="Helvetica" panose="020B0604020202020204" pitchFamily="34" charset="0"/>
              </a:rPr>
              <a:t>Service Strategic </a:t>
            </a:r>
            <a:r>
              <a:rPr lang="en-IE" sz="4000" b="1" dirty="0">
                <a:solidFill>
                  <a:srgbClr val="00B050"/>
                </a:solidFill>
                <a:latin typeface="+mn-lt"/>
                <a:cs typeface="Helvetica" panose="020B0604020202020204" pitchFamily="34" charset="0"/>
              </a:rPr>
              <a:t>Actions </a:t>
            </a:r>
            <a:r>
              <a:rPr lang="en-IE" sz="2700" b="1" dirty="0">
                <a:solidFill>
                  <a:srgbClr val="00B050"/>
                </a:solidFill>
                <a:latin typeface="+mn-lt"/>
                <a:cs typeface="Helvetica" panose="020B0604020202020204" pitchFamily="34" charset="0"/>
              </a:rPr>
              <a:t>2019-2022</a:t>
            </a:r>
            <a:endParaRPr lang="en-IE" sz="27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587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09" y="1735670"/>
            <a:ext cx="8903677" cy="769083"/>
          </a:xfrm>
        </p:spPr>
        <p:txBody>
          <a:bodyPr>
            <a:normAutofit fontScale="90000"/>
          </a:bodyPr>
          <a:lstStyle/>
          <a:p>
            <a:r>
              <a:rPr lang="en-IE" sz="6000" b="1" dirty="0"/>
              <a:t>Thank you 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85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192" y="325621"/>
            <a:ext cx="9398977" cy="723534"/>
          </a:xfrm>
        </p:spPr>
        <p:txBody>
          <a:bodyPr/>
          <a:lstStyle/>
          <a:p>
            <a:r>
              <a:rPr lang="en-IE" dirty="0" smtClean="0"/>
              <a:t>References &amp; Resources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2" y="928256"/>
            <a:ext cx="9398977" cy="4180076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Calibri" panose="020F0502020204030204" pitchFamily="34" charset="0"/>
              <a:buChar char="•"/>
            </a:pPr>
            <a:r>
              <a:rPr lang="en-IE" sz="2500" dirty="0">
                <a:solidFill>
                  <a:prstClr val="black"/>
                </a:solidFill>
              </a:rPr>
              <a:t>Creating trauma-informed correctional care: a balance of goals and environment; Miller &amp; </a:t>
            </a:r>
            <a:r>
              <a:rPr lang="en-IE" sz="2500" dirty="0" err="1">
                <a:solidFill>
                  <a:prstClr val="black"/>
                </a:solidFill>
              </a:rPr>
              <a:t>Najavits</a:t>
            </a:r>
            <a:r>
              <a:rPr lang="en-IE" sz="2500" dirty="0">
                <a:solidFill>
                  <a:prstClr val="black"/>
                </a:solidFill>
              </a:rPr>
              <a:t> (2012) </a:t>
            </a:r>
            <a:r>
              <a:rPr lang="en-IE" sz="2500" dirty="0" err="1">
                <a:solidFill>
                  <a:prstClr val="black"/>
                </a:solidFill>
              </a:rPr>
              <a:t>Eur</a:t>
            </a:r>
            <a:r>
              <a:rPr lang="en-IE" sz="2500" dirty="0">
                <a:solidFill>
                  <a:prstClr val="black"/>
                </a:solidFill>
              </a:rPr>
              <a:t> J </a:t>
            </a:r>
            <a:r>
              <a:rPr lang="en-IE" sz="2500" dirty="0" err="1">
                <a:solidFill>
                  <a:prstClr val="black"/>
                </a:solidFill>
              </a:rPr>
              <a:t>Psychotraumatol</a:t>
            </a:r>
            <a:r>
              <a:rPr lang="en-IE" sz="2500" dirty="0">
                <a:solidFill>
                  <a:prstClr val="black"/>
                </a:solidFill>
              </a:rPr>
              <a:t>, 2012) </a:t>
            </a:r>
            <a:r>
              <a:rPr lang="en-IE" sz="2500" dirty="0">
                <a:solidFill>
                  <a:prstClr val="black"/>
                </a:solidFill>
                <a:hlinkClick r:id="rId2"/>
              </a:rPr>
              <a:t>https://www.ncbi.nlm.nih.gov/pmc/articles/PMC3402099</a:t>
            </a:r>
            <a:r>
              <a:rPr lang="en-IE" sz="2500" dirty="0" smtClean="0">
                <a:solidFill>
                  <a:prstClr val="black"/>
                </a:solidFill>
                <a:hlinkClick r:id="rId2"/>
              </a:rPr>
              <a:t>/</a:t>
            </a:r>
            <a:endParaRPr lang="en-IE" sz="2500" dirty="0" smtClean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Calibri" panose="020F0502020204030204" pitchFamily="34" charset="0"/>
              <a:buChar char="•"/>
            </a:pPr>
            <a:endParaRPr lang="en-IE" sz="25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Calibri" panose="020F0502020204030204" pitchFamily="34" charset="0"/>
              <a:buChar char="•"/>
            </a:pPr>
            <a:r>
              <a:rPr lang="en-IE" sz="2500" dirty="0" err="1">
                <a:solidFill>
                  <a:prstClr val="black"/>
                </a:solidFill>
              </a:rPr>
              <a:t>McKechnie</a:t>
            </a:r>
            <a:r>
              <a:rPr lang="en-IE" sz="2500" dirty="0">
                <a:solidFill>
                  <a:prstClr val="black"/>
                </a:solidFill>
              </a:rPr>
              <a:t> (2015) Trauma and the impact on female offending (PDF available online- helpful summary- source) Exposure to Trauma among Women Offenders: A Review of the Literature; Tam &amp; </a:t>
            </a:r>
            <a:r>
              <a:rPr lang="en-IE" sz="2500" dirty="0" err="1">
                <a:solidFill>
                  <a:prstClr val="black"/>
                </a:solidFill>
              </a:rPr>
              <a:t>Derkzen</a:t>
            </a:r>
            <a:r>
              <a:rPr lang="en-IE" sz="2500" dirty="0">
                <a:solidFill>
                  <a:prstClr val="black"/>
                </a:solidFill>
              </a:rPr>
              <a:t> (2014) Correctional Service of Canada, August 2014</a:t>
            </a:r>
            <a:r>
              <a:rPr lang="en-IE" sz="2500" dirty="0" smtClean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Calibri" panose="020F0502020204030204" pitchFamily="34" charset="0"/>
              <a:buChar char="•"/>
            </a:pPr>
            <a:endParaRPr lang="en-IE" sz="25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Calibri" panose="020F0502020204030204" pitchFamily="34" charset="0"/>
              <a:buChar char="•"/>
            </a:pPr>
            <a:r>
              <a:rPr lang="en-IE" sz="2500" dirty="0">
                <a:solidFill>
                  <a:prstClr val="black"/>
                </a:solidFill>
              </a:rPr>
              <a:t>Gatherer, </a:t>
            </a:r>
            <a:r>
              <a:rPr lang="en-IE" sz="2500" dirty="0" err="1">
                <a:solidFill>
                  <a:prstClr val="black"/>
                </a:solidFill>
              </a:rPr>
              <a:t>Atabay</a:t>
            </a:r>
            <a:r>
              <a:rPr lang="en-IE" sz="2500" dirty="0">
                <a:solidFill>
                  <a:prstClr val="black"/>
                </a:solidFill>
              </a:rPr>
              <a:t>, </a:t>
            </a:r>
            <a:r>
              <a:rPr lang="en-IE" sz="2500" dirty="0" err="1">
                <a:solidFill>
                  <a:prstClr val="black"/>
                </a:solidFill>
              </a:rPr>
              <a:t>Hariga</a:t>
            </a:r>
            <a:r>
              <a:rPr lang="en-IE" sz="2500" dirty="0">
                <a:solidFill>
                  <a:prstClr val="black"/>
                </a:solidFill>
              </a:rPr>
              <a:t> (2014) Prisons and health (WHO, UNODC, ICRC) Chapter 17. Prisoners with Special Needs December 2014 In book: Prisons and health (WHO, UNODC, ICRC Publisher: WHOISBN 978 92 890 5059 3 Editors: </a:t>
            </a:r>
            <a:r>
              <a:rPr lang="en-IE" sz="2500" dirty="0" smtClean="0">
                <a:solidFill>
                  <a:prstClr val="black"/>
                </a:solidFill>
              </a:rPr>
              <a:t>WHO</a:t>
            </a:r>
          </a:p>
          <a:p>
            <a:pPr marL="0" indent="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85000"/>
              <a:buNone/>
            </a:pPr>
            <a:endParaRPr lang="en-IE" sz="25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Font typeface="Calibri" panose="020F0502020204030204" pitchFamily="34" charset="0"/>
              <a:buChar char="•"/>
            </a:pPr>
            <a:r>
              <a:rPr lang="en-IE" sz="2500" dirty="0">
                <a:solidFill>
                  <a:prstClr val="black"/>
                </a:solidFill>
              </a:rPr>
              <a:t>Singleton N, Meltzer H, </a:t>
            </a:r>
            <a:r>
              <a:rPr lang="en-IE" sz="2500" dirty="0" err="1">
                <a:solidFill>
                  <a:prstClr val="black"/>
                </a:solidFill>
              </a:rPr>
              <a:t>Gatward</a:t>
            </a:r>
            <a:r>
              <a:rPr lang="en-IE" sz="2500" dirty="0">
                <a:solidFill>
                  <a:prstClr val="black"/>
                </a:solidFill>
              </a:rPr>
              <a:t> R. Psychiatric morbidity among prisoners in England and Wales. London, Office for National Statistics, 1998</a:t>
            </a:r>
            <a:r>
              <a:rPr lang="en-IE" sz="25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Clr>
                <a:schemeClr val="tx1"/>
              </a:buClr>
              <a:buNone/>
            </a:pPr>
            <a:endParaRPr lang="en-IE" sz="2500" dirty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Font typeface="Calibri" panose="020F0502020204030204" pitchFamily="34" charset="0"/>
              <a:buChar char="•"/>
            </a:pPr>
            <a:r>
              <a:rPr lang="en-IE" sz="2500" dirty="0" err="1">
                <a:solidFill>
                  <a:prstClr val="black"/>
                </a:solidFill>
              </a:rPr>
              <a:t>Durcan</a:t>
            </a:r>
            <a:r>
              <a:rPr lang="en-IE" sz="2500" dirty="0">
                <a:solidFill>
                  <a:prstClr val="black"/>
                </a:solidFill>
              </a:rPr>
              <a:t> G. From the inside. Experiences of prison mental health care. London, Sainsbury Centre for Mental Health, 2008 (http://www.centreformentalhealth.org.uk/pdfs/From_the_Inside.pdf, accessed 28 November 2013).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6076B4"/>
              </a:buClr>
              <a:buSzPct val="85000"/>
              <a:buFont typeface="Wingdings 2"/>
              <a:buChar char=""/>
            </a:pPr>
            <a:endParaRPr lang="en-IE" sz="2500" dirty="0">
              <a:solidFill>
                <a:prstClr val="black"/>
              </a:solidFill>
              <a:latin typeface="Georgia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45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55964"/>
            <a:ext cx="9398000" cy="4267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IE" sz="1500" dirty="0"/>
              <a:t>Ford, Kat &amp; Barton, Emma &amp; Newbury, Annemarie &amp; Hughes, Karen &amp; </a:t>
            </a:r>
            <a:r>
              <a:rPr lang="en-IE" sz="1500" dirty="0" err="1"/>
              <a:t>Bezeczky</a:t>
            </a:r>
            <a:r>
              <a:rPr lang="en-IE" sz="1500" dirty="0"/>
              <a:t>, Zoe &amp; Roderick, Janine &amp; Bellis, Mark. (2019). Understanding the prevalence of adverse childhood experiences (ACEs) in a male offender population in Wales: The Prisoner ACE Survey. </a:t>
            </a:r>
            <a:endParaRPr lang="en-IE" sz="1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IE" sz="1500" dirty="0" err="1" smtClean="0"/>
              <a:t>Wigham</a:t>
            </a:r>
            <a:r>
              <a:rPr lang="en-IE" sz="1500" dirty="0"/>
              <a:t>, S., Emerson, E. Trauma and Life Events in Adults with Intellectual Disability. </a:t>
            </a:r>
            <a:r>
              <a:rPr lang="en-IE" sz="1500" i="1" dirty="0" err="1"/>
              <a:t>Curr</a:t>
            </a:r>
            <a:r>
              <a:rPr lang="en-IE" sz="1500" i="1" dirty="0"/>
              <a:t> Dev </a:t>
            </a:r>
            <a:r>
              <a:rPr lang="en-IE" sz="1500" i="1" dirty="0" err="1"/>
              <a:t>Disord</a:t>
            </a:r>
            <a:r>
              <a:rPr lang="en-IE" sz="1500" i="1" dirty="0"/>
              <a:t> Rep</a:t>
            </a:r>
            <a:r>
              <a:rPr lang="en-IE" sz="1500" dirty="0"/>
              <a:t> 2,</a:t>
            </a:r>
            <a:r>
              <a:rPr lang="en-IE" sz="1500" b="1" dirty="0"/>
              <a:t> </a:t>
            </a:r>
            <a:r>
              <a:rPr lang="en-IE" sz="1500" dirty="0"/>
              <a:t>93–99 (2015</a:t>
            </a:r>
            <a:r>
              <a:rPr lang="en-IE" sz="1500" dirty="0" smtClean="0"/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IE" sz="1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IE" sz="1500" dirty="0" err="1"/>
              <a:t>Jewkes</a:t>
            </a:r>
            <a:r>
              <a:rPr lang="en-IE" sz="1500" dirty="0"/>
              <a:t>, Y., Jordan, M., Wright, S., &amp; </a:t>
            </a:r>
            <a:r>
              <a:rPr lang="en-IE" sz="1500" dirty="0" err="1"/>
              <a:t>Bendelow</a:t>
            </a:r>
            <a:r>
              <a:rPr lang="en-IE" sz="1500" dirty="0"/>
              <a:t>, G. (2019). Designing 'Healthy' Prisons for Women: Incorporating Trauma-Informed Care and Practice (TICP) into Prison Planning and Design. </a:t>
            </a:r>
            <a:r>
              <a:rPr lang="en-IE" sz="1500" i="1" dirty="0"/>
              <a:t>International journal of environmental research and public health</a:t>
            </a:r>
            <a:r>
              <a:rPr lang="en-IE" sz="1500" dirty="0"/>
              <a:t>, </a:t>
            </a:r>
            <a:r>
              <a:rPr lang="en-IE" sz="1500" i="1" dirty="0"/>
              <a:t>16</a:t>
            </a:r>
            <a:r>
              <a:rPr lang="en-IE" sz="1500" dirty="0"/>
              <a:t>(20), 3818. </a:t>
            </a:r>
            <a:r>
              <a:rPr lang="en-IE" sz="1500" dirty="0">
                <a:hlinkClick r:id="rId2"/>
              </a:rPr>
              <a:t>https://</a:t>
            </a:r>
            <a:r>
              <a:rPr lang="en-IE" sz="1500" dirty="0" smtClean="0">
                <a:hlinkClick r:id="rId2"/>
              </a:rPr>
              <a:t>doi.org/10.3390/ijerph16203818</a:t>
            </a:r>
            <a:endParaRPr lang="en-IE" sz="1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IE" sz="1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IE" sz="1500" dirty="0"/>
              <a:t>Niki A. Miller &amp; Lisa M. </a:t>
            </a:r>
            <a:r>
              <a:rPr lang="en-IE" sz="1500" dirty="0" err="1"/>
              <a:t>Najavits</a:t>
            </a:r>
            <a:r>
              <a:rPr lang="en-IE" sz="1500" dirty="0"/>
              <a:t> (2012) Creating trauma-informed correctional care: a balance of goals and environment, European Journal </a:t>
            </a:r>
            <a:r>
              <a:rPr lang="en-IE" sz="1500" dirty="0" smtClean="0"/>
              <a:t>Of </a:t>
            </a:r>
            <a:r>
              <a:rPr lang="en-IE" sz="1500" dirty="0" err="1" smtClean="0"/>
              <a:t>Psychotraumatology</a:t>
            </a:r>
            <a:r>
              <a:rPr lang="en-IE" sz="1500" dirty="0"/>
              <a:t>, 3:1, </a:t>
            </a:r>
            <a:r>
              <a:rPr lang="en-IE" sz="1500" dirty="0" smtClean="0"/>
              <a:t>DOI.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IE" sz="1500" dirty="0" smtClean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IE" sz="1500" dirty="0" smtClean="0"/>
              <a:t>SAMHSA</a:t>
            </a:r>
            <a:r>
              <a:rPr lang="en-IE" sz="1500" dirty="0"/>
              <a:t>: </a:t>
            </a:r>
            <a:r>
              <a:rPr lang="en-GB" sz="1500" dirty="0"/>
              <a:t>Substance Abuse and Mental Health Services </a:t>
            </a:r>
            <a:r>
              <a:rPr lang="en-GB" sz="1500" dirty="0" smtClean="0"/>
              <a:t>Administration </a:t>
            </a:r>
            <a:r>
              <a:rPr lang="en-GB" sz="1500" dirty="0"/>
              <a:t>U.S. Department of Health and Human Services Guidance for </a:t>
            </a:r>
            <a:r>
              <a:rPr lang="en-GB" sz="1500" dirty="0" smtClean="0"/>
              <a:t>Trauma Informed Approach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IE" sz="1500" dirty="0"/>
          </a:p>
          <a:p>
            <a:pPr>
              <a:lnSpc>
                <a:spcPct val="100000"/>
              </a:lnSpc>
            </a:pPr>
            <a:r>
              <a:rPr lang="en-IE" sz="1500" u="sng" dirty="0">
                <a:hlinkClick r:id="rId3"/>
              </a:rPr>
              <a:t>https://store.samhsa.gov/shin/content/SMA14-4884/SMA14-4884.pdf</a:t>
            </a:r>
            <a:endParaRPr lang="en-IE" sz="15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45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3184634"/>
            <a:ext cx="9542583" cy="1879734"/>
          </a:xfrm>
        </p:spPr>
        <p:txBody>
          <a:bodyPr/>
          <a:lstStyle/>
          <a:p>
            <a:r>
              <a:rPr lang="en-IE" dirty="0" smtClean="0"/>
              <a:t>Dr Maggie Mc Govern </a:t>
            </a:r>
          </a:p>
          <a:p>
            <a:r>
              <a:rPr lang="en-IE" dirty="0" smtClean="0"/>
              <a:t>Senior Psychologist </a:t>
            </a:r>
          </a:p>
          <a:p>
            <a:r>
              <a:rPr lang="en-IE" dirty="0" smtClean="0"/>
              <a:t>Irish Prison Service</a:t>
            </a:r>
            <a:endParaRPr lang="en-I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3" y="1686990"/>
            <a:ext cx="9542584" cy="1198806"/>
          </a:xfrm>
        </p:spPr>
        <p:txBody>
          <a:bodyPr>
            <a:normAutofit fontScale="90000"/>
          </a:bodyPr>
          <a:lstStyle/>
          <a:p>
            <a:r>
              <a:rPr lang="en-IE" dirty="0"/>
              <a:t/>
            </a:r>
            <a:br>
              <a:rPr lang="en-IE" dirty="0"/>
            </a:br>
            <a:r>
              <a:rPr lang="en-IE" sz="4000" dirty="0" smtClean="0">
                <a:solidFill>
                  <a:schemeClr val="tx2"/>
                </a:solidFill>
              </a:rPr>
              <a:t>Toward Trauma Responsive Custody: </a:t>
            </a:r>
            <a:br>
              <a:rPr lang="en-IE" sz="4000" dirty="0" smtClean="0">
                <a:solidFill>
                  <a:schemeClr val="tx2"/>
                </a:solidFill>
              </a:rPr>
            </a:br>
            <a:r>
              <a:rPr lang="en-IE" sz="4000" dirty="0" smtClean="0">
                <a:solidFill>
                  <a:schemeClr val="tx2"/>
                </a:solidFill>
              </a:rPr>
              <a:t>Supporting Mental Health </a:t>
            </a:r>
            <a:endParaRPr lang="en-IE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218" y="0"/>
            <a:ext cx="3800000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"/>
          <p:cNvSpPr txBox="1">
            <a:spLocks/>
          </p:cNvSpPr>
          <p:nvPr/>
        </p:nvSpPr>
        <p:spPr>
          <a:xfrm>
            <a:off x="7431578" y="4596937"/>
            <a:ext cx="2327200" cy="410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E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Centre for Mental Health 2017</a:t>
            </a:r>
            <a:endParaRPr lang="en-IE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Healthy - Coping - Struggling - Unwell" title="The Mental Health Spectrum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89583"/>
            <a:ext cx="9758778" cy="270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What do we mean by Mental Health?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66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30815" y="3267171"/>
            <a:ext cx="4641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anose="05000000000000000000" pitchFamily="2" charset="2"/>
              <a:buChar char="Ø"/>
            </a:pPr>
            <a:endParaRPr lang="en-I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Addiction/problematic substance use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Learning difficulties/disabilities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unemployment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Limited 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</a:t>
            </a:r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729205" y="3533389"/>
            <a:ext cx="46761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Unstable 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housing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Debt 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(inside and outside prison)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Poor 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general 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Trauma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Limited 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life and social skills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IE" sz="5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67" y="960699"/>
            <a:ext cx="9398977" cy="4309680"/>
          </a:xfrm>
        </p:spPr>
        <p:txBody>
          <a:bodyPr>
            <a:normAutofit/>
          </a:bodyPr>
          <a:lstStyle/>
          <a:p>
            <a:r>
              <a:rPr lang="en-IE" sz="2200" dirty="0" smtClean="0"/>
              <a:t>Research is consistent:</a:t>
            </a:r>
          </a:p>
          <a:p>
            <a:pPr lvl="1"/>
            <a:r>
              <a:rPr lang="en-IE" sz="1800" dirty="0" smtClean="0"/>
              <a:t>Higher prevalence of mental health difficulties </a:t>
            </a:r>
          </a:p>
          <a:p>
            <a:pPr lvl="1"/>
            <a:r>
              <a:rPr lang="en-IE" sz="1800" dirty="0" smtClean="0"/>
              <a:t>Higher rates of learning </a:t>
            </a:r>
            <a:r>
              <a:rPr lang="en-IE" sz="1800" dirty="0"/>
              <a:t>and communication </a:t>
            </a:r>
            <a:r>
              <a:rPr lang="en-IE" sz="1800" dirty="0" smtClean="0"/>
              <a:t>difficulties and addiction </a:t>
            </a:r>
            <a:r>
              <a:rPr lang="en-IE" sz="1800" dirty="0"/>
              <a:t>problems </a:t>
            </a:r>
            <a:endParaRPr lang="en-IE" sz="1800" dirty="0" smtClean="0"/>
          </a:p>
          <a:p>
            <a:pPr marL="914400" lvl="2" indent="0" algn="r">
              <a:buNone/>
            </a:pPr>
            <a:r>
              <a:rPr lang="en-IE" sz="1400" dirty="0" smtClean="0"/>
              <a:t>(</a:t>
            </a:r>
            <a:r>
              <a:rPr lang="en-IE" sz="1400" dirty="0" err="1"/>
              <a:t>Durcan</a:t>
            </a:r>
            <a:r>
              <a:rPr lang="en-IE" sz="1400" dirty="0"/>
              <a:t> &amp; </a:t>
            </a:r>
            <a:r>
              <a:rPr lang="en-IE" sz="1400" dirty="0" err="1"/>
              <a:t>Zwemstra</a:t>
            </a:r>
            <a:r>
              <a:rPr lang="en-IE" sz="1400" dirty="0"/>
              <a:t>, 2014</a:t>
            </a:r>
            <a:r>
              <a:rPr lang="en-IE" sz="1400" dirty="0" smtClean="0"/>
              <a:t>)</a:t>
            </a:r>
          </a:p>
          <a:p>
            <a:r>
              <a:rPr lang="en-IE" sz="2200" dirty="0" smtClean="0"/>
              <a:t>Complexity is typical, co-morbidities expected </a:t>
            </a:r>
          </a:p>
          <a:p>
            <a:r>
              <a:rPr lang="en-IE" sz="2200" dirty="0" smtClean="0"/>
              <a:t>Mental health concerns present alongside several </a:t>
            </a:r>
            <a:r>
              <a:rPr lang="en-IE" sz="2200" dirty="0"/>
              <a:t>other </a:t>
            </a:r>
            <a:r>
              <a:rPr lang="en-IE" sz="2200" dirty="0" smtClean="0"/>
              <a:t>concurrent vulnerabilities 						             </a:t>
            </a:r>
            <a:r>
              <a:rPr lang="en-IE" sz="1400" dirty="0" smtClean="0"/>
              <a:t>(</a:t>
            </a:r>
            <a:r>
              <a:rPr lang="en-IE" sz="1400" dirty="0" err="1"/>
              <a:t>Durcan</a:t>
            </a:r>
            <a:r>
              <a:rPr lang="en-IE" sz="1400" dirty="0"/>
              <a:t>, 2008)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90" y="223017"/>
            <a:ext cx="9398977" cy="723534"/>
          </a:xfrm>
        </p:spPr>
        <p:txBody>
          <a:bodyPr/>
          <a:lstStyle/>
          <a:p>
            <a:pPr algn="ctr"/>
            <a:r>
              <a:rPr lang="en-IE" b="1" dirty="0"/>
              <a:t>Mental Health </a:t>
            </a:r>
            <a:r>
              <a:rPr lang="en-IE" b="1" dirty="0" smtClean="0"/>
              <a:t>in Prison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2697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1" y="1388225"/>
            <a:ext cx="9585482" cy="3279531"/>
          </a:xfrm>
        </p:spPr>
        <p:txBody>
          <a:bodyPr>
            <a:normAutofit fontScale="32500" lnSpcReduction="20000"/>
          </a:bodyPr>
          <a:lstStyle/>
          <a:p>
            <a:r>
              <a:rPr lang="en-IE" sz="5600" dirty="0" smtClean="0"/>
              <a:t>90</a:t>
            </a:r>
            <a:r>
              <a:rPr lang="en-IE" sz="5600" dirty="0"/>
              <a:t>% of prisoners suffered from a mental illness, addiction or a personality </a:t>
            </a:r>
            <a:r>
              <a:rPr lang="en-IE" sz="5600" dirty="0" smtClean="0"/>
              <a:t>disorder</a:t>
            </a:r>
            <a:endParaRPr lang="en-IE" sz="5600" dirty="0"/>
          </a:p>
          <a:p>
            <a:pPr marL="0" indent="0">
              <a:buNone/>
            </a:pPr>
            <a:r>
              <a:rPr lang="en-IE" sz="5600" dirty="0" smtClean="0"/>
              <a:t>    70</a:t>
            </a:r>
            <a:r>
              <a:rPr lang="en-IE" sz="5600" dirty="0"/>
              <a:t>% of prisoners had two or more such problems </a:t>
            </a:r>
            <a:endParaRPr lang="en-IE" sz="56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IE" sz="5600" dirty="0"/>
              <a:t>	</a:t>
            </a:r>
            <a:r>
              <a:rPr lang="en-IE" sz="5600" dirty="0" smtClean="0"/>
              <a:t>			</a:t>
            </a:r>
            <a:r>
              <a:rPr lang="en-IE" sz="3500" dirty="0" smtClean="0"/>
              <a:t>	</a:t>
            </a:r>
            <a:r>
              <a:rPr lang="pt-BR" sz="3700" dirty="0" smtClean="0"/>
              <a:t>(Large Scale UK Study 3000</a:t>
            </a:r>
            <a:r>
              <a:rPr lang="pt-BR" sz="3700" dirty="0" smtClean="0">
                <a:latin typeface="Calibri"/>
                <a:cs typeface="Calibri"/>
              </a:rPr>
              <a:t>⁺</a:t>
            </a:r>
            <a:r>
              <a:rPr lang="pt-BR" sz="3700" dirty="0" smtClean="0"/>
              <a:t> interviews : Singleton</a:t>
            </a:r>
            <a:r>
              <a:rPr lang="pt-BR" sz="3700" dirty="0"/>
              <a:t>, Meltzer, Gatward, </a:t>
            </a:r>
            <a:r>
              <a:rPr lang="pt-BR" sz="3700" dirty="0" smtClean="0"/>
              <a:t>1998)</a:t>
            </a:r>
          </a:p>
          <a:p>
            <a:r>
              <a:rPr lang="en-IE" sz="5200" dirty="0" smtClean="0"/>
              <a:t>Rates of Personality </a:t>
            </a:r>
            <a:r>
              <a:rPr lang="en-IE" sz="5200" dirty="0"/>
              <a:t>D</a:t>
            </a:r>
            <a:r>
              <a:rPr lang="en-IE" sz="5200" dirty="0" smtClean="0"/>
              <a:t>isorder of particular note:</a:t>
            </a:r>
            <a:endParaRPr lang="en-IE" sz="5200" dirty="0"/>
          </a:p>
          <a:p>
            <a:pPr marL="0" indent="0" algn="ctr">
              <a:buNone/>
            </a:pPr>
            <a:r>
              <a:rPr lang="en-US" sz="5300" dirty="0"/>
              <a:t>4-11 % of general population</a:t>
            </a:r>
          </a:p>
          <a:p>
            <a:pPr marL="0" indent="0" algn="ctr">
              <a:buNone/>
            </a:pPr>
            <a:r>
              <a:rPr lang="en-US" sz="5300" b="1" dirty="0">
                <a:solidFill>
                  <a:srgbClr val="FF0000"/>
                </a:solidFill>
              </a:rPr>
              <a:t>60 – 70% prison population</a:t>
            </a:r>
          </a:p>
          <a:p>
            <a:pPr marL="0" indent="0" algn="ctr">
              <a:buNone/>
            </a:pPr>
            <a:r>
              <a:rPr lang="en-US" sz="5300" dirty="0"/>
              <a:t> Historically seen as ‘untreatable’ </a:t>
            </a:r>
            <a:endParaRPr lang="en-US" sz="5300" dirty="0" smtClean="0"/>
          </a:p>
          <a:p>
            <a:pPr marL="0" indent="0" algn="ctr">
              <a:buNone/>
            </a:pPr>
            <a:r>
              <a:rPr lang="en-US" sz="5300" dirty="0" smtClean="0"/>
              <a:t>Trauma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Excluded from ROI Mental </a:t>
            </a:r>
            <a:r>
              <a:rPr lang="en-US" sz="5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Health Act (2001)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/>
            </a:endParaRPr>
          </a:p>
          <a:p>
            <a:pPr marL="0" indent="0" algn="ctr">
              <a:buNone/>
            </a:pPr>
            <a:endParaRPr lang="en-US" sz="5300" dirty="0"/>
          </a:p>
          <a:p>
            <a:pPr lvl="1"/>
            <a:endParaRPr lang="en-IE" sz="5200" dirty="0"/>
          </a:p>
          <a:p>
            <a:endParaRPr lang="en-IE" sz="5600" dirty="0"/>
          </a:p>
          <a:p>
            <a:endParaRPr lang="en-IE" sz="5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178" y="398530"/>
            <a:ext cx="7358682" cy="723534"/>
          </a:xfrm>
        </p:spPr>
        <p:txBody>
          <a:bodyPr>
            <a:normAutofit/>
          </a:bodyPr>
          <a:lstStyle/>
          <a:p>
            <a:r>
              <a:rPr lang="en-IE" b="1" dirty="0"/>
              <a:t>Mental Health </a:t>
            </a:r>
            <a:r>
              <a:rPr lang="en-IE" b="1" dirty="0" smtClean="0"/>
              <a:t>in </a:t>
            </a:r>
            <a:r>
              <a:rPr lang="en-IE" b="1" dirty="0"/>
              <a:t>Custody</a:t>
            </a:r>
          </a:p>
        </p:txBody>
      </p:sp>
    </p:spTree>
    <p:extLst>
      <p:ext uri="{BB962C8B-B14F-4D97-AF65-F5344CB8AC3E}">
        <p14:creationId xmlns:p14="http://schemas.microsoft.com/office/powerpoint/2010/main" val="35528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817" y="1863524"/>
            <a:ext cx="9398977" cy="30904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sz="2200" dirty="0">
                <a:ea typeface="+mj-ea"/>
                <a:cs typeface="+mj-cs"/>
              </a:rPr>
              <a:t>Individualised approach </a:t>
            </a:r>
            <a:r>
              <a:rPr lang="en-IE" sz="2200" dirty="0" smtClean="0">
                <a:ea typeface="+mj-ea"/>
                <a:cs typeface="+mj-cs"/>
              </a:rPr>
              <a:t>essential</a:t>
            </a:r>
          </a:p>
          <a:p>
            <a:pPr marL="0" indent="0">
              <a:buNone/>
            </a:pPr>
            <a:endParaRPr lang="en-IE" sz="2200" dirty="0">
              <a:ea typeface="+mj-ea"/>
              <a:cs typeface="+mj-cs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2200" dirty="0">
                <a:ea typeface="+mj-ea"/>
                <a:cs typeface="+mj-cs"/>
              </a:rPr>
              <a:t>Health and care needs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E" sz="2200" dirty="0">
                <a:ea typeface="+mj-ea"/>
                <a:cs typeface="+mj-cs"/>
              </a:rPr>
              <a:t>Assessment and management </a:t>
            </a:r>
            <a:r>
              <a:rPr lang="en-IE" sz="1600" dirty="0">
                <a:ea typeface="+mj-ea"/>
                <a:cs typeface="+mj-cs"/>
              </a:rPr>
              <a:t>					</a:t>
            </a:r>
            <a:endParaRPr lang="en-IE" sz="1600" dirty="0" smtClean="0"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en-IE" sz="1600" dirty="0">
                <a:ea typeface="+mj-ea"/>
                <a:cs typeface="+mj-cs"/>
              </a:rPr>
              <a:t>	</a:t>
            </a:r>
            <a:r>
              <a:rPr lang="en-IE" sz="1600" dirty="0" smtClean="0">
                <a:ea typeface="+mj-ea"/>
                <a:cs typeface="+mj-cs"/>
              </a:rPr>
              <a:t>						</a:t>
            </a:r>
          </a:p>
          <a:p>
            <a:pPr marL="457200" lvl="1" indent="0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 smtClean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 smtClean="0">
              <a:ea typeface="+mj-ea"/>
              <a:cs typeface="+mj-cs"/>
            </a:endParaRPr>
          </a:p>
          <a:p>
            <a:pPr marL="457200" lvl="1" indent="0" algn="r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 algn="r">
              <a:buNone/>
            </a:pPr>
            <a:r>
              <a:rPr lang="en-IE" sz="1600" dirty="0" smtClean="0">
                <a:ea typeface="+mj-ea"/>
                <a:cs typeface="+mj-cs"/>
              </a:rPr>
              <a:t>							</a:t>
            </a:r>
            <a:r>
              <a:rPr lang="en-IE" sz="1500" dirty="0" smtClean="0">
                <a:ea typeface="+mj-ea"/>
                <a:cs typeface="+mj-cs"/>
              </a:rPr>
              <a:t> </a:t>
            </a:r>
            <a:r>
              <a:rPr lang="en-IE" sz="1500" dirty="0">
                <a:ea typeface="+mj-ea"/>
                <a:cs typeface="+mj-cs"/>
              </a:rPr>
              <a:t>Gatherer, </a:t>
            </a:r>
            <a:r>
              <a:rPr lang="en-IE" sz="1500" dirty="0" err="1">
                <a:ea typeface="+mj-ea"/>
                <a:cs typeface="+mj-cs"/>
              </a:rPr>
              <a:t>Ataby</a:t>
            </a:r>
            <a:r>
              <a:rPr lang="en-IE" sz="1500" dirty="0">
                <a:ea typeface="+mj-ea"/>
                <a:cs typeface="+mj-cs"/>
              </a:rPr>
              <a:t>, </a:t>
            </a:r>
            <a:r>
              <a:rPr lang="en-IE" sz="1500" dirty="0" err="1">
                <a:ea typeface="+mj-ea"/>
                <a:cs typeface="+mj-cs"/>
              </a:rPr>
              <a:t>Hariga</a:t>
            </a:r>
            <a:r>
              <a:rPr lang="en-IE" sz="1500" dirty="0">
                <a:ea typeface="+mj-ea"/>
                <a:cs typeface="+mj-cs"/>
              </a:rPr>
              <a:t>, 2014 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/>
              <a:t>Seeing the Individual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684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8776" y="4791073"/>
            <a:ext cx="4257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E" sz="1400" dirty="0"/>
              <a:t>Adverse Childhood Experiences </a:t>
            </a:r>
            <a:r>
              <a:rPr lang="en-IE" sz="1400" dirty="0" smtClean="0"/>
              <a:t>and </a:t>
            </a:r>
            <a:r>
              <a:rPr lang="en-IE" sz="1400" dirty="0"/>
              <a:t>Trauma:  </a:t>
            </a:r>
            <a:r>
              <a:rPr lang="en-IE" sz="1400" dirty="0" smtClean="0">
                <a:solidFill>
                  <a:prstClr val="black"/>
                </a:solidFill>
              </a:rPr>
              <a:t>468 MALES </a:t>
            </a:r>
            <a:r>
              <a:rPr lang="en-IE" sz="1400" dirty="0">
                <a:solidFill>
                  <a:prstClr val="black"/>
                </a:solidFill>
              </a:rPr>
              <a:t>Welsh Prison </a:t>
            </a:r>
            <a:r>
              <a:rPr lang="en-IE" sz="1400" dirty="0" smtClean="0">
                <a:solidFill>
                  <a:prstClr val="black"/>
                </a:solidFill>
              </a:rPr>
              <a:t>(</a:t>
            </a:r>
            <a:r>
              <a:rPr lang="en-IE" sz="1400" dirty="0">
                <a:solidFill>
                  <a:prstClr val="black"/>
                </a:solidFill>
              </a:rPr>
              <a:t>Ford et al., </a:t>
            </a:r>
            <a:r>
              <a:rPr lang="en-IE" sz="1400" dirty="0" smtClean="0">
                <a:solidFill>
                  <a:prstClr val="black"/>
                </a:solidFill>
              </a:rPr>
              <a:t>2019)</a:t>
            </a:r>
            <a:endParaRPr lang="en-IE" sz="1400" dirty="0"/>
          </a:p>
        </p:txBody>
      </p:sp>
      <p:pic>
        <p:nvPicPr>
          <p:cNvPr id="4" name="Picture 2" descr="Diagram with examples of child maltreatment and household adverse childhood experiences" title="How many prisoners reported each Adverse Childhood Exper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48" y="1144574"/>
            <a:ext cx="6932469" cy="3646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160" y="211537"/>
            <a:ext cx="7086600" cy="723534"/>
          </a:xfrm>
        </p:spPr>
        <p:txBody>
          <a:bodyPr/>
          <a:lstStyle/>
          <a:p>
            <a:pPr algn="ctr"/>
            <a:r>
              <a:rPr lang="en-IE" b="1" dirty="0" smtClean="0"/>
              <a:t>Seeing the Bigger Picture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5403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72321" y="4695062"/>
            <a:ext cx="24669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IE" sz="1100" dirty="0">
                <a:solidFill>
                  <a:prstClr val="black"/>
                </a:solidFill>
              </a:rPr>
              <a:t>(</a:t>
            </a:r>
            <a:r>
              <a:rPr lang="en-IE" sz="1100" dirty="0" err="1">
                <a:solidFill>
                  <a:prstClr val="black"/>
                </a:solidFill>
              </a:rPr>
              <a:t>Saavkvine</a:t>
            </a:r>
            <a:r>
              <a:rPr lang="en-IE" sz="1100" dirty="0">
                <a:solidFill>
                  <a:prstClr val="black"/>
                </a:solidFill>
              </a:rPr>
              <a:t>, </a:t>
            </a:r>
            <a:r>
              <a:rPr lang="en-IE" sz="1100" dirty="0" smtClean="0">
                <a:solidFill>
                  <a:prstClr val="black"/>
                </a:solidFill>
              </a:rPr>
              <a:t>2013) </a:t>
            </a:r>
            <a:endParaRPr lang="en-IE" sz="11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7572" y="3877064"/>
            <a:ext cx="2466975" cy="802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Bef>
                <a:spcPts val="1000"/>
              </a:spcBef>
            </a:pPr>
            <a:endParaRPr lang="en-IE" sz="1100" dirty="0" smtClean="0">
              <a:solidFill>
                <a:prstClr val="black"/>
              </a:solidFill>
            </a:endParaRPr>
          </a:p>
          <a:p>
            <a:pPr algn="r">
              <a:lnSpc>
                <a:spcPct val="90000"/>
              </a:lnSpc>
              <a:spcBef>
                <a:spcPts val="1000"/>
              </a:spcBef>
            </a:pPr>
            <a:r>
              <a:rPr lang="en-IE" sz="1100" dirty="0" smtClean="0">
                <a:solidFill>
                  <a:prstClr val="black"/>
                </a:solidFill>
              </a:rPr>
              <a:t>(</a:t>
            </a:r>
            <a:r>
              <a:rPr lang="en-IE" sz="1100" dirty="0" err="1">
                <a:solidFill>
                  <a:prstClr val="black"/>
                </a:solidFill>
              </a:rPr>
              <a:t>Wigham</a:t>
            </a:r>
            <a:r>
              <a:rPr lang="en-IE" sz="1100" dirty="0">
                <a:solidFill>
                  <a:prstClr val="black"/>
                </a:solidFill>
              </a:rPr>
              <a:t> &amp; Emerson, </a:t>
            </a:r>
            <a:r>
              <a:rPr lang="en-IE" sz="1100" dirty="0" smtClean="0">
                <a:solidFill>
                  <a:prstClr val="black"/>
                </a:solidFill>
              </a:rPr>
              <a:t>2015) </a:t>
            </a:r>
            <a:endParaRPr lang="en-IE" sz="1100" dirty="0">
              <a:solidFill>
                <a:prstClr val="black"/>
              </a:solidFill>
            </a:endParaRPr>
          </a:p>
          <a:p>
            <a:endParaRPr lang="en-IE" dirty="0"/>
          </a:p>
        </p:txBody>
      </p:sp>
      <p:sp>
        <p:nvSpPr>
          <p:cNvPr id="8" name="TextBox 7"/>
          <p:cNvSpPr txBox="1"/>
          <p:nvPr/>
        </p:nvSpPr>
        <p:spPr>
          <a:xfrm>
            <a:off x="8086726" y="3226780"/>
            <a:ext cx="1647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IE" sz="1100" dirty="0">
                <a:solidFill>
                  <a:prstClr val="black"/>
                </a:solidFill>
              </a:rPr>
              <a:t>(Ford et al., 2019)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67571" y="2602518"/>
            <a:ext cx="2466975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en-IE" sz="1100" dirty="0" smtClean="0">
                <a:solidFill>
                  <a:prstClr val="black"/>
                </a:solidFill>
              </a:rPr>
              <a:t> </a:t>
            </a:r>
            <a:r>
              <a:rPr lang="en-IE" sz="1100" dirty="0">
                <a:solidFill>
                  <a:prstClr val="black"/>
                </a:solidFill>
              </a:rPr>
              <a:t>(</a:t>
            </a:r>
            <a:r>
              <a:rPr lang="en-IE" sz="1100" dirty="0" err="1">
                <a:solidFill>
                  <a:prstClr val="black"/>
                </a:solidFill>
              </a:rPr>
              <a:t>Feletti</a:t>
            </a:r>
            <a:r>
              <a:rPr lang="en-IE" sz="1100" dirty="0">
                <a:solidFill>
                  <a:prstClr val="black"/>
                </a:solidFill>
              </a:rPr>
              <a:t>, 1998) </a:t>
            </a:r>
          </a:p>
          <a:p>
            <a:pPr algn="r"/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98" y="1087255"/>
            <a:ext cx="9497848" cy="413590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IE" sz="7200" dirty="0" smtClean="0">
                <a:solidFill>
                  <a:prstClr val="black"/>
                </a:solidFill>
              </a:rPr>
              <a:t>Women in custody: up to 90% have experienced </a:t>
            </a:r>
            <a:r>
              <a:rPr lang="en-IE" sz="7200" dirty="0">
                <a:solidFill>
                  <a:prstClr val="black"/>
                </a:solidFill>
              </a:rPr>
              <a:t>physical </a:t>
            </a:r>
            <a:r>
              <a:rPr lang="en-IE" sz="7200" i="1" dirty="0">
                <a:solidFill>
                  <a:prstClr val="black"/>
                </a:solidFill>
              </a:rPr>
              <a:t>or </a:t>
            </a:r>
            <a:r>
              <a:rPr lang="en-IE" sz="7200" dirty="0">
                <a:solidFill>
                  <a:prstClr val="black"/>
                </a:solidFill>
              </a:rPr>
              <a:t>sexual </a:t>
            </a:r>
            <a:r>
              <a:rPr lang="en-IE" sz="7200" dirty="0" smtClean="0">
                <a:solidFill>
                  <a:prstClr val="black"/>
                </a:solidFill>
              </a:rPr>
              <a:t>violence</a:t>
            </a:r>
          </a:p>
          <a:p>
            <a:pPr lvl="0"/>
            <a:endParaRPr lang="en-IE" sz="7200" dirty="0">
              <a:solidFill>
                <a:prstClr val="black"/>
              </a:solidFill>
            </a:endParaRPr>
          </a:p>
          <a:p>
            <a:pPr lvl="0"/>
            <a:r>
              <a:rPr lang="en-IE" sz="7200" dirty="0">
                <a:solidFill>
                  <a:prstClr val="black"/>
                </a:solidFill>
                <a:cs typeface="Calibri"/>
              </a:rPr>
              <a:t>↑ </a:t>
            </a:r>
            <a:r>
              <a:rPr lang="en-IE" sz="7200" dirty="0" smtClean="0">
                <a:solidFill>
                  <a:prstClr val="black"/>
                </a:solidFill>
              </a:rPr>
              <a:t>ACES </a:t>
            </a:r>
            <a:r>
              <a:rPr lang="en-IE" sz="7200" dirty="0" smtClean="0">
                <a:solidFill>
                  <a:prstClr val="black"/>
                </a:solidFill>
                <a:latin typeface="Calibri"/>
                <a:cs typeface="Calibri"/>
              </a:rPr>
              <a:t>- </a:t>
            </a:r>
            <a:r>
              <a:rPr lang="en-IE" sz="7200" dirty="0">
                <a:solidFill>
                  <a:prstClr val="black"/>
                </a:solidFill>
                <a:cs typeface="Calibri"/>
              </a:rPr>
              <a:t>↑</a:t>
            </a:r>
            <a:r>
              <a:rPr lang="en-IE" sz="7200" dirty="0" smtClean="0">
                <a:solidFill>
                  <a:prstClr val="black"/>
                </a:solidFill>
              </a:rPr>
              <a:t> risk </a:t>
            </a:r>
            <a:r>
              <a:rPr lang="en-IE" sz="7200" dirty="0">
                <a:solidFill>
                  <a:prstClr val="black"/>
                </a:solidFill>
              </a:rPr>
              <a:t>of poor </a:t>
            </a:r>
            <a:r>
              <a:rPr lang="en-IE" sz="7200" dirty="0" smtClean="0">
                <a:solidFill>
                  <a:prstClr val="black"/>
                </a:solidFill>
              </a:rPr>
              <a:t>health</a:t>
            </a:r>
          </a:p>
          <a:p>
            <a:pPr lvl="1"/>
            <a:r>
              <a:rPr lang="en-IE" sz="7200" dirty="0" smtClean="0">
                <a:solidFill>
                  <a:prstClr val="black"/>
                </a:solidFill>
              </a:rPr>
              <a:t>including </a:t>
            </a:r>
            <a:r>
              <a:rPr lang="en-IE" sz="7200" dirty="0">
                <a:solidFill>
                  <a:prstClr val="black"/>
                </a:solidFill>
              </a:rPr>
              <a:t>mental illness, early development of chronic health conditions, premature mortality, </a:t>
            </a:r>
            <a:r>
              <a:rPr lang="en-IE" sz="7200" dirty="0" smtClean="0">
                <a:solidFill>
                  <a:prstClr val="black"/>
                </a:solidFill>
              </a:rPr>
              <a:t>addiction, </a:t>
            </a:r>
            <a:r>
              <a:rPr lang="en-IE" sz="7200" dirty="0">
                <a:solidFill>
                  <a:prstClr val="black"/>
                </a:solidFill>
              </a:rPr>
              <a:t>poor educational attainment, violence and </a:t>
            </a:r>
            <a:r>
              <a:rPr lang="en-IE" sz="7200" dirty="0" smtClean="0">
                <a:solidFill>
                  <a:prstClr val="black"/>
                </a:solidFill>
              </a:rPr>
              <a:t>crime</a:t>
            </a:r>
            <a:endParaRPr lang="en-IE" sz="7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IE" sz="7200" dirty="0">
                <a:solidFill>
                  <a:prstClr val="black"/>
                </a:solidFill>
              </a:rPr>
              <a:t>	</a:t>
            </a:r>
          </a:p>
          <a:p>
            <a:pPr lvl="0"/>
            <a:r>
              <a:rPr lang="en-IE" sz="7200" dirty="0">
                <a:solidFill>
                  <a:prstClr val="black"/>
                </a:solidFill>
              </a:rPr>
              <a:t>4 or more ACEs  - 15 times more likely to have perpetrated violence in the last year </a:t>
            </a:r>
          </a:p>
          <a:p>
            <a:pPr marL="0" lvl="0" indent="0">
              <a:buNone/>
            </a:pPr>
            <a:r>
              <a:rPr lang="en-IE" sz="7200" dirty="0">
                <a:solidFill>
                  <a:prstClr val="black"/>
                </a:solidFill>
              </a:rPr>
              <a:t>	             - 20 times more likely to be incarcerated  </a:t>
            </a:r>
            <a:endParaRPr lang="en-IE" sz="72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IE" sz="7200" dirty="0">
              <a:solidFill>
                <a:prstClr val="black"/>
              </a:solidFill>
            </a:endParaRPr>
          </a:p>
          <a:p>
            <a:pPr lvl="0"/>
            <a:r>
              <a:rPr lang="en-IE" sz="7200" dirty="0" smtClean="0">
                <a:solidFill>
                  <a:prstClr val="black"/>
                </a:solidFill>
              </a:rPr>
              <a:t>Exposure is </a:t>
            </a:r>
            <a:r>
              <a:rPr lang="en-IE" sz="7200" dirty="0">
                <a:solidFill>
                  <a:prstClr val="black"/>
                </a:solidFill>
              </a:rPr>
              <a:t>higher among people with intellectual disabilities when compared to peers without </a:t>
            </a:r>
            <a:r>
              <a:rPr lang="en-IE" sz="7200" dirty="0" smtClean="0">
                <a:solidFill>
                  <a:prstClr val="black"/>
                </a:solidFill>
              </a:rPr>
              <a:t>such disabilities </a:t>
            </a:r>
          </a:p>
          <a:p>
            <a:pPr lvl="0"/>
            <a:endParaRPr lang="en-IE" sz="7200" dirty="0" smtClean="0">
              <a:solidFill>
                <a:prstClr val="black"/>
              </a:solidFill>
            </a:endParaRPr>
          </a:p>
          <a:p>
            <a:pPr lvl="0"/>
            <a:r>
              <a:rPr lang="en-IE" sz="7200" dirty="0" smtClean="0">
                <a:solidFill>
                  <a:prstClr val="black"/>
                </a:solidFill>
              </a:rPr>
              <a:t>A prison problem?  A public </a:t>
            </a:r>
            <a:r>
              <a:rPr lang="en-IE" sz="7200" dirty="0">
                <a:solidFill>
                  <a:prstClr val="black"/>
                </a:solidFill>
              </a:rPr>
              <a:t>health </a:t>
            </a:r>
            <a:r>
              <a:rPr lang="en-IE" sz="7200" dirty="0" smtClean="0">
                <a:solidFill>
                  <a:prstClr val="black"/>
                </a:solidFill>
              </a:rPr>
              <a:t>issue? </a:t>
            </a:r>
            <a:endParaRPr lang="en-IE" sz="7200" dirty="0">
              <a:solidFill>
                <a:prstClr val="black"/>
              </a:solidFill>
            </a:endParaRPr>
          </a:p>
          <a:p>
            <a:pPr lvl="0"/>
            <a:endParaRPr lang="en-IE" sz="6000" dirty="0">
              <a:solidFill>
                <a:prstClr val="black"/>
              </a:solidFill>
            </a:endParaRPr>
          </a:p>
          <a:p>
            <a:pPr lvl="0"/>
            <a:endParaRPr lang="en-IE" sz="1600" dirty="0" smtClean="0"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en-IE" sz="1600" dirty="0">
                <a:ea typeface="+mj-ea"/>
                <a:cs typeface="+mj-cs"/>
              </a:rPr>
              <a:t>	</a:t>
            </a:r>
            <a:r>
              <a:rPr lang="en-IE" sz="1600" dirty="0" smtClean="0">
                <a:ea typeface="+mj-ea"/>
                <a:cs typeface="+mj-cs"/>
              </a:rPr>
              <a:t>						</a:t>
            </a:r>
          </a:p>
          <a:p>
            <a:pPr marL="457200" lvl="1" indent="0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 smtClean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>
              <a:buNone/>
            </a:pPr>
            <a:endParaRPr lang="en-IE" sz="1600" dirty="0" smtClean="0">
              <a:ea typeface="+mj-ea"/>
              <a:cs typeface="+mj-cs"/>
            </a:endParaRPr>
          </a:p>
          <a:p>
            <a:pPr marL="457200" lvl="1" indent="0" algn="r">
              <a:buNone/>
            </a:pPr>
            <a:endParaRPr lang="en-IE" sz="1600" dirty="0">
              <a:ea typeface="+mj-ea"/>
              <a:cs typeface="+mj-cs"/>
            </a:endParaRPr>
          </a:p>
          <a:p>
            <a:pPr marL="457200" lvl="1" indent="0" algn="r">
              <a:buNone/>
            </a:pPr>
            <a:r>
              <a:rPr lang="en-IE" sz="1600" dirty="0" smtClean="0">
                <a:ea typeface="+mj-ea"/>
                <a:cs typeface="+mj-cs"/>
              </a:rPr>
              <a:t>							</a:t>
            </a:r>
            <a:endParaRPr lang="en-IE" sz="1400" dirty="0">
              <a:ea typeface="+mj-ea"/>
              <a:cs typeface="+mj-cs"/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67" y="363721"/>
            <a:ext cx="9398977" cy="723534"/>
          </a:xfrm>
        </p:spPr>
        <p:txBody>
          <a:bodyPr/>
          <a:lstStyle/>
          <a:p>
            <a:pPr algn="ctr"/>
            <a:r>
              <a:rPr lang="en-IE" b="1" dirty="0" smtClean="0"/>
              <a:t>Seeing the Big </a:t>
            </a:r>
            <a:r>
              <a:rPr lang="en-IE" b="1" dirty="0"/>
              <a:t>P</a:t>
            </a:r>
            <a:r>
              <a:rPr lang="en-IE" b="1" dirty="0" smtClean="0"/>
              <a:t>icture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0076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2189" y="1149245"/>
            <a:ext cx="142557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Correlation not causation: </a:t>
            </a:r>
          </a:p>
          <a:p>
            <a:r>
              <a:rPr lang="en-IE" sz="1400" dirty="0"/>
              <a:t>The interface between nature and nurture: epigenetics, neurobiology and stress</a:t>
            </a:r>
          </a:p>
          <a:p>
            <a:endParaRPr lang="en-IE" sz="1400" dirty="0"/>
          </a:p>
          <a:p>
            <a:r>
              <a:rPr lang="en-IE" sz="1400" dirty="0"/>
              <a:t>Behavioural Biology: </a:t>
            </a:r>
            <a:r>
              <a:rPr lang="en-IE" sz="1400" dirty="0" err="1"/>
              <a:t>Sapolsky</a:t>
            </a:r>
            <a:r>
              <a:rPr lang="en-IE" sz="1400" dirty="0"/>
              <a:t> </a:t>
            </a:r>
          </a:p>
          <a:p>
            <a:endParaRPr lang="en-IE" sz="1100" i="1" dirty="0"/>
          </a:p>
        </p:txBody>
      </p:sp>
      <p:pic>
        <p:nvPicPr>
          <p:cNvPr id="4" name="Picture 3" descr="Diagram showing how Trauma/Childhood adversity links to a cycle of Mental Health, Physical Health, Criminality, Poverty, Addiction, Homelessness and Learning" title="Diagram of Dose - Response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6811" y="930402"/>
            <a:ext cx="5475919" cy="434644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60891" y="161319"/>
            <a:ext cx="8903677" cy="769083"/>
          </a:xfrm>
        </p:spPr>
        <p:txBody>
          <a:bodyPr/>
          <a:lstStyle/>
          <a:p>
            <a:r>
              <a:rPr lang="en-IE" dirty="0"/>
              <a:t>Dose-Response</a:t>
            </a:r>
          </a:p>
        </p:txBody>
      </p:sp>
    </p:spTree>
    <p:extLst>
      <p:ext uri="{BB962C8B-B14F-4D97-AF65-F5344CB8AC3E}">
        <p14:creationId xmlns:p14="http://schemas.microsoft.com/office/powerpoint/2010/main" val="23047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</TotalTime>
  <Words>1276</Words>
  <Application>Microsoft Office PowerPoint</Application>
  <PresentationFormat>Widescreen</PresentationFormat>
  <Paragraphs>186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Helvetica</vt:lpstr>
      <vt:lpstr>Wingdings</vt:lpstr>
      <vt:lpstr>Wingdings 2</vt:lpstr>
      <vt:lpstr>Office Theme</vt:lpstr>
      <vt:lpstr>NDA Annual Conference 2020</vt:lpstr>
      <vt:lpstr> Toward Trauma Responsive Custody:  Supporting Mental Health </vt:lpstr>
      <vt:lpstr>What do we mean by Mental Health? </vt:lpstr>
      <vt:lpstr>Mental Health in Prison</vt:lpstr>
      <vt:lpstr>Mental Health in Custody</vt:lpstr>
      <vt:lpstr>Seeing the Individual </vt:lpstr>
      <vt:lpstr>Seeing the Bigger Picture </vt:lpstr>
      <vt:lpstr>Seeing the Big Picture</vt:lpstr>
      <vt:lpstr>Dose-Response</vt:lpstr>
      <vt:lpstr>Prison &amp; Trauma</vt:lpstr>
      <vt:lpstr>Trauma: Problematic Coping</vt:lpstr>
      <vt:lpstr>A Trauma Informed System </vt:lpstr>
      <vt:lpstr>Trauma Informed &amp; Trauma Specific</vt:lpstr>
      <vt:lpstr>Six Principles of Trauma Informed Approach</vt:lpstr>
      <vt:lpstr>IPS Psychology Service Strategic Actions 2019-2022</vt:lpstr>
      <vt:lpstr>Thank you  </vt:lpstr>
      <vt:lpstr>References &amp; Resources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111</cp:revision>
  <dcterms:created xsi:type="dcterms:W3CDTF">2020-08-14T07:58:57Z</dcterms:created>
  <dcterms:modified xsi:type="dcterms:W3CDTF">2020-10-20T15:08:58Z</dcterms:modified>
</cp:coreProperties>
</file>