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4" r:id="rId4"/>
    <p:sldId id="259" r:id="rId5"/>
    <p:sldId id="260" r:id="rId6"/>
    <p:sldId id="261" r:id="rId7"/>
    <p:sldId id="262" r:id="rId8"/>
    <p:sldId id="263" r:id="rId9"/>
    <p:sldId id="265" r:id="rId10"/>
    <p:sldId id="266" r:id="rId11"/>
    <p:sldId id="267" r:id="rId12"/>
    <p:sldId id="268" r:id="rId13"/>
    <p:sldId id="269" r:id="rId14"/>
    <p:sldId id="270" r:id="rId15"/>
    <p:sldId id="271" r:id="rId16"/>
    <p:sldId id="274" r:id="rId17"/>
    <p:sldId id="272" r:id="rId18"/>
    <p:sldId id="273" r:id="rId19"/>
    <p:sldId id="276" r:id="rId20"/>
    <p:sldId id="275"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78" autoAdjust="0"/>
    <p:restoredTop sz="94660"/>
  </p:normalViewPr>
  <p:slideViewPr>
    <p:cSldViewPr snapToGrid="0">
      <p:cViewPr varScale="1">
        <p:scale>
          <a:sx n="65" d="100"/>
          <a:sy n="65" d="100"/>
        </p:scale>
        <p:origin x="8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1D2F-AB9A-4B57-AFC3-0D6695554645}"/>
              </a:ext>
            </a:extLst>
          </p:cNvPr>
          <p:cNvSpPr>
            <a:spLocks noGrp="1"/>
          </p:cNvSpPr>
          <p:nvPr>
            <p:ph type="ctrTitle"/>
          </p:nvPr>
        </p:nvSpPr>
        <p:spPr>
          <a:xfrm>
            <a:off x="205154" y="814632"/>
            <a:ext cx="9542584" cy="1198806"/>
          </a:xfrm>
        </p:spPr>
        <p:txBody>
          <a:bodyPr anchor="b"/>
          <a:lstStyle>
            <a:lvl1pPr algn="ctr">
              <a:defRPr sz="6000"/>
            </a:lvl1pPr>
          </a:lstStyle>
          <a:p>
            <a:r>
              <a:rPr lang="en-US" dirty="0"/>
              <a:t>Click to edit Master title style</a:t>
            </a:r>
            <a:endParaRPr lang="en-IE" dirty="0"/>
          </a:p>
        </p:txBody>
      </p:sp>
      <p:sp>
        <p:nvSpPr>
          <p:cNvPr id="3" name="Subtitle 2">
            <a:extLst>
              <a:ext uri="{FF2B5EF4-FFF2-40B4-BE49-F238E27FC236}">
                <a16:creationId xmlns:a16="http://schemas.microsoft.com/office/drawing/2014/main" id="{E83D7A40-80EE-4269-B53A-A192784051FF}"/>
              </a:ext>
            </a:extLst>
          </p:cNvPr>
          <p:cNvSpPr>
            <a:spLocks noGrp="1"/>
          </p:cNvSpPr>
          <p:nvPr>
            <p:ph type="subTitle" idx="1"/>
          </p:nvPr>
        </p:nvSpPr>
        <p:spPr>
          <a:xfrm>
            <a:off x="205153" y="2195267"/>
            <a:ext cx="9542583" cy="286910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0D63CFD-F96A-454B-921C-81867A3B7508}"/>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BC32CB63-139F-4259-A4C0-0981390A800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8F8BB5F-98D5-41A8-A09D-66B23EB0A237}"/>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316949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667C-F5EC-47EB-B805-904212E99E5F}"/>
              </a:ext>
            </a:extLst>
          </p:cNvPr>
          <p:cNvSpPr>
            <a:spLocks noGrp="1"/>
          </p:cNvSpPr>
          <p:nvPr>
            <p:ph type="title"/>
          </p:nvPr>
        </p:nvSpPr>
        <p:spPr>
          <a:xfrm>
            <a:off x="266700" y="1056358"/>
            <a:ext cx="8982808" cy="679573"/>
          </a:xfrm>
        </p:spPr>
        <p:txBody>
          <a:bodyPr/>
          <a:lstStyle/>
          <a:p>
            <a:r>
              <a:rPr lang="en-US" dirty="0"/>
              <a:t>Click to edit Master title style</a:t>
            </a:r>
            <a:endParaRPr lang="en-IE" dirty="0"/>
          </a:p>
        </p:txBody>
      </p:sp>
      <p:sp>
        <p:nvSpPr>
          <p:cNvPr id="3" name="Vertical Text Placeholder 2">
            <a:extLst>
              <a:ext uri="{FF2B5EF4-FFF2-40B4-BE49-F238E27FC236}">
                <a16:creationId xmlns:a16="http://schemas.microsoft.com/office/drawing/2014/main" id="{32FFD2BF-B4D2-4AD2-9CC3-A61FD6BF95A4}"/>
              </a:ext>
            </a:extLst>
          </p:cNvPr>
          <p:cNvSpPr>
            <a:spLocks noGrp="1"/>
          </p:cNvSpPr>
          <p:nvPr>
            <p:ph type="body" orient="vert" idx="1"/>
          </p:nvPr>
        </p:nvSpPr>
        <p:spPr>
          <a:xfrm>
            <a:off x="266700" y="1735931"/>
            <a:ext cx="8982808" cy="33861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6181439-9C13-432D-A76E-36B6AB11B696}"/>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91FFB6FB-1D09-43EA-92B7-E6D11977806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9952BB2-DAB6-454F-A099-842C5AB0D66B}"/>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111570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FDFDEE-A3E5-4DE7-BA03-7FEE080B7CA0}"/>
              </a:ext>
            </a:extLst>
          </p:cNvPr>
          <p:cNvSpPr>
            <a:spLocks noGrp="1"/>
          </p:cNvSpPr>
          <p:nvPr>
            <p:ph type="title" orient="vert"/>
          </p:nvPr>
        </p:nvSpPr>
        <p:spPr>
          <a:xfrm>
            <a:off x="8153400" y="1028700"/>
            <a:ext cx="1570892" cy="4211516"/>
          </a:xfrm>
        </p:spPr>
        <p:txBody>
          <a:bodyPr vert="eaVert"/>
          <a:lstStyle/>
          <a:p>
            <a:r>
              <a:rPr lang="en-US" dirty="0"/>
              <a:t>Click to edit Master title style</a:t>
            </a:r>
            <a:endParaRPr lang="en-IE" dirty="0"/>
          </a:p>
        </p:txBody>
      </p:sp>
      <p:sp>
        <p:nvSpPr>
          <p:cNvPr id="3" name="Vertical Text Placeholder 2">
            <a:extLst>
              <a:ext uri="{FF2B5EF4-FFF2-40B4-BE49-F238E27FC236}">
                <a16:creationId xmlns:a16="http://schemas.microsoft.com/office/drawing/2014/main" id="{BF88D311-31CC-44A1-9963-F04FFCA89AB8}"/>
              </a:ext>
            </a:extLst>
          </p:cNvPr>
          <p:cNvSpPr>
            <a:spLocks noGrp="1"/>
          </p:cNvSpPr>
          <p:nvPr>
            <p:ph type="body" orient="vert" idx="1"/>
          </p:nvPr>
        </p:nvSpPr>
        <p:spPr>
          <a:xfrm>
            <a:off x="202222" y="1028700"/>
            <a:ext cx="7842739" cy="41283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CF34AFE-DA85-4691-9EFB-4CA41F0C5D7B}"/>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E310F624-848C-4E23-AE1D-382C1F50172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3121B0D-1236-40A9-960B-116E99D329C5}"/>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234510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7549-4E3F-463A-82FF-EC83B45AC370}"/>
              </a:ext>
            </a:extLst>
          </p:cNvPr>
          <p:cNvSpPr>
            <a:spLocks noGrp="1"/>
          </p:cNvSpPr>
          <p:nvPr>
            <p:ph type="title"/>
          </p:nvPr>
        </p:nvSpPr>
        <p:spPr>
          <a:xfrm>
            <a:off x="237392" y="963796"/>
            <a:ext cx="9398977" cy="723534"/>
          </a:xfrm>
        </p:spPr>
        <p:txBody>
          <a:body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737E3EFC-9E1F-47DD-B8ED-FBBF3652AD25}"/>
              </a:ext>
            </a:extLst>
          </p:cNvPr>
          <p:cNvSpPr>
            <a:spLocks noGrp="1"/>
          </p:cNvSpPr>
          <p:nvPr>
            <p:ph idx="1"/>
          </p:nvPr>
        </p:nvSpPr>
        <p:spPr>
          <a:xfrm>
            <a:off x="237392" y="1828800"/>
            <a:ext cx="9398977" cy="3279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43F7B8A-7C40-4228-B137-5BCA3A988A3C}"/>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6D0C3B71-24F7-4643-9EDB-470907BEB07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64B639C-E8D9-4689-829E-51A486264471}"/>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111671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484F-61BC-4748-9BDC-E267ED6BF8FC}"/>
              </a:ext>
            </a:extLst>
          </p:cNvPr>
          <p:cNvSpPr>
            <a:spLocks noGrp="1"/>
          </p:cNvSpPr>
          <p:nvPr>
            <p:ph type="title"/>
          </p:nvPr>
        </p:nvSpPr>
        <p:spPr>
          <a:xfrm>
            <a:off x="251558" y="1059108"/>
            <a:ext cx="9490319" cy="2000616"/>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DE36752-8A11-408C-8477-31C60C92930F}"/>
              </a:ext>
            </a:extLst>
          </p:cNvPr>
          <p:cNvSpPr>
            <a:spLocks noGrp="1"/>
          </p:cNvSpPr>
          <p:nvPr>
            <p:ph type="body" idx="1"/>
          </p:nvPr>
        </p:nvSpPr>
        <p:spPr>
          <a:xfrm>
            <a:off x="251558" y="3217863"/>
            <a:ext cx="9490319" cy="193442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0F23B7-EE9B-474B-8FAE-8F0E2E8563E8}"/>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064F3ADD-2868-437E-8DC0-3EED942C78D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F27CC26-C8F5-4D6E-8B17-5D491BD6C7BF}"/>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16305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5623-9D27-4810-AA58-63DE2CDF92E8}"/>
              </a:ext>
            </a:extLst>
          </p:cNvPr>
          <p:cNvSpPr>
            <a:spLocks noGrp="1"/>
          </p:cNvSpPr>
          <p:nvPr>
            <p:ph type="title"/>
          </p:nvPr>
        </p:nvSpPr>
        <p:spPr>
          <a:xfrm>
            <a:off x="293078" y="1037492"/>
            <a:ext cx="8871438" cy="653196"/>
          </a:xfrm>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FC44039-E493-4F45-9344-F54690EAC9C0}"/>
              </a:ext>
            </a:extLst>
          </p:cNvPr>
          <p:cNvSpPr>
            <a:spLocks noGrp="1"/>
          </p:cNvSpPr>
          <p:nvPr>
            <p:ph sz="half" idx="1"/>
          </p:nvPr>
        </p:nvSpPr>
        <p:spPr>
          <a:xfrm>
            <a:off x="293077" y="1796439"/>
            <a:ext cx="4331677" cy="33910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Date Placeholder 4">
            <a:extLst>
              <a:ext uri="{FF2B5EF4-FFF2-40B4-BE49-F238E27FC236}">
                <a16:creationId xmlns:a16="http://schemas.microsoft.com/office/drawing/2014/main" id="{DE3FF3F9-314D-4801-8287-2AE3072A4D6D}"/>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6" name="Footer Placeholder 5">
            <a:extLst>
              <a:ext uri="{FF2B5EF4-FFF2-40B4-BE49-F238E27FC236}">
                <a16:creationId xmlns:a16="http://schemas.microsoft.com/office/drawing/2014/main" id="{A425EB94-B3F4-4286-8DD6-C5FBA2C02FA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1966C57-78A7-410D-8B3D-D2E185DCCC12}"/>
              </a:ext>
            </a:extLst>
          </p:cNvPr>
          <p:cNvSpPr>
            <a:spLocks noGrp="1"/>
          </p:cNvSpPr>
          <p:nvPr>
            <p:ph type="sldNum" sz="quarter" idx="12"/>
          </p:nvPr>
        </p:nvSpPr>
        <p:spPr/>
        <p:txBody>
          <a:bodyPr/>
          <a:lstStyle/>
          <a:p>
            <a:fld id="{C0038CA2-0931-4A13-995B-706575342237}" type="slidenum">
              <a:rPr lang="en-IE" smtClean="0"/>
              <a:t>‹#›</a:t>
            </a:fld>
            <a:endParaRPr lang="en-IE"/>
          </a:p>
        </p:txBody>
      </p:sp>
      <p:sp>
        <p:nvSpPr>
          <p:cNvPr id="8" name="Content Placeholder 2">
            <a:extLst>
              <a:ext uri="{FF2B5EF4-FFF2-40B4-BE49-F238E27FC236}">
                <a16:creationId xmlns:a16="http://schemas.microsoft.com/office/drawing/2014/main" id="{D8A38EFE-077A-480C-AA6E-2AF25DB63814}"/>
              </a:ext>
            </a:extLst>
          </p:cNvPr>
          <p:cNvSpPr>
            <a:spLocks noGrp="1"/>
          </p:cNvSpPr>
          <p:nvPr>
            <p:ph sz="half" idx="13"/>
          </p:nvPr>
        </p:nvSpPr>
        <p:spPr>
          <a:xfrm>
            <a:off x="4832839" y="1796438"/>
            <a:ext cx="4331677" cy="33910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53908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52E26-02E9-4542-B09F-624BBCF846E8}"/>
              </a:ext>
            </a:extLst>
          </p:cNvPr>
          <p:cNvSpPr>
            <a:spLocks noGrp="1"/>
          </p:cNvSpPr>
          <p:nvPr>
            <p:ph type="title"/>
          </p:nvPr>
        </p:nvSpPr>
        <p:spPr>
          <a:xfrm>
            <a:off x="197949" y="1018381"/>
            <a:ext cx="9288951" cy="823913"/>
          </a:xfrm>
        </p:spPr>
        <p:txBody>
          <a:body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CEDB0743-59AB-4CF7-89E2-87154AA865A8}"/>
              </a:ext>
            </a:extLst>
          </p:cNvPr>
          <p:cNvSpPr>
            <a:spLocks noGrp="1"/>
          </p:cNvSpPr>
          <p:nvPr>
            <p:ph type="body" idx="1"/>
          </p:nvPr>
        </p:nvSpPr>
        <p:spPr>
          <a:xfrm>
            <a:off x="197949" y="1893247"/>
            <a:ext cx="4664197" cy="56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998AD77-0405-4517-915A-BBB3966F392B}"/>
              </a:ext>
            </a:extLst>
          </p:cNvPr>
          <p:cNvSpPr>
            <a:spLocks noGrp="1"/>
          </p:cNvSpPr>
          <p:nvPr>
            <p:ph sz="half" idx="2"/>
          </p:nvPr>
        </p:nvSpPr>
        <p:spPr>
          <a:xfrm>
            <a:off x="197949" y="2505075"/>
            <a:ext cx="4664197" cy="2673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Date Placeholder 6">
            <a:extLst>
              <a:ext uri="{FF2B5EF4-FFF2-40B4-BE49-F238E27FC236}">
                <a16:creationId xmlns:a16="http://schemas.microsoft.com/office/drawing/2014/main" id="{384975AF-A2D5-4554-8260-ED634F1690EC}"/>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8" name="Footer Placeholder 7">
            <a:extLst>
              <a:ext uri="{FF2B5EF4-FFF2-40B4-BE49-F238E27FC236}">
                <a16:creationId xmlns:a16="http://schemas.microsoft.com/office/drawing/2014/main" id="{C48FE62D-6025-4320-BE6C-28D42797DE5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30EBC25-B62C-4E26-AE24-7B76AF8D5BE6}"/>
              </a:ext>
            </a:extLst>
          </p:cNvPr>
          <p:cNvSpPr>
            <a:spLocks noGrp="1"/>
          </p:cNvSpPr>
          <p:nvPr>
            <p:ph type="sldNum" sz="quarter" idx="12"/>
          </p:nvPr>
        </p:nvSpPr>
        <p:spPr/>
        <p:txBody>
          <a:bodyPr/>
          <a:lstStyle/>
          <a:p>
            <a:fld id="{C0038CA2-0931-4A13-995B-706575342237}" type="slidenum">
              <a:rPr lang="en-IE" smtClean="0"/>
              <a:t>‹#›</a:t>
            </a:fld>
            <a:endParaRPr lang="en-IE"/>
          </a:p>
        </p:txBody>
      </p:sp>
      <p:sp>
        <p:nvSpPr>
          <p:cNvPr id="11" name="Text Placeholder 2">
            <a:extLst>
              <a:ext uri="{FF2B5EF4-FFF2-40B4-BE49-F238E27FC236}">
                <a16:creationId xmlns:a16="http://schemas.microsoft.com/office/drawing/2014/main" id="{3397E7CE-6628-4649-9F3D-B359B93E1235}"/>
              </a:ext>
            </a:extLst>
          </p:cNvPr>
          <p:cNvSpPr>
            <a:spLocks noGrp="1"/>
          </p:cNvSpPr>
          <p:nvPr>
            <p:ph type="body" idx="14"/>
          </p:nvPr>
        </p:nvSpPr>
        <p:spPr>
          <a:xfrm>
            <a:off x="5037993" y="1893247"/>
            <a:ext cx="4664198" cy="56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6145AF57-8DAA-4C1D-9906-22FF48E1DC7F}"/>
              </a:ext>
            </a:extLst>
          </p:cNvPr>
          <p:cNvSpPr>
            <a:spLocks noGrp="1"/>
          </p:cNvSpPr>
          <p:nvPr>
            <p:ph sz="half" idx="15"/>
          </p:nvPr>
        </p:nvSpPr>
        <p:spPr>
          <a:xfrm>
            <a:off x="5037994" y="2505075"/>
            <a:ext cx="4664197" cy="2673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256649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D252-817D-4C3A-9D85-4A44FFD1E3C0}"/>
              </a:ext>
            </a:extLst>
          </p:cNvPr>
          <p:cNvSpPr>
            <a:spLocks noGrp="1"/>
          </p:cNvSpPr>
          <p:nvPr>
            <p:ph type="title"/>
          </p:nvPr>
        </p:nvSpPr>
        <p:spPr>
          <a:xfrm>
            <a:off x="501161" y="1077302"/>
            <a:ext cx="8903677" cy="769083"/>
          </a:xfrm>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98F335C-1EBE-4D7B-A4EF-DBE1F1688DF4}"/>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4" name="Footer Placeholder 3">
            <a:extLst>
              <a:ext uri="{FF2B5EF4-FFF2-40B4-BE49-F238E27FC236}">
                <a16:creationId xmlns:a16="http://schemas.microsoft.com/office/drawing/2014/main" id="{C878C408-E62F-48BA-90CC-3FCC2A3F8263}"/>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78CC75B-F249-4910-BC57-B1C526241442}"/>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46567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C645A9-61A7-4BBD-9BC4-663AAD4FC462}"/>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3" name="Footer Placeholder 2">
            <a:extLst>
              <a:ext uri="{FF2B5EF4-FFF2-40B4-BE49-F238E27FC236}">
                <a16:creationId xmlns:a16="http://schemas.microsoft.com/office/drawing/2014/main" id="{1307EF0E-A4DC-461C-94DD-C413D81F7942}"/>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3786AA7-FA3F-426F-8BF6-1CBD62C39D22}"/>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193360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2CE2-7281-4EE2-AE13-E8B5E2683D9A}"/>
              </a:ext>
            </a:extLst>
          </p:cNvPr>
          <p:cNvSpPr>
            <a:spLocks noGrp="1"/>
          </p:cNvSpPr>
          <p:nvPr>
            <p:ph type="title"/>
          </p:nvPr>
        </p:nvSpPr>
        <p:spPr>
          <a:xfrm>
            <a:off x="329835" y="1143000"/>
            <a:ext cx="3932237" cy="914400"/>
          </a:xfrm>
        </p:spPr>
        <p:txBody>
          <a:bodyPr anchor="b"/>
          <a:lstStyle>
            <a:lvl1pPr>
              <a:defRPr sz="3200"/>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02BD125B-F44A-42B8-BD93-133B11BCA7FA}"/>
              </a:ext>
            </a:extLst>
          </p:cNvPr>
          <p:cNvSpPr>
            <a:spLocks noGrp="1"/>
          </p:cNvSpPr>
          <p:nvPr>
            <p:ph idx="1"/>
          </p:nvPr>
        </p:nvSpPr>
        <p:spPr>
          <a:xfrm>
            <a:off x="4262073" y="1143000"/>
            <a:ext cx="5400674" cy="38949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AE12861-A17D-4715-B4DC-0D29D5851F9B}"/>
              </a:ext>
            </a:extLst>
          </p:cNvPr>
          <p:cNvSpPr>
            <a:spLocks noGrp="1"/>
          </p:cNvSpPr>
          <p:nvPr>
            <p:ph type="body" sz="half" idx="2"/>
          </p:nvPr>
        </p:nvSpPr>
        <p:spPr>
          <a:xfrm>
            <a:off x="329835" y="2057400"/>
            <a:ext cx="3932237" cy="29805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5D2F71-EC1C-46CF-AFCD-D240654AE6AA}"/>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6" name="Footer Placeholder 5">
            <a:extLst>
              <a:ext uri="{FF2B5EF4-FFF2-40B4-BE49-F238E27FC236}">
                <a16:creationId xmlns:a16="http://schemas.microsoft.com/office/drawing/2014/main" id="{535C8423-D8E2-4632-B092-F105995DFE9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A25D395-34DD-4BC4-BCB1-22657A4DAD9D}"/>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327142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F548-E831-417F-96C6-EE44C60F7636}"/>
              </a:ext>
            </a:extLst>
          </p:cNvPr>
          <p:cNvSpPr>
            <a:spLocks noGrp="1"/>
          </p:cNvSpPr>
          <p:nvPr>
            <p:ph type="title"/>
          </p:nvPr>
        </p:nvSpPr>
        <p:spPr>
          <a:xfrm>
            <a:off x="428625" y="1081454"/>
            <a:ext cx="3932237" cy="975946"/>
          </a:xfrm>
        </p:spPr>
        <p:txBody>
          <a:bodyPr anchor="b"/>
          <a:lstStyle>
            <a:lvl1pPr>
              <a:defRPr sz="3200"/>
            </a:lvl1pPr>
          </a:lstStyle>
          <a:p>
            <a:r>
              <a:rPr lang="en-US" dirty="0"/>
              <a:t>Click to edit Master title style</a:t>
            </a:r>
            <a:endParaRPr lang="en-IE" dirty="0"/>
          </a:p>
        </p:txBody>
      </p:sp>
      <p:sp>
        <p:nvSpPr>
          <p:cNvPr id="3" name="Picture Placeholder 2">
            <a:extLst>
              <a:ext uri="{FF2B5EF4-FFF2-40B4-BE49-F238E27FC236}">
                <a16:creationId xmlns:a16="http://schemas.microsoft.com/office/drawing/2014/main" id="{91E11536-A86F-4F05-A629-9C1E83399DC4}"/>
              </a:ext>
            </a:extLst>
          </p:cNvPr>
          <p:cNvSpPr>
            <a:spLocks noGrp="1"/>
          </p:cNvSpPr>
          <p:nvPr>
            <p:ph type="pic" idx="1"/>
          </p:nvPr>
        </p:nvSpPr>
        <p:spPr>
          <a:xfrm>
            <a:off x="4514973" y="1081455"/>
            <a:ext cx="5112604" cy="4018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7649FA2F-2CA8-47AB-A5A5-DB08CFBFD659}"/>
              </a:ext>
            </a:extLst>
          </p:cNvPr>
          <p:cNvSpPr>
            <a:spLocks noGrp="1"/>
          </p:cNvSpPr>
          <p:nvPr>
            <p:ph type="body" sz="half" idx="2"/>
          </p:nvPr>
        </p:nvSpPr>
        <p:spPr>
          <a:xfrm>
            <a:off x="428624" y="2057400"/>
            <a:ext cx="3932237" cy="30421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5CE6C2-97AD-4FE1-A86D-01229DC03F2C}"/>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6" name="Footer Placeholder 5">
            <a:extLst>
              <a:ext uri="{FF2B5EF4-FFF2-40B4-BE49-F238E27FC236}">
                <a16:creationId xmlns:a16="http://schemas.microsoft.com/office/drawing/2014/main" id="{EDA76E37-438A-4075-A5B0-89BFF17E6D1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9FC6FD0-7C53-438B-BA44-D68129981CE4}"/>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9664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7AEC39-BB28-485C-9B71-0A42DE7F25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84ED5CC-E4A3-40EF-9629-6D66D62BB0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0B93774-9F2F-4953-B7B1-177BD78C34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21D2D0B6-5FCE-4C51-B532-99914BDF2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B283318-2127-4E42-B732-7F2635EC6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38CA2-0931-4A13-995B-706575342237}" type="slidenum">
              <a:rPr lang="en-IE" smtClean="0"/>
              <a:t>‹#›</a:t>
            </a:fld>
            <a:endParaRPr lang="en-IE"/>
          </a:p>
        </p:txBody>
      </p:sp>
      <p:pic>
        <p:nvPicPr>
          <p:cNvPr id="8" name="Picture 7">
            <a:extLst>
              <a:ext uri="{FF2B5EF4-FFF2-40B4-BE49-F238E27FC236}">
                <a16:creationId xmlns:a16="http://schemas.microsoft.com/office/drawing/2014/main" id="{56C1E227-3CB1-48C7-9FE2-23151D1C4DB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451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dirty="0" smtClean="0"/>
              <a:t>NDA Annual Conference 2020</a:t>
            </a:r>
            <a:endParaRPr lang="en-IE" dirty="0"/>
          </a:p>
        </p:txBody>
      </p:sp>
      <p:pic>
        <p:nvPicPr>
          <p:cNvPr id="5" name="Content Placeholder 4" descr="Annual Conference Wednesday 21 October 2020.&#10;Facilitating the effective and equal participation of persons with disabilities in the Irish criminal justice system (Article 13 UNCRPD)" title="NDA Annual Conference Title and Logo">
            <a:extLst>
              <a:ext uri="{FF2B5EF4-FFF2-40B4-BE49-F238E27FC236}">
                <a16:creationId xmlns:a16="http://schemas.microsoft.com/office/drawing/2014/main" id="{D8234148-3A99-4EA1-9EE5-9960BECF86F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302726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2F7B-04A1-254B-824B-62B39FD340C0}"/>
              </a:ext>
            </a:extLst>
          </p:cNvPr>
          <p:cNvSpPr>
            <a:spLocks noGrp="1"/>
          </p:cNvSpPr>
          <p:nvPr>
            <p:ph type="title"/>
          </p:nvPr>
        </p:nvSpPr>
        <p:spPr/>
        <p:txBody>
          <a:bodyPr/>
          <a:lstStyle/>
          <a:p>
            <a:r>
              <a:rPr lang="en-US" b="1" dirty="0"/>
              <a:t>Communication Access </a:t>
            </a:r>
          </a:p>
        </p:txBody>
      </p:sp>
      <p:sp>
        <p:nvSpPr>
          <p:cNvPr id="3" name="Content Placeholder 2">
            <a:extLst>
              <a:ext uri="{FF2B5EF4-FFF2-40B4-BE49-F238E27FC236}">
                <a16:creationId xmlns:a16="http://schemas.microsoft.com/office/drawing/2014/main" id="{791BE65B-1CC2-2C43-BFBC-03C6A14107DD}"/>
              </a:ext>
            </a:extLst>
          </p:cNvPr>
          <p:cNvSpPr>
            <a:spLocks noGrp="1"/>
          </p:cNvSpPr>
          <p:nvPr>
            <p:ph idx="1"/>
          </p:nvPr>
        </p:nvSpPr>
        <p:spPr>
          <a:xfrm>
            <a:off x="237392" y="1687330"/>
            <a:ext cx="9668608" cy="3703820"/>
          </a:xfrm>
        </p:spPr>
        <p:txBody>
          <a:bodyPr>
            <a:normAutofit fontScale="85000" lnSpcReduction="20000"/>
          </a:bodyPr>
          <a:lstStyle/>
          <a:p>
            <a:pPr marL="285750" indent="-285750"/>
            <a:r>
              <a:rPr lang="en-IE" dirty="0"/>
              <a:t>No understanding of different forms of communication </a:t>
            </a:r>
          </a:p>
          <a:p>
            <a:pPr marL="285750" indent="-285750"/>
            <a:r>
              <a:rPr lang="en-IE" dirty="0"/>
              <a:t>Created barriers</a:t>
            </a:r>
          </a:p>
          <a:p>
            <a:pPr marL="285750" indent="-285750"/>
            <a:r>
              <a:rPr lang="en-IE" dirty="0"/>
              <a:t>Exasperated tensions </a:t>
            </a:r>
            <a:endParaRPr lang="en-IE" i="1" dirty="0"/>
          </a:p>
          <a:p>
            <a:r>
              <a:rPr lang="en-IE" sz="3300" dirty="0"/>
              <a:t>“My short-term memory is shot. You see the way I’m speaking to you now and telling something, a lot of things I said, it would be in my head somewhere but it would come back to me.  And that’s a big problem when I’m especially talking to, as I call them, the screws. I keep falling out with them because they tell me to do, I keep forgetting to do things, you know, but they don’t understand the problem I have because - they’re all just the same to them, they’re in prison.” </a:t>
            </a:r>
            <a:endParaRPr lang="en-US" sz="3300" dirty="0"/>
          </a:p>
          <a:p>
            <a:endParaRPr lang="en-US" dirty="0"/>
          </a:p>
        </p:txBody>
      </p:sp>
    </p:spTree>
    <p:extLst>
      <p:ext uri="{BB962C8B-B14F-4D97-AF65-F5344CB8AC3E}">
        <p14:creationId xmlns:p14="http://schemas.microsoft.com/office/powerpoint/2010/main" val="429338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94F1-1D6A-B645-8EF9-E58E3A183218}"/>
              </a:ext>
            </a:extLst>
          </p:cNvPr>
          <p:cNvSpPr>
            <a:spLocks noGrp="1"/>
          </p:cNvSpPr>
          <p:nvPr>
            <p:ph type="title"/>
          </p:nvPr>
        </p:nvSpPr>
        <p:spPr/>
        <p:txBody>
          <a:bodyPr/>
          <a:lstStyle/>
          <a:p>
            <a:r>
              <a:rPr lang="en-US" b="1" dirty="0"/>
              <a:t>Communication</a:t>
            </a:r>
            <a:r>
              <a:rPr lang="en-US" dirty="0"/>
              <a:t> </a:t>
            </a:r>
          </a:p>
        </p:txBody>
      </p:sp>
      <p:sp>
        <p:nvSpPr>
          <p:cNvPr id="3" name="Content Placeholder 2">
            <a:extLst>
              <a:ext uri="{FF2B5EF4-FFF2-40B4-BE49-F238E27FC236}">
                <a16:creationId xmlns:a16="http://schemas.microsoft.com/office/drawing/2014/main" id="{35B228F4-1FAD-7D4F-8DD9-65C05C805EEB}"/>
              </a:ext>
            </a:extLst>
          </p:cNvPr>
          <p:cNvSpPr>
            <a:spLocks noGrp="1"/>
          </p:cNvSpPr>
          <p:nvPr>
            <p:ph idx="1"/>
          </p:nvPr>
        </p:nvSpPr>
        <p:spPr>
          <a:xfrm>
            <a:off x="237392" y="1504950"/>
            <a:ext cx="9398977" cy="4133850"/>
          </a:xfrm>
        </p:spPr>
        <p:txBody>
          <a:bodyPr/>
          <a:lstStyle/>
          <a:p>
            <a:pPr marL="0" indent="0">
              <a:buNone/>
            </a:pPr>
            <a:endParaRPr lang="en-IE" dirty="0">
              <a:solidFill>
                <a:srgbClr val="000000"/>
              </a:solidFill>
              <a:latin typeface="Times New Roman" panose="02020603050405020304" pitchFamily="18" charset="0"/>
              <a:ea typeface="Times New Roman" panose="02020603050405020304" pitchFamily="18" charset="0"/>
            </a:endParaRPr>
          </a:p>
          <a:p>
            <a:pPr marL="0" indent="0">
              <a:buNone/>
            </a:pPr>
            <a:r>
              <a:rPr lang="en-IE" sz="3200" dirty="0">
                <a:solidFill>
                  <a:srgbClr val="000000"/>
                </a:solidFill>
                <a:ea typeface="Times New Roman" panose="02020603050405020304" pitchFamily="18" charset="0"/>
              </a:rPr>
              <a:t>“It could be communication issues that aren’t fully, I suppose, addressed that could end up with a frustrating situation for both prisoner and Prisoner Officers that, and sometimes you know it can be an aggressive outburst, purely down to the frustration of the prisoner concerned not being able to communicate appropriately”- </a:t>
            </a:r>
            <a:r>
              <a:rPr lang="en-IE" dirty="0">
                <a:solidFill>
                  <a:srgbClr val="000000"/>
                </a:solidFill>
                <a:ea typeface="Times New Roman" panose="02020603050405020304" pitchFamily="18" charset="0"/>
              </a:rPr>
              <a:t>Public Servant </a:t>
            </a:r>
            <a:endParaRPr lang="en-IE" dirty="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3932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BF74-9E74-EB4C-93DE-D93DC5578E0A}"/>
              </a:ext>
            </a:extLst>
          </p:cNvPr>
          <p:cNvSpPr>
            <a:spLocks noGrp="1"/>
          </p:cNvSpPr>
          <p:nvPr>
            <p:ph type="title"/>
          </p:nvPr>
        </p:nvSpPr>
        <p:spPr/>
        <p:txBody>
          <a:bodyPr/>
          <a:lstStyle/>
          <a:p>
            <a:r>
              <a:rPr lang="en-US" b="1" dirty="0"/>
              <a:t>Understanding of rights </a:t>
            </a:r>
          </a:p>
        </p:txBody>
      </p:sp>
      <p:sp>
        <p:nvSpPr>
          <p:cNvPr id="3" name="Content Placeholder 2">
            <a:extLst>
              <a:ext uri="{FF2B5EF4-FFF2-40B4-BE49-F238E27FC236}">
                <a16:creationId xmlns:a16="http://schemas.microsoft.com/office/drawing/2014/main" id="{6823B01D-86FC-8543-A89A-815B5E2D0B73}"/>
              </a:ext>
            </a:extLst>
          </p:cNvPr>
          <p:cNvSpPr>
            <a:spLocks noGrp="1"/>
          </p:cNvSpPr>
          <p:nvPr>
            <p:ph idx="1"/>
          </p:nvPr>
        </p:nvSpPr>
        <p:spPr/>
        <p:txBody>
          <a:bodyPr>
            <a:normAutofit/>
          </a:bodyPr>
          <a:lstStyle/>
          <a:p>
            <a:r>
              <a:rPr lang="en-US" dirty="0"/>
              <a:t>Minimal understanding of rights </a:t>
            </a:r>
          </a:p>
          <a:p>
            <a:r>
              <a:rPr lang="en-US" dirty="0"/>
              <a:t>Confusion of rights v regime </a:t>
            </a:r>
          </a:p>
          <a:p>
            <a:pPr marL="0" indent="0">
              <a:buNone/>
            </a:pPr>
            <a:r>
              <a:rPr lang="en-IE" sz="3200" dirty="0"/>
              <a:t>“It does a bit; it goes on about rules and regulations on that book but it doesn’t give your rights</a:t>
            </a:r>
            <a:r>
              <a:rPr lang="en-IE" sz="3200" dirty="0" smtClean="0"/>
              <a:t>.”</a:t>
            </a:r>
            <a:endParaRPr lang="en-IE" sz="3200" dirty="0"/>
          </a:p>
          <a:p>
            <a:pPr marL="0" indent="0" fontAlgn="base">
              <a:buNone/>
            </a:pPr>
            <a:r>
              <a:rPr lang="en-IE" sz="3200" dirty="0"/>
              <a:t>“I've a little book about that size but it doesn’t say your rights in it … it’s hard to understand it.”</a:t>
            </a:r>
          </a:p>
          <a:p>
            <a:endParaRPr lang="en-US" dirty="0"/>
          </a:p>
        </p:txBody>
      </p:sp>
    </p:spTree>
    <p:extLst>
      <p:ext uri="{BB962C8B-B14F-4D97-AF65-F5344CB8AC3E}">
        <p14:creationId xmlns:p14="http://schemas.microsoft.com/office/powerpoint/2010/main" val="160542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A18CB-3D8F-1143-95C0-8261D685A28E}"/>
              </a:ext>
            </a:extLst>
          </p:cNvPr>
          <p:cNvSpPr>
            <a:spLocks noGrp="1"/>
          </p:cNvSpPr>
          <p:nvPr>
            <p:ph type="title"/>
          </p:nvPr>
        </p:nvSpPr>
        <p:spPr/>
        <p:txBody>
          <a:bodyPr/>
          <a:lstStyle/>
          <a:p>
            <a:r>
              <a:rPr lang="en-US" b="1" dirty="0"/>
              <a:t>Rules, </a:t>
            </a:r>
            <a:r>
              <a:rPr lang="en-US" b="1" dirty="0" err="1"/>
              <a:t>Dicipline</a:t>
            </a:r>
            <a:r>
              <a:rPr lang="en-US" b="1" dirty="0"/>
              <a:t>, Regime </a:t>
            </a:r>
          </a:p>
        </p:txBody>
      </p:sp>
      <p:sp>
        <p:nvSpPr>
          <p:cNvPr id="3" name="Content Placeholder 2">
            <a:extLst>
              <a:ext uri="{FF2B5EF4-FFF2-40B4-BE49-F238E27FC236}">
                <a16:creationId xmlns:a16="http://schemas.microsoft.com/office/drawing/2014/main" id="{08D25FB7-4F74-4A4A-A91C-CAC73F49586A}"/>
              </a:ext>
            </a:extLst>
          </p:cNvPr>
          <p:cNvSpPr>
            <a:spLocks noGrp="1"/>
          </p:cNvSpPr>
          <p:nvPr>
            <p:ph idx="1"/>
          </p:nvPr>
        </p:nvSpPr>
        <p:spPr>
          <a:xfrm>
            <a:off x="237392" y="1828800"/>
            <a:ext cx="9398977" cy="3467100"/>
          </a:xfrm>
        </p:spPr>
        <p:txBody>
          <a:bodyPr>
            <a:normAutofit fontScale="92500" lnSpcReduction="20000"/>
          </a:bodyPr>
          <a:lstStyle/>
          <a:p>
            <a:r>
              <a:rPr lang="en-IE" dirty="0"/>
              <a:t>Confusion around the Rules: </a:t>
            </a:r>
            <a:endParaRPr lang="en-IE" i="1" dirty="0"/>
          </a:p>
          <a:p>
            <a:pPr marL="0" indent="0">
              <a:buNone/>
            </a:pPr>
            <a:r>
              <a:rPr lang="en-IE" sz="3000" dirty="0"/>
              <a:t> I didn’t get any rule book, I didn’t get nothing really like you know what I mean? “ </a:t>
            </a:r>
          </a:p>
          <a:p>
            <a:pPr marL="0" indent="0">
              <a:buNone/>
            </a:pPr>
            <a:r>
              <a:rPr lang="en-IE" sz="3000" dirty="0"/>
              <a:t>“At the start there was no one telling me anything, the prisoners were telling me what I was entitled to, what I wasn’t entitled to.  Even as an ordinary just, coming in as a prisoner without a disability I found it very hard to find out what way the regime was.” </a:t>
            </a:r>
          </a:p>
          <a:p>
            <a:pPr marL="0" indent="0">
              <a:buNone/>
            </a:pPr>
            <a:r>
              <a:rPr lang="en-IE" sz="3000" dirty="0"/>
              <a:t>“You just learn them as you go along. You get an IR [disciplinary action]” </a:t>
            </a:r>
          </a:p>
          <a:p>
            <a:endParaRPr lang="en-US" dirty="0"/>
          </a:p>
        </p:txBody>
      </p:sp>
    </p:spTree>
    <p:extLst>
      <p:ext uri="{BB962C8B-B14F-4D97-AF65-F5344CB8AC3E}">
        <p14:creationId xmlns:p14="http://schemas.microsoft.com/office/powerpoint/2010/main" val="87569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BF5A-ABEA-074E-A273-CD6D4122783E}"/>
              </a:ext>
            </a:extLst>
          </p:cNvPr>
          <p:cNvSpPr>
            <a:spLocks noGrp="1"/>
          </p:cNvSpPr>
          <p:nvPr>
            <p:ph type="title"/>
          </p:nvPr>
        </p:nvSpPr>
        <p:spPr/>
        <p:txBody>
          <a:bodyPr/>
          <a:lstStyle/>
          <a:p>
            <a:r>
              <a:rPr lang="en-US" b="1" dirty="0"/>
              <a:t>Regime </a:t>
            </a:r>
          </a:p>
        </p:txBody>
      </p:sp>
      <p:sp>
        <p:nvSpPr>
          <p:cNvPr id="3" name="Content Placeholder 2">
            <a:extLst>
              <a:ext uri="{FF2B5EF4-FFF2-40B4-BE49-F238E27FC236}">
                <a16:creationId xmlns:a16="http://schemas.microsoft.com/office/drawing/2014/main" id="{9CC26B38-56E7-D84C-830C-CE68D3B92BC3}"/>
              </a:ext>
            </a:extLst>
          </p:cNvPr>
          <p:cNvSpPr>
            <a:spLocks noGrp="1"/>
          </p:cNvSpPr>
          <p:nvPr>
            <p:ph idx="1"/>
          </p:nvPr>
        </p:nvSpPr>
        <p:spPr>
          <a:xfrm>
            <a:off x="237392" y="1828800"/>
            <a:ext cx="9398977" cy="3676650"/>
          </a:xfrm>
        </p:spPr>
        <p:txBody>
          <a:bodyPr>
            <a:normAutofit fontScale="85000" lnSpcReduction="20000"/>
          </a:bodyPr>
          <a:lstStyle/>
          <a:p>
            <a:r>
              <a:rPr lang="en-IE" dirty="0"/>
              <a:t>Incentivised</a:t>
            </a:r>
            <a:r>
              <a:rPr lang="en-US" dirty="0"/>
              <a:t> Regime </a:t>
            </a:r>
          </a:p>
          <a:p>
            <a:r>
              <a:rPr lang="en-US" dirty="0"/>
              <a:t>Three levels – Basic, Standard and Enhanced </a:t>
            </a:r>
          </a:p>
          <a:p>
            <a:r>
              <a:rPr lang="en-US" dirty="0"/>
              <a:t>Each have different privileges related to gratuity, communication and visits </a:t>
            </a:r>
          </a:p>
          <a:p>
            <a:r>
              <a:rPr lang="en-US" dirty="0"/>
              <a:t>Entitlements and treatment based on regime </a:t>
            </a:r>
          </a:p>
          <a:p>
            <a:r>
              <a:rPr lang="en-US" dirty="0"/>
              <a:t>Significant confusion around how to navigate the regime</a:t>
            </a:r>
            <a:r>
              <a:rPr lang="en-US" dirty="0" smtClean="0"/>
              <a:t>:</a:t>
            </a:r>
            <a:endParaRPr lang="en-US" dirty="0"/>
          </a:p>
          <a:p>
            <a:pPr marL="0" indent="0">
              <a:buNone/>
            </a:pPr>
            <a:r>
              <a:rPr lang="en-IE" sz="3300" dirty="0"/>
              <a:t>“it is very hard to get enhanced [you have to] do the gym every single day like, for eight weeks. Or else you can do the school. You have to [do] five subjects in the school to get enhanced like.”</a:t>
            </a:r>
            <a:endParaRPr lang="en-US" sz="3300" dirty="0"/>
          </a:p>
          <a:p>
            <a:endParaRPr lang="en-US" dirty="0"/>
          </a:p>
          <a:p>
            <a:endParaRPr lang="en-US" dirty="0"/>
          </a:p>
        </p:txBody>
      </p:sp>
    </p:spTree>
    <p:extLst>
      <p:ext uri="{BB962C8B-B14F-4D97-AF65-F5344CB8AC3E}">
        <p14:creationId xmlns:p14="http://schemas.microsoft.com/office/powerpoint/2010/main" val="266860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B84E-FDA8-0F4C-A8FB-5C2B8AD2E3B2}"/>
              </a:ext>
            </a:extLst>
          </p:cNvPr>
          <p:cNvSpPr>
            <a:spLocks noGrp="1"/>
          </p:cNvSpPr>
          <p:nvPr>
            <p:ph type="title"/>
          </p:nvPr>
        </p:nvSpPr>
        <p:spPr/>
        <p:txBody>
          <a:bodyPr/>
          <a:lstStyle/>
          <a:p>
            <a:r>
              <a:rPr lang="en-US" b="1" dirty="0"/>
              <a:t>Regime </a:t>
            </a:r>
            <a:r>
              <a:rPr lang="en-US" b="1" dirty="0" smtClean="0"/>
              <a:t> (continued)</a:t>
            </a:r>
            <a:endParaRPr lang="en-US" b="1" dirty="0"/>
          </a:p>
        </p:txBody>
      </p:sp>
      <p:sp>
        <p:nvSpPr>
          <p:cNvPr id="3" name="Content Placeholder 2">
            <a:extLst>
              <a:ext uri="{FF2B5EF4-FFF2-40B4-BE49-F238E27FC236}">
                <a16:creationId xmlns:a16="http://schemas.microsoft.com/office/drawing/2014/main" id="{0E07A82D-8D1D-FB46-A1B8-707C4CEE7173}"/>
              </a:ext>
            </a:extLst>
          </p:cNvPr>
          <p:cNvSpPr>
            <a:spLocks noGrp="1"/>
          </p:cNvSpPr>
          <p:nvPr>
            <p:ph idx="1"/>
          </p:nvPr>
        </p:nvSpPr>
        <p:spPr>
          <a:xfrm>
            <a:off x="237392" y="1687330"/>
            <a:ext cx="9398977" cy="3722870"/>
          </a:xfrm>
        </p:spPr>
        <p:txBody>
          <a:bodyPr>
            <a:normAutofit fontScale="85000" lnSpcReduction="20000"/>
          </a:bodyPr>
          <a:lstStyle/>
          <a:p>
            <a:pPr marL="0" indent="0">
              <a:spcAft>
                <a:spcPts val="1200"/>
              </a:spcAft>
              <a:buNone/>
            </a:pPr>
            <a:r>
              <a:rPr lang="en-IE" dirty="0"/>
              <a:t>Prisoners with disabilities struggled to navigate the regime: </a:t>
            </a:r>
            <a:endParaRPr lang="en-IE" i="1" dirty="0"/>
          </a:p>
          <a:p>
            <a:pPr marL="0" indent="0">
              <a:buNone/>
            </a:pPr>
            <a:r>
              <a:rPr lang="en-IE" sz="3300" dirty="0"/>
              <a:t>“So, I’m just finding it very hard to get off basic. I am getting some acceptable weeks and some unacceptable weeks.”</a:t>
            </a:r>
            <a:r>
              <a:rPr lang="en-GB" sz="3300" dirty="0"/>
              <a:t> </a:t>
            </a:r>
          </a:p>
          <a:p>
            <a:endParaRPr lang="en-GB" dirty="0"/>
          </a:p>
          <a:p>
            <a:pPr marL="0" indent="0">
              <a:spcAft>
                <a:spcPts val="1200"/>
              </a:spcAft>
              <a:buNone/>
            </a:pPr>
            <a:r>
              <a:rPr lang="en-IE" dirty="0"/>
              <a:t>Prisoners also inadvertently penalised for not engaging with services that weren’t directly: </a:t>
            </a:r>
          </a:p>
          <a:p>
            <a:pPr marL="0" indent="0">
              <a:buNone/>
            </a:pPr>
            <a:r>
              <a:rPr lang="en-IE" sz="3600" dirty="0"/>
              <a:t>“I haven’t been in any trouble and that’s all been written down.  I haven’t been in any trouble and like if you have good behaviours, you’re supposed to be transferred”</a:t>
            </a:r>
          </a:p>
          <a:p>
            <a:endParaRPr lang="en-US" dirty="0"/>
          </a:p>
        </p:txBody>
      </p:sp>
    </p:spTree>
    <p:extLst>
      <p:ext uri="{BB962C8B-B14F-4D97-AF65-F5344CB8AC3E}">
        <p14:creationId xmlns:p14="http://schemas.microsoft.com/office/powerpoint/2010/main" val="154981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E4A20-466D-6E4F-BFB0-E6171A41C33E}"/>
              </a:ext>
            </a:extLst>
          </p:cNvPr>
          <p:cNvSpPr>
            <a:spLocks noGrp="1"/>
          </p:cNvSpPr>
          <p:nvPr>
            <p:ph type="title"/>
          </p:nvPr>
        </p:nvSpPr>
        <p:spPr/>
        <p:txBody>
          <a:bodyPr/>
          <a:lstStyle/>
          <a:p>
            <a:r>
              <a:rPr lang="en-US" b="1" dirty="0"/>
              <a:t>Non discrimination in Prison Services  </a:t>
            </a:r>
          </a:p>
        </p:txBody>
      </p:sp>
      <p:sp>
        <p:nvSpPr>
          <p:cNvPr id="3" name="Content Placeholder 2">
            <a:extLst>
              <a:ext uri="{FF2B5EF4-FFF2-40B4-BE49-F238E27FC236}">
                <a16:creationId xmlns:a16="http://schemas.microsoft.com/office/drawing/2014/main" id="{1562E3F1-DBE1-D54C-BE11-492C417B8FC7}"/>
              </a:ext>
            </a:extLst>
          </p:cNvPr>
          <p:cNvSpPr>
            <a:spLocks noGrp="1"/>
          </p:cNvSpPr>
          <p:nvPr>
            <p:ph idx="1"/>
          </p:nvPr>
        </p:nvSpPr>
        <p:spPr/>
        <p:txBody>
          <a:bodyPr>
            <a:normAutofit lnSpcReduction="10000"/>
          </a:bodyPr>
          <a:lstStyle/>
          <a:p>
            <a:pPr>
              <a:spcAft>
                <a:spcPts val="1200"/>
              </a:spcAft>
            </a:pPr>
            <a:r>
              <a:rPr lang="en-IE" dirty="0"/>
              <a:t>Direct and indirect discrimination in accessing prison services such as education: </a:t>
            </a:r>
            <a:endParaRPr lang="en-IE" i="1" dirty="0"/>
          </a:p>
          <a:p>
            <a:pPr marL="0" indent="0">
              <a:buNone/>
            </a:pPr>
            <a:r>
              <a:rPr lang="en-IE" sz="3000" dirty="0"/>
              <a:t>“Some teachers have no tolerance at all” </a:t>
            </a:r>
          </a:p>
          <a:p>
            <a:pPr marL="0" indent="0">
              <a:buNone/>
            </a:pPr>
            <a:r>
              <a:rPr lang="en-IE" sz="3000" dirty="0"/>
              <a:t>“Some teachers are not so good with that kind of [invisible] disability”</a:t>
            </a:r>
          </a:p>
          <a:p>
            <a:pPr marL="0" indent="0">
              <a:buNone/>
            </a:pPr>
            <a:r>
              <a:rPr lang="en-IE" sz="3000" dirty="0"/>
              <a:t>“The teacher wouldn’t have the time to come and sit down [with a prisoner with disabilities]”</a:t>
            </a:r>
          </a:p>
          <a:p>
            <a:endParaRPr lang="en-US" dirty="0"/>
          </a:p>
        </p:txBody>
      </p:sp>
    </p:spTree>
    <p:extLst>
      <p:ext uri="{BB962C8B-B14F-4D97-AF65-F5344CB8AC3E}">
        <p14:creationId xmlns:p14="http://schemas.microsoft.com/office/powerpoint/2010/main" val="1573087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5CF8-4AB6-274E-9B25-E1791D181E85}"/>
              </a:ext>
            </a:extLst>
          </p:cNvPr>
          <p:cNvSpPr>
            <a:spLocks noGrp="1"/>
          </p:cNvSpPr>
          <p:nvPr>
            <p:ph type="title"/>
          </p:nvPr>
        </p:nvSpPr>
        <p:spPr>
          <a:xfrm>
            <a:off x="237392" y="1105266"/>
            <a:ext cx="9398977" cy="723534"/>
          </a:xfrm>
        </p:spPr>
        <p:txBody>
          <a:bodyPr>
            <a:normAutofit fontScale="90000"/>
          </a:bodyPr>
          <a:lstStyle/>
          <a:p>
            <a:r>
              <a:rPr lang="en-IE" b="1" dirty="0"/>
              <a:t>Access to employment in a prison setting: </a:t>
            </a:r>
            <a:r>
              <a:rPr lang="en-IE" dirty="0"/>
              <a:t/>
            </a:r>
            <a:br>
              <a:rPr lang="en-IE" dirty="0"/>
            </a:br>
            <a:endParaRPr lang="en-US" dirty="0"/>
          </a:p>
        </p:txBody>
      </p:sp>
      <p:sp>
        <p:nvSpPr>
          <p:cNvPr id="3" name="Content Placeholder 2">
            <a:extLst>
              <a:ext uri="{FF2B5EF4-FFF2-40B4-BE49-F238E27FC236}">
                <a16:creationId xmlns:a16="http://schemas.microsoft.com/office/drawing/2014/main" id="{BC8F4718-B601-BD4D-9998-3378049F826A}"/>
              </a:ext>
            </a:extLst>
          </p:cNvPr>
          <p:cNvSpPr>
            <a:spLocks noGrp="1"/>
          </p:cNvSpPr>
          <p:nvPr>
            <p:ph idx="1"/>
          </p:nvPr>
        </p:nvSpPr>
        <p:spPr>
          <a:xfrm>
            <a:off x="237392" y="1485900"/>
            <a:ext cx="9398977" cy="3622431"/>
          </a:xfrm>
        </p:spPr>
        <p:txBody>
          <a:bodyPr>
            <a:normAutofit/>
          </a:bodyPr>
          <a:lstStyle/>
          <a:p>
            <a:endParaRPr lang="en-IE" dirty="0"/>
          </a:p>
          <a:p>
            <a:pPr marL="0" indent="0">
              <a:spcAft>
                <a:spcPts val="1200"/>
              </a:spcAft>
              <a:buNone/>
            </a:pPr>
            <a:r>
              <a:rPr lang="en-IE" dirty="0"/>
              <a:t>“No, no.  I’m waiting but I haven’t heard anything, like.  I’ve had good behaviour, like</a:t>
            </a:r>
            <a:r>
              <a:rPr lang="en-IE" dirty="0" smtClean="0"/>
              <a:t>.”</a:t>
            </a:r>
            <a:endParaRPr lang="en-IE" dirty="0"/>
          </a:p>
          <a:p>
            <a:pPr marL="0" indent="0">
              <a:buNone/>
            </a:pPr>
            <a:r>
              <a:rPr lang="en-IE" dirty="0"/>
              <a:t>“Am I asking like can I get a job and the guards are like oh wait, oh yeah, we will let you know, we’ll let you know, wait, wait, wait.  And then there’s some list and your name is on the list, whatever, but it’s no good, like.  do you know what I mean, and you get a job.”</a:t>
            </a:r>
          </a:p>
          <a:p>
            <a:endParaRPr lang="en-US" dirty="0"/>
          </a:p>
        </p:txBody>
      </p:sp>
    </p:spTree>
    <p:extLst>
      <p:ext uri="{BB962C8B-B14F-4D97-AF65-F5344CB8AC3E}">
        <p14:creationId xmlns:p14="http://schemas.microsoft.com/office/powerpoint/2010/main" val="2485480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6B08-8B44-9D46-AA1E-A15539FEE257}"/>
              </a:ext>
            </a:extLst>
          </p:cNvPr>
          <p:cNvSpPr>
            <a:spLocks noGrp="1"/>
          </p:cNvSpPr>
          <p:nvPr>
            <p:ph type="title"/>
          </p:nvPr>
        </p:nvSpPr>
        <p:spPr/>
        <p:txBody>
          <a:bodyPr/>
          <a:lstStyle/>
          <a:p>
            <a:r>
              <a:rPr lang="en-US" b="1" dirty="0"/>
              <a:t>Support</a:t>
            </a:r>
            <a:r>
              <a:rPr lang="en-US" dirty="0"/>
              <a:t> </a:t>
            </a:r>
          </a:p>
        </p:txBody>
      </p:sp>
      <p:sp>
        <p:nvSpPr>
          <p:cNvPr id="3" name="Content Placeholder 2">
            <a:extLst>
              <a:ext uri="{FF2B5EF4-FFF2-40B4-BE49-F238E27FC236}">
                <a16:creationId xmlns:a16="http://schemas.microsoft.com/office/drawing/2014/main" id="{249D8649-6A6C-6B48-AA67-8357BB3A181E}"/>
              </a:ext>
            </a:extLst>
          </p:cNvPr>
          <p:cNvSpPr>
            <a:spLocks noGrp="1"/>
          </p:cNvSpPr>
          <p:nvPr>
            <p:ph idx="1"/>
          </p:nvPr>
        </p:nvSpPr>
        <p:spPr/>
        <p:txBody>
          <a:bodyPr>
            <a:normAutofit/>
          </a:bodyPr>
          <a:lstStyle/>
          <a:p>
            <a:pPr>
              <a:spcAft>
                <a:spcPts val="1200"/>
              </a:spcAft>
            </a:pPr>
            <a:r>
              <a:rPr lang="en-IE" dirty="0"/>
              <a:t>Reliant on other prisoners for support in many cases: </a:t>
            </a:r>
          </a:p>
          <a:p>
            <a:pPr marL="0" indent="0">
              <a:buNone/>
            </a:pPr>
            <a:r>
              <a:rPr lang="en-IE" dirty="0"/>
              <a:t>“It’s funny and people in the community mightn’t see it but you'd see a Prison Officer and a prisoner working together. Like they might say, ‘Like [name], come on, come on, come on’, and the Officer might be saying, ‘[name] you have to go in’, and he'd be talking to him this way and then his cell mate would bring him in, he'd be coaxing him in.” </a:t>
            </a:r>
          </a:p>
          <a:p>
            <a:endParaRPr lang="en-US" dirty="0"/>
          </a:p>
        </p:txBody>
      </p:sp>
    </p:spTree>
    <p:extLst>
      <p:ext uri="{BB962C8B-B14F-4D97-AF65-F5344CB8AC3E}">
        <p14:creationId xmlns:p14="http://schemas.microsoft.com/office/powerpoint/2010/main" val="156521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7A05-1817-7C4E-AE11-D522520B6981}"/>
              </a:ext>
            </a:extLst>
          </p:cNvPr>
          <p:cNvSpPr>
            <a:spLocks noGrp="1"/>
          </p:cNvSpPr>
          <p:nvPr>
            <p:ph type="title"/>
          </p:nvPr>
        </p:nvSpPr>
        <p:spPr/>
        <p:txBody>
          <a:bodyPr/>
          <a:lstStyle/>
          <a:p>
            <a:r>
              <a:rPr lang="en-US" b="1" dirty="0"/>
              <a:t>Diversion</a:t>
            </a:r>
            <a:r>
              <a:rPr lang="en-US" dirty="0"/>
              <a:t> </a:t>
            </a:r>
          </a:p>
        </p:txBody>
      </p:sp>
      <p:sp>
        <p:nvSpPr>
          <p:cNvPr id="3" name="Content Placeholder 2">
            <a:extLst>
              <a:ext uri="{FF2B5EF4-FFF2-40B4-BE49-F238E27FC236}">
                <a16:creationId xmlns:a16="http://schemas.microsoft.com/office/drawing/2014/main" id="{C8325814-EA96-C441-88F9-74A98579E26E}"/>
              </a:ext>
            </a:extLst>
          </p:cNvPr>
          <p:cNvSpPr>
            <a:spLocks noGrp="1"/>
          </p:cNvSpPr>
          <p:nvPr>
            <p:ph idx="1"/>
          </p:nvPr>
        </p:nvSpPr>
        <p:spPr>
          <a:xfrm>
            <a:off x="237392" y="1687330"/>
            <a:ext cx="9573358" cy="3421001"/>
          </a:xfrm>
        </p:spPr>
        <p:txBody>
          <a:bodyPr>
            <a:noAutofit/>
          </a:bodyPr>
          <a:lstStyle/>
          <a:p>
            <a:pPr marL="0" indent="0">
              <a:spcAft>
                <a:spcPts val="600"/>
              </a:spcAft>
              <a:buNone/>
            </a:pPr>
            <a:r>
              <a:rPr lang="en-IE" sz="2400" dirty="0"/>
              <a:t>Particularly a concern from </a:t>
            </a:r>
            <a:r>
              <a:rPr lang="en-IE" sz="2400" dirty="0" smtClean="0"/>
              <a:t>stakeholders</a:t>
            </a:r>
            <a:endParaRPr lang="en-IE" sz="2400" dirty="0"/>
          </a:p>
          <a:p>
            <a:pPr marL="0" indent="0">
              <a:spcAft>
                <a:spcPts val="600"/>
              </a:spcAft>
              <a:buNone/>
            </a:pPr>
            <a:r>
              <a:rPr lang="en-IE" sz="2400" dirty="0"/>
              <a:t>Prison staff expressed tensions that it wasn’t carried out more: </a:t>
            </a:r>
          </a:p>
          <a:p>
            <a:pPr marL="0" indent="0">
              <a:spcAft>
                <a:spcPts val="1200"/>
              </a:spcAft>
              <a:buNone/>
            </a:pPr>
            <a:r>
              <a:rPr lang="en-IE" sz="2400" dirty="0" smtClean="0"/>
              <a:t>“I would prefer prison myself </a:t>
            </a:r>
            <a:r>
              <a:rPr lang="en-IE" sz="2400" dirty="0"/>
              <a:t>than that system.  I’d probably prefer prison, to be honest, to Dundrum.” </a:t>
            </a:r>
          </a:p>
          <a:p>
            <a:pPr marL="0" indent="0">
              <a:buNone/>
            </a:pPr>
            <a:r>
              <a:rPr lang="en-IE" sz="2400" dirty="0"/>
              <a:t>Not compliant with the Convention on the Rights of Persons with Disabilities. </a:t>
            </a:r>
          </a:p>
          <a:p>
            <a:pPr marL="0" indent="0">
              <a:buNone/>
            </a:pPr>
            <a:r>
              <a:rPr lang="en-IE" sz="2400" dirty="0"/>
              <a:t>Risk of having a sentence extended through wardship and the Mental Health Act</a:t>
            </a:r>
            <a:r>
              <a:rPr lang="en-IE" sz="2400" dirty="0" smtClean="0"/>
              <a:t>.</a:t>
            </a:r>
            <a:endParaRPr lang="en-IE" sz="2400" dirty="0"/>
          </a:p>
        </p:txBody>
      </p:sp>
    </p:spTree>
    <p:extLst>
      <p:ext uri="{BB962C8B-B14F-4D97-AF65-F5344CB8AC3E}">
        <p14:creationId xmlns:p14="http://schemas.microsoft.com/office/powerpoint/2010/main" val="75153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beside logo says This project is supported under the Irish Human Rights and Equality Commission Grant Scheme" title="Logo of Irish Human Rights and Equality Commission">
            <a:extLst>
              <a:ext uri="{FF2B5EF4-FFF2-40B4-BE49-F238E27FC236}">
                <a16:creationId xmlns:a16="http://schemas.microsoft.com/office/drawing/2014/main" id="{E0D51AFB-97E4-6843-8B6B-E9E92DC0A328}"/>
              </a:ext>
            </a:extLst>
          </p:cNvPr>
          <p:cNvPicPr>
            <a:picLocks noChangeAspect="1"/>
          </p:cNvPicPr>
          <p:nvPr/>
        </p:nvPicPr>
        <p:blipFill>
          <a:blip r:embed="rId2"/>
          <a:stretch>
            <a:fillRect/>
          </a:stretch>
        </p:blipFill>
        <p:spPr>
          <a:xfrm>
            <a:off x="4342312" y="3874859"/>
            <a:ext cx="5450618" cy="1252743"/>
          </a:xfrm>
          <a:prstGeom prst="rect">
            <a:avLst/>
          </a:prstGeom>
        </p:spPr>
      </p:pic>
      <p:pic>
        <p:nvPicPr>
          <p:cNvPr id="1028" name="Picture 3" descr="Current Members - NUI Galway">
            <a:extLst>
              <a:ext uri="{FF2B5EF4-FFF2-40B4-BE49-F238E27FC236}">
                <a16:creationId xmlns:a16="http://schemas.microsoft.com/office/drawing/2014/main" id="{11069AC3-8C31-0647-A2C3-24D2BA49B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871" y="3874859"/>
            <a:ext cx="2407440" cy="11988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rish Penal Reform Trust">
            <a:extLst>
              <a:ext uri="{FF2B5EF4-FFF2-40B4-BE49-F238E27FC236}">
                <a16:creationId xmlns:a16="http://schemas.microsoft.com/office/drawing/2014/main" id="{EBB805A7-4186-DE47-81EA-8E4043947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51" y="3901827"/>
            <a:ext cx="1891020" cy="11988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052401-D0B2-481A-AB69-D5E5B452FD21}"/>
              </a:ext>
            </a:extLst>
          </p:cNvPr>
          <p:cNvSpPr>
            <a:spLocks noGrp="1"/>
          </p:cNvSpPr>
          <p:nvPr>
            <p:ph type="ctrTitle"/>
          </p:nvPr>
        </p:nvSpPr>
        <p:spPr>
          <a:xfrm>
            <a:off x="266700" y="281000"/>
            <a:ext cx="10039350" cy="1814499"/>
          </a:xfrm>
        </p:spPr>
        <p:txBody>
          <a:bodyPr>
            <a:noAutofit/>
          </a:bodyPr>
          <a:lstStyle/>
          <a:p>
            <a:pPr algn="l"/>
            <a:r>
              <a:rPr lang="en-IE" sz="4000" b="1" dirty="0"/>
              <a:t>The Rights of Disabled People in Irish Prisons </a:t>
            </a:r>
          </a:p>
        </p:txBody>
      </p:sp>
    </p:spTree>
    <p:extLst>
      <p:ext uri="{BB962C8B-B14F-4D97-AF65-F5344CB8AC3E}">
        <p14:creationId xmlns:p14="http://schemas.microsoft.com/office/powerpoint/2010/main" val="246714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4CFF0-80DF-2B4A-86B5-C9E2A630CF43}"/>
              </a:ext>
            </a:extLst>
          </p:cNvPr>
          <p:cNvSpPr>
            <a:spLocks noGrp="1"/>
          </p:cNvSpPr>
          <p:nvPr>
            <p:ph type="title"/>
          </p:nvPr>
        </p:nvSpPr>
        <p:spPr/>
        <p:txBody>
          <a:bodyPr/>
          <a:lstStyle/>
          <a:p>
            <a:r>
              <a:rPr lang="en-US" b="1" dirty="0"/>
              <a:t>Transition from Prison </a:t>
            </a:r>
          </a:p>
        </p:txBody>
      </p:sp>
      <p:sp>
        <p:nvSpPr>
          <p:cNvPr id="3" name="Content Placeholder 2">
            <a:extLst>
              <a:ext uri="{FF2B5EF4-FFF2-40B4-BE49-F238E27FC236}">
                <a16:creationId xmlns:a16="http://schemas.microsoft.com/office/drawing/2014/main" id="{B1540ADE-6A10-E44C-8666-0545F3BE8703}"/>
              </a:ext>
            </a:extLst>
          </p:cNvPr>
          <p:cNvSpPr>
            <a:spLocks noGrp="1"/>
          </p:cNvSpPr>
          <p:nvPr>
            <p:ph idx="1"/>
          </p:nvPr>
        </p:nvSpPr>
        <p:spPr/>
        <p:txBody>
          <a:bodyPr>
            <a:normAutofit fontScale="92500" lnSpcReduction="20000"/>
          </a:bodyPr>
          <a:lstStyle/>
          <a:p>
            <a:r>
              <a:rPr lang="en-IE" dirty="0"/>
              <a:t>Concern of prisoners with disabilities not getting parole, step down services, community and temporary release: </a:t>
            </a:r>
          </a:p>
          <a:p>
            <a:endParaRPr lang="en-IE" dirty="0"/>
          </a:p>
          <a:p>
            <a:pPr marL="0" indent="0" fontAlgn="base">
              <a:buNone/>
            </a:pPr>
            <a:r>
              <a:rPr lang="en-IE" dirty="0"/>
              <a:t>“I can’t go to an open jail because there’s no medical team there 24 hours a day.”</a:t>
            </a:r>
          </a:p>
          <a:p>
            <a:pPr fontAlgn="base"/>
            <a:endParaRPr lang="en-IE" dirty="0"/>
          </a:p>
          <a:p>
            <a:pPr marL="0" indent="0" fontAlgn="base">
              <a:buNone/>
            </a:pPr>
            <a:r>
              <a:rPr lang="en-IE" dirty="0"/>
              <a:t>“There are other fellas getting schemes, they’re getting on this, they’re doing, you know what I mean?  I mean, like why am I being, why am I still here when I have the same charge as them?”</a:t>
            </a:r>
            <a:r>
              <a:rPr lang="en-GB" dirty="0"/>
              <a:t> </a:t>
            </a:r>
            <a:endParaRPr lang="en-IE" dirty="0"/>
          </a:p>
          <a:p>
            <a:endParaRPr lang="en-US" dirty="0"/>
          </a:p>
        </p:txBody>
      </p:sp>
    </p:spTree>
    <p:extLst>
      <p:ext uri="{BB962C8B-B14F-4D97-AF65-F5344CB8AC3E}">
        <p14:creationId xmlns:p14="http://schemas.microsoft.com/office/powerpoint/2010/main" val="3802991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DB0DD-9F17-2548-893D-782DB67E01EB}"/>
              </a:ext>
            </a:extLst>
          </p:cNvPr>
          <p:cNvSpPr>
            <a:spLocks noGrp="1"/>
          </p:cNvSpPr>
          <p:nvPr>
            <p:ph type="title"/>
          </p:nvPr>
        </p:nvSpPr>
        <p:spPr>
          <a:xfrm>
            <a:off x="237392" y="819516"/>
            <a:ext cx="9398977" cy="723534"/>
          </a:xfrm>
        </p:spPr>
        <p:txBody>
          <a:bodyPr/>
          <a:lstStyle/>
          <a:p>
            <a:r>
              <a:rPr lang="en-US" b="1" dirty="0"/>
              <a:t>Transition from </a:t>
            </a:r>
            <a:r>
              <a:rPr lang="en-US" b="1" dirty="0" smtClean="0"/>
              <a:t>Prison (continued) </a:t>
            </a:r>
            <a:endParaRPr lang="en-US" b="1" dirty="0"/>
          </a:p>
        </p:txBody>
      </p:sp>
      <p:sp>
        <p:nvSpPr>
          <p:cNvPr id="3" name="Content Placeholder 2">
            <a:extLst>
              <a:ext uri="{FF2B5EF4-FFF2-40B4-BE49-F238E27FC236}">
                <a16:creationId xmlns:a16="http://schemas.microsoft.com/office/drawing/2014/main" id="{BAD794AD-33FE-F448-97F7-C36A03B42DC1}"/>
              </a:ext>
            </a:extLst>
          </p:cNvPr>
          <p:cNvSpPr>
            <a:spLocks noGrp="1"/>
          </p:cNvSpPr>
          <p:nvPr>
            <p:ph idx="1"/>
          </p:nvPr>
        </p:nvSpPr>
        <p:spPr>
          <a:xfrm>
            <a:off x="0" y="1409700"/>
            <a:ext cx="9963150" cy="4076700"/>
          </a:xfrm>
        </p:spPr>
        <p:txBody>
          <a:bodyPr>
            <a:noAutofit/>
          </a:bodyPr>
          <a:lstStyle/>
          <a:p>
            <a:r>
              <a:rPr lang="en-IE" sz="2400" dirty="0"/>
              <a:t>Pre and post release support identified as a concern amongst prisoners – </a:t>
            </a:r>
          </a:p>
          <a:p>
            <a:pPr>
              <a:spcAft>
                <a:spcPts val="1200"/>
              </a:spcAft>
            </a:pPr>
            <a:r>
              <a:rPr lang="en-IE" sz="2000" dirty="0"/>
              <a:t>“I could do with some person to help me yeah, just have a course or scheme or a job or something else like because like I’ll be going from structure into no structure again. And that’s how I've reoffended you know. Having no structure</a:t>
            </a:r>
            <a:r>
              <a:rPr lang="en-IE" sz="2000" dirty="0" smtClean="0"/>
              <a:t>.”</a:t>
            </a:r>
            <a:endParaRPr lang="en-IE" sz="2000" dirty="0"/>
          </a:p>
          <a:p>
            <a:pPr>
              <a:spcAft>
                <a:spcPts val="1200"/>
              </a:spcAft>
            </a:pPr>
            <a:r>
              <a:rPr lang="en-IE" sz="2000" dirty="0"/>
              <a:t>“I had something lined up, I wouldn’t be as worried getting out, lined up for when I get out I wouldn’t be as worried</a:t>
            </a:r>
            <a:r>
              <a:rPr lang="en-IE" sz="2000" dirty="0" smtClean="0"/>
              <a:t>.”</a:t>
            </a:r>
            <a:endParaRPr lang="en-IE" sz="2000" dirty="0"/>
          </a:p>
          <a:p>
            <a:r>
              <a:rPr lang="en-IE" sz="2000" dirty="0"/>
              <a:t>“Being honest with you I'd say before I get out, I'll be stressed out because I've been in here so long.  It'll be different.  If I got into normal jail or something and I started getting weekends I would get used to... like when I'm getting out, I don't even know if I want to get out because I've been in that long, even though I have a family and all out there. But I've been in prison so long</a:t>
            </a:r>
            <a:r>
              <a:rPr lang="en-IE" sz="2000" dirty="0" smtClean="0"/>
              <a:t>.”</a:t>
            </a:r>
            <a:endParaRPr lang="en-IE" sz="2000" dirty="0"/>
          </a:p>
        </p:txBody>
      </p:sp>
    </p:spTree>
    <p:extLst>
      <p:ext uri="{BB962C8B-B14F-4D97-AF65-F5344CB8AC3E}">
        <p14:creationId xmlns:p14="http://schemas.microsoft.com/office/powerpoint/2010/main" val="1491325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66E2-215B-6C45-AC75-253221CA19D4}"/>
              </a:ext>
            </a:extLst>
          </p:cNvPr>
          <p:cNvSpPr>
            <a:spLocks noGrp="1"/>
          </p:cNvSpPr>
          <p:nvPr>
            <p:ph type="title"/>
          </p:nvPr>
        </p:nvSpPr>
        <p:spPr/>
        <p:txBody>
          <a:bodyPr/>
          <a:lstStyle/>
          <a:p>
            <a:r>
              <a:rPr lang="en-US" b="1" dirty="0"/>
              <a:t>Conclusion </a:t>
            </a:r>
          </a:p>
        </p:txBody>
      </p:sp>
      <p:sp>
        <p:nvSpPr>
          <p:cNvPr id="3" name="Content Placeholder 2">
            <a:extLst>
              <a:ext uri="{FF2B5EF4-FFF2-40B4-BE49-F238E27FC236}">
                <a16:creationId xmlns:a16="http://schemas.microsoft.com/office/drawing/2014/main" id="{9343D12D-E0E7-C744-9606-992DCC04EB89}"/>
              </a:ext>
            </a:extLst>
          </p:cNvPr>
          <p:cNvSpPr>
            <a:spLocks noGrp="1"/>
          </p:cNvSpPr>
          <p:nvPr>
            <p:ph idx="1"/>
          </p:nvPr>
        </p:nvSpPr>
        <p:spPr/>
        <p:txBody>
          <a:bodyPr>
            <a:normAutofit fontScale="85000" lnSpcReduction="20000"/>
          </a:bodyPr>
          <a:lstStyle/>
          <a:p>
            <a:r>
              <a:rPr lang="en-IE" dirty="0"/>
              <a:t>Disabled prisoners were disadvantaged at every point in prisoner life </a:t>
            </a:r>
          </a:p>
          <a:p>
            <a:endParaRPr lang="en-IE" dirty="0"/>
          </a:p>
          <a:p>
            <a:r>
              <a:rPr lang="en-IE" dirty="0"/>
              <a:t>Prison staff reliant on own knowledge - subject to their own biases. </a:t>
            </a:r>
          </a:p>
          <a:p>
            <a:endParaRPr lang="en-IE" dirty="0"/>
          </a:p>
          <a:p>
            <a:r>
              <a:rPr lang="en-IE" dirty="0"/>
              <a:t>More research needs to be done on the extent of the rights violations experienced </a:t>
            </a:r>
          </a:p>
          <a:p>
            <a:endParaRPr lang="en-IE" dirty="0"/>
          </a:p>
          <a:p>
            <a:r>
              <a:rPr lang="en-IE" dirty="0"/>
              <a:t>Room for reform at every level – training, regime, services and environment </a:t>
            </a:r>
          </a:p>
          <a:p>
            <a:endParaRPr lang="en-IE" dirty="0"/>
          </a:p>
          <a:p>
            <a:endParaRPr lang="en-US" dirty="0"/>
          </a:p>
        </p:txBody>
      </p:sp>
    </p:spTree>
    <p:extLst>
      <p:ext uri="{BB962C8B-B14F-4D97-AF65-F5344CB8AC3E}">
        <p14:creationId xmlns:p14="http://schemas.microsoft.com/office/powerpoint/2010/main" val="346800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70ED-3659-6A45-947B-1E822368CF8F}"/>
              </a:ext>
            </a:extLst>
          </p:cNvPr>
          <p:cNvSpPr>
            <a:spLocks noGrp="1"/>
          </p:cNvSpPr>
          <p:nvPr>
            <p:ph type="title"/>
          </p:nvPr>
        </p:nvSpPr>
        <p:spPr/>
        <p:txBody>
          <a:bodyPr/>
          <a:lstStyle/>
          <a:p>
            <a:r>
              <a:rPr lang="en-US" b="1" dirty="0"/>
              <a:t>Who are disabled people in prison? </a:t>
            </a:r>
          </a:p>
        </p:txBody>
      </p:sp>
      <p:sp>
        <p:nvSpPr>
          <p:cNvPr id="3" name="Content Placeholder 2">
            <a:extLst>
              <a:ext uri="{FF2B5EF4-FFF2-40B4-BE49-F238E27FC236}">
                <a16:creationId xmlns:a16="http://schemas.microsoft.com/office/drawing/2014/main" id="{B4D232BC-4F65-A141-8387-98102463EF48}"/>
              </a:ext>
            </a:extLst>
          </p:cNvPr>
          <p:cNvSpPr>
            <a:spLocks noGrp="1"/>
          </p:cNvSpPr>
          <p:nvPr>
            <p:ph idx="1"/>
          </p:nvPr>
        </p:nvSpPr>
        <p:spPr/>
        <p:txBody>
          <a:bodyPr>
            <a:normAutofit lnSpcReduction="10000"/>
          </a:bodyPr>
          <a:lstStyle/>
          <a:p>
            <a:pPr marL="0" indent="0">
              <a:buNone/>
            </a:pPr>
            <a:r>
              <a:rPr lang="en-US" dirty="0"/>
              <a:t>Human rights conception of disability </a:t>
            </a:r>
          </a:p>
          <a:p>
            <a:pPr lvl="1"/>
            <a:r>
              <a:rPr lang="en-IE" sz="2800" dirty="0"/>
              <a:t>“Persons with disabilities include those who have long-term physical, mental, intellectual or sensory impairments which in interaction with various barriers may hinder their full and effective participation in society on an equal basis with others.”</a:t>
            </a:r>
          </a:p>
          <a:p>
            <a:pPr lvl="7"/>
            <a:r>
              <a:rPr lang="en-IE" sz="2800" dirty="0"/>
              <a:t>- Article 1, Convention on the Rights of Persons with Disabilities </a:t>
            </a:r>
          </a:p>
          <a:p>
            <a:endParaRPr lang="en-US" dirty="0"/>
          </a:p>
        </p:txBody>
      </p:sp>
    </p:spTree>
    <p:extLst>
      <p:ext uri="{BB962C8B-B14F-4D97-AF65-F5344CB8AC3E}">
        <p14:creationId xmlns:p14="http://schemas.microsoft.com/office/powerpoint/2010/main" val="3845730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9A861-F915-9448-B871-DA6AD38A8844}"/>
              </a:ext>
            </a:extLst>
          </p:cNvPr>
          <p:cNvSpPr>
            <a:spLocks noGrp="1"/>
          </p:cNvSpPr>
          <p:nvPr>
            <p:ph type="title"/>
          </p:nvPr>
        </p:nvSpPr>
        <p:spPr/>
        <p:txBody>
          <a:bodyPr/>
          <a:lstStyle/>
          <a:p>
            <a:r>
              <a:rPr lang="en-US" b="1" dirty="0"/>
              <a:t>Human Rights Framework </a:t>
            </a:r>
          </a:p>
        </p:txBody>
      </p:sp>
      <p:sp>
        <p:nvSpPr>
          <p:cNvPr id="3" name="Content Placeholder 2">
            <a:extLst>
              <a:ext uri="{FF2B5EF4-FFF2-40B4-BE49-F238E27FC236}">
                <a16:creationId xmlns:a16="http://schemas.microsoft.com/office/drawing/2014/main" id="{BFD4AB23-6627-C748-864E-2F0F00A9E6FE}"/>
              </a:ext>
            </a:extLst>
          </p:cNvPr>
          <p:cNvSpPr>
            <a:spLocks noGrp="1"/>
          </p:cNvSpPr>
          <p:nvPr>
            <p:ph idx="1"/>
          </p:nvPr>
        </p:nvSpPr>
        <p:spPr>
          <a:xfrm>
            <a:off x="237392" y="1828800"/>
            <a:ext cx="9649558" cy="3467100"/>
          </a:xfrm>
        </p:spPr>
        <p:txBody>
          <a:bodyPr>
            <a:normAutofit fontScale="92500" lnSpcReduction="20000"/>
          </a:bodyPr>
          <a:lstStyle/>
          <a:p>
            <a:r>
              <a:rPr lang="en-US" sz="3000" dirty="0"/>
              <a:t>Several general human rights instruments - UDHR, ECHR, ICCPR, CAT </a:t>
            </a:r>
          </a:p>
          <a:p>
            <a:r>
              <a:rPr lang="en-US" sz="3000" dirty="0"/>
              <a:t>Prisoners Rights Framework – Mandela Rules </a:t>
            </a:r>
            <a:endParaRPr lang="en-US" sz="3000" dirty="0" smtClean="0"/>
          </a:p>
          <a:p>
            <a:r>
              <a:rPr lang="en-US" sz="3000" dirty="0" smtClean="0"/>
              <a:t>Disability </a:t>
            </a:r>
            <a:r>
              <a:rPr lang="en-US" sz="3000" dirty="0"/>
              <a:t>Rights Framework  - </a:t>
            </a:r>
          </a:p>
          <a:p>
            <a:r>
              <a:rPr lang="en-US" sz="3000" dirty="0"/>
              <a:t>Convention on the Rights of Persons with Disabilities </a:t>
            </a:r>
          </a:p>
          <a:p>
            <a:pPr marL="285750" indent="-285750"/>
            <a:r>
              <a:rPr lang="en-US" sz="3000" dirty="0"/>
              <a:t>Equality and Non-Discrimination </a:t>
            </a:r>
          </a:p>
          <a:p>
            <a:pPr marL="285750" indent="-285750"/>
            <a:r>
              <a:rPr lang="en-US" sz="3000" dirty="0"/>
              <a:t>Accessibility </a:t>
            </a:r>
          </a:p>
          <a:p>
            <a:pPr marL="285750" indent="-285750"/>
            <a:r>
              <a:rPr lang="en-US" sz="3000" dirty="0"/>
              <a:t>Reasonable Accommodation </a:t>
            </a:r>
          </a:p>
          <a:p>
            <a:endParaRPr lang="en-US" dirty="0"/>
          </a:p>
        </p:txBody>
      </p:sp>
    </p:spTree>
    <p:extLst>
      <p:ext uri="{BB962C8B-B14F-4D97-AF65-F5344CB8AC3E}">
        <p14:creationId xmlns:p14="http://schemas.microsoft.com/office/powerpoint/2010/main" val="219386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88C5-53F7-7F43-AD66-288D03C56376}"/>
              </a:ext>
            </a:extLst>
          </p:cNvPr>
          <p:cNvSpPr>
            <a:spLocks noGrp="1"/>
          </p:cNvSpPr>
          <p:nvPr>
            <p:ph type="title"/>
          </p:nvPr>
        </p:nvSpPr>
        <p:spPr/>
        <p:txBody>
          <a:bodyPr/>
          <a:lstStyle/>
          <a:p>
            <a:r>
              <a:rPr lang="en-US" b="1" dirty="0"/>
              <a:t>Human Rights </a:t>
            </a:r>
            <a:r>
              <a:rPr lang="en-US" b="1" dirty="0" smtClean="0"/>
              <a:t>Framework (continued) </a:t>
            </a:r>
            <a:endParaRPr lang="en-US" b="1" dirty="0"/>
          </a:p>
        </p:txBody>
      </p:sp>
      <p:sp>
        <p:nvSpPr>
          <p:cNvPr id="3" name="Content Placeholder 2">
            <a:extLst>
              <a:ext uri="{FF2B5EF4-FFF2-40B4-BE49-F238E27FC236}">
                <a16:creationId xmlns:a16="http://schemas.microsoft.com/office/drawing/2014/main" id="{21F63518-1F15-6443-A21B-09D8BF714985}"/>
              </a:ext>
            </a:extLst>
          </p:cNvPr>
          <p:cNvSpPr>
            <a:spLocks noGrp="1"/>
          </p:cNvSpPr>
          <p:nvPr>
            <p:ph idx="1"/>
          </p:nvPr>
        </p:nvSpPr>
        <p:spPr>
          <a:xfrm>
            <a:off x="237392" y="1828800"/>
            <a:ext cx="9573358" cy="3638550"/>
          </a:xfrm>
        </p:spPr>
        <p:txBody>
          <a:bodyPr>
            <a:normAutofit fontScale="77500" lnSpcReduction="20000"/>
          </a:bodyPr>
          <a:lstStyle/>
          <a:p>
            <a:r>
              <a:rPr lang="en-US" sz="3100" dirty="0"/>
              <a:t>ECHR –  Several cases addressing the rights of prisoners with disabilities (Article 3) </a:t>
            </a:r>
          </a:p>
          <a:p>
            <a:r>
              <a:rPr lang="en-US" sz="3100" dirty="0" err="1"/>
              <a:t>Semikhvostov</a:t>
            </a:r>
            <a:r>
              <a:rPr lang="en-US" sz="3100" dirty="0"/>
              <a:t> v Russia - violation of article 3 of the European Convention on Human Rights (prohibition of torture) due to the lack of accessibility for a disabled prisoner </a:t>
            </a:r>
          </a:p>
          <a:p>
            <a:r>
              <a:rPr lang="en-US" sz="3100" dirty="0"/>
              <a:t>Price v UK - inaccessible cell and restroom amounted to </a:t>
            </a:r>
            <a:r>
              <a:rPr lang="en-GB" sz="3100" dirty="0"/>
              <a:t>degrading treatment</a:t>
            </a:r>
            <a:r>
              <a:rPr lang="en-IE" sz="3100" dirty="0"/>
              <a:t> </a:t>
            </a:r>
            <a:endParaRPr lang="en-US" sz="3100" dirty="0"/>
          </a:p>
          <a:p>
            <a:r>
              <a:rPr lang="en-US" sz="3100" dirty="0"/>
              <a:t>D.G. v Poland  - man had to rely on his fellow inmates for mobility and sanitation </a:t>
            </a:r>
          </a:p>
          <a:p>
            <a:r>
              <a:rPr lang="en-US" sz="3100" dirty="0"/>
              <a:t>Other institutional settings – forensic psychiatric settings, residential services </a:t>
            </a:r>
          </a:p>
          <a:p>
            <a:endParaRPr lang="en-US" dirty="0"/>
          </a:p>
        </p:txBody>
      </p:sp>
    </p:spTree>
    <p:extLst>
      <p:ext uri="{BB962C8B-B14F-4D97-AF65-F5344CB8AC3E}">
        <p14:creationId xmlns:p14="http://schemas.microsoft.com/office/powerpoint/2010/main" val="345541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624E-4B28-0A4F-81B6-39C7C52602D6}"/>
              </a:ext>
            </a:extLst>
          </p:cNvPr>
          <p:cNvSpPr>
            <a:spLocks noGrp="1"/>
          </p:cNvSpPr>
          <p:nvPr>
            <p:ph type="title"/>
          </p:nvPr>
        </p:nvSpPr>
        <p:spPr/>
        <p:txBody>
          <a:bodyPr/>
          <a:lstStyle/>
          <a:p>
            <a:r>
              <a:rPr lang="en-US" b="1" dirty="0"/>
              <a:t>Irish Prisons </a:t>
            </a:r>
          </a:p>
        </p:txBody>
      </p:sp>
      <p:sp>
        <p:nvSpPr>
          <p:cNvPr id="3" name="Content Placeholder 2">
            <a:extLst>
              <a:ext uri="{FF2B5EF4-FFF2-40B4-BE49-F238E27FC236}">
                <a16:creationId xmlns:a16="http://schemas.microsoft.com/office/drawing/2014/main" id="{44963B1F-D837-C34C-8900-050DA4C21C87}"/>
              </a:ext>
            </a:extLst>
          </p:cNvPr>
          <p:cNvSpPr>
            <a:spLocks noGrp="1"/>
          </p:cNvSpPr>
          <p:nvPr>
            <p:ph idx="1"/>
          </p:nvPr>
        </p:nvSpPr>
        <p:spPr>
          <a:xfrm>
            <a:off x="237392" y="1687330"/>
            <a:ext cx="9398977" cy="3570470"/>
          </a:xfrm>
        </p:spPr>
        <p:txBody>
          <a:bodyPr>
            <a:normAutofit fontScale="92500" lnSpcReduction="20000"/>
          </a:bodyPr>
          <a:lstStyle/>
          <a:p>
            <a:pPr marL="285750" indent="-285750"/>
            <a:r>
              <a:rPr lang="en-US" dirty="0"/>
              <a:t>Prison Population:  4,384 mainly sort term  &lt;1 year  </a:t>
            </a:r>
          </a:p>
          <a:p>
            <a:pPr marL="285750" indent="-285750"/>
            <a:r>
              <a:rPr lang="en-US" dirty="0"/>
              <a:t>Governed by the Prison Act 2007 which gives effect to the SI Prisons Rules 2007 </a:t>
            </a:r>
          </a:p>
          <a:p>
            <a:pPr marL="285750" indent="-285750"/>
            <a:r>
              <a:rPr lang="en-US" dirty="0"/>
              <a:t>Broadly rooted in the Mandela Standards </a:t>
            </a:r>
          </a:p>
          <a:p>
            <a:pPr marL="285750" indent="-285750"/>
            <a:r>
              <a:rPr lang="en-US" dirty="0"/>
              <a:t>Rules foresee transfer to specific facilities for disabled people </a:t>
            </a:r>
            <a:endParaRPr lang="en-US" i="1" dirty="0"/>
          </a:p>
          <a:p>
            <a:r>
              <a:rPr lang="en-IE" sz="3000" dirty="0"/>
              <a:t>“I think one of the big issues with prison is if you don’t fall within the norm of being an 18-30-year-old, able-bodied male - and even using that term itself I know is not ideal. But if you don’t fit within that sort of norm, prison is going to be a challenge for you.”  </a:t>
            </a:r>
          </a:p>
          <a:p>
            <a:endParaRPr lang="en-US" dirty="0"/>
          </a:p>
        </p:txBody>
      </p:sp>
    </p:spTree>
    <p:extLst>
      <p:ext uri="{BB962C8B-B14F-4D97-AF65-F5344CB8AC3E}">
        <p14:creationId xmlns:p14="http://schemas.microsoft.com/office/powerpoint/2010/main" val="3082415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7FB3-63E6-574F-AE2A-4FAB673EC918}"/>
              </a:ext>
            </a:extLst>
          </p:cNvPr>
          <p:cNvSpPr>
            <a:spLocks noGrp="1"/>
          </p:cNvSpPr>
          <p:nvPr>
            <p:ph type="title"/>
          </p:nvPr>
        </p:nvSpPr>
        <p:spPr/>
        <p:txBody>
          <a:bodyPr/>
          <a:lstStyle/>
          <a:p>
            <a:r>
              <a:rPr lang="en-US" b="1" dirty="0"/>
              <a:t>Project Structure </a:t>
            </a:r>
          </a:p>
        </p:txBody>
      </p:sp>
      <p:sp>
        <p:nvSpPr>
          <p:cNvPr id="3" name="Content Placeholder 2">
            <a:extLst>
              <a:ext uri="{FF2B5EF4-FFF2-40B4-BE49-F238E27FC236}">
                <a16:creationId xmlns:a16="http://schemas.microsoft.com/office/drawing/2014/main" id="{1B4F6F35-F567-2F4D-B61F-15C4CD9E748B}"/>
              </a:ext>
            </a:extLst>
          </p:cNvPr>
          <p:cNvSpPr>
            <a:spLocks noGrp="1"/>
          </p:cNvSpPr>
          <p:nvPr>
            <p:ph idx="1"/>
          </p:nvPr>
        </p:nvSpPr>
        <p:spPr>
          <a:xfrm>
            <a:off x="237392" y="1828800"/>
            <a:ext cx="9573358" cy="3600450"/>
          </a:xfrm>
        </p:spPr>
        <p:txBody>
          <a:bodyPr>
            <a:normAutofit fontScale="85000" lnSpcReduction="20000"/>
          </a:bodyPr>
          <a:lstStyle/>
          <a:p>
            <a:r>
              <a:rPr lang="en-US" sz="3300" dirty="0"/>
              <a:t>Three researchers on the Project </a:t>
            </a:r>
          </a:p>
          <a:p>
            <a:r>
              <a:rPr lang="en-US" sz="3300" dirty="0"/>
              <a:t>Advisory board of Five DPOS: VVI, NPSA, ILMI, RE and NPSA </a:t>
            </a:r>
          </a:p>
          <a:p>
            <a:pPr marL="285750" indent="-285750"/>
            <a:r>
              <a:rPr lang="en-US" sz="3300" dirty="0"/>
              <a:t>Commissioned by the IPRT and funded by IHREC</a:t>
            </a:r>
          </a:p>
          <a:p>
            <a:pPr marL="285750" indent="-285750"/>
            <a:r>
              <a:rPr lang="en-US" sz="3300" dirty="0"/>
              <a:t>Interviewed 31 people </a:t>
            </a:r>
          </a:p>
          <a:p>
            <a:pPr marL="742950" lvl="1" indent="-285750">
              <a:buFont typeface="Courier New" panose="02070309020205020404" pitchFamily="49" charset="0"/>
              <a:buChar char="o"/>
            </a:pPr>
            <a:r>
              <a:rPr lang="en-US" sz="3300" dirty="0"/>
              <a:t>16 Disabled People in Prison </a:t>
            </a:r>
          </a:p>
          <a:p>
            <a:pPr marL="742950" lvl="1" indent="-285750">
              <a:buFont typeface="Courier New" panose="02070309020205020404" pitchFamily="49" charset="0"/>
              <a:buChar char="o"/>
            </a:pPr>
            <a:r>
              <a:rPr lang="en-US" sz="3300" dirty="0"/>
              <a:t>4 prison staff</a:t>
            </a:r>
          </a:p>
          <a:p>
            <a:pPr marL="742950" lvl="1" indent="-285750">
              <a:buFont typeface="Courier New" panose="02070309020205020404" pitchFamily="49" charset="0"/>
              <a:buChar char="o"/>
            </a:pPr>
            <a:r>
              <a:rPr lang="en-US" sz="3300" dirty="0"/>
              <a:t>3 Disability rights advocates </a:t>
            </a:r>
          </a:p>
          <a:p>
            <a:pPr marL="742950" lvl="1" indent="-285750">
              <a:buFont typeface="Courier New" panose="02070309020205020404" pitchFamily="49" charset="0"/>
              <a:buChar char="o"/>
            </a:pPr>
            <a:r>
              <a:rPr lang="en-US" sz="3300" dirty="0"/>
              <a:t>1 Penal reform advocate </a:t>
            </a:r>
          </a:p>
          <a:p>
            <a:pPr marL="742950" lvl="1" indent="-285750">
              <a:buFont typeface="Courier New" panose="02070309020205020404" pitchFamily="49" charset="0"/>
              <a:buChar char="o"/>
            </a:pPr>
            <a:r>
              <a:rPr lang="en-US" sz="3300" dirty="0"/>
              <a:t> 7 Stakeholders across the criminal justice system </a:t>
            </a:r>
          </a:p>
          <a:p>
            <a:endParaRPr lang="en-US" dirty="0"/>
          </a:p>
        </p:txBody>
      </p:sp>
    </p:spTree>
    <p:extLst>
      <p:ext uri="{BB962C8B-B14F-4D97-AF65-F5344CB8AC3E}">
        <p14:creationId xmlns:p14="http://schemas.microsoft.com/office/powerpoint/2010/main" val="2271684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FD2A-1C29-724E-B763-EAD6F8639058}"/>
              </a:ext>
            </a:extLst>
          </p:cNvPr>
          <p:cNvSpPr>
            <a:spLocks noGrp="1"/>
          </p:cNvSpPr>
          <p:nvPr>
            <p:ph type="title"/>
          </p:nvPr>
        </p:nvSpPr>
        <p:spPr/>
        <p:txBody>
          <a:bodyPr/>
          <a:lstStyle/>
          <a:p>
            <a:r>
              <a:rPr lang="en-US" b="1" dirty="0"/>
              <a:t>Physical Environment </a:t>
            </a:r>
          </a:p>
        </p:txBody>
      </p:sp>
      <p:sp>
        <p:nvSpPr>
          <p:cNvPr id="3" name="Content Placeholder 2">
            <a:extLst>
              <a:ext uri="{FF2B5EF4-FFF2-40B4-BE49-F238E27FC236}">
                <a16:creationId xmlns:a16="http://schemas.microsoft.com/office/drawing/2014/main" id="{53DF8318-8442-7E4C-B3DD-2CA014910245}"/>
              </a:ext>
            </a:extLst>
          </p:cNvPr>
          <p:cNvSpPr>
            <a:spLocks noGrp="1"/>
          </p:cNvSpPr>
          <p:nvPr>
            <p:ph idx="1"/>
          </p:nvPr>
        </p:nvSpPr>
        <p:spPr>
          <a:xfrm>
            <a:off x="237392" y="1687330"/>
            <a:ext cx="9398977" cy="3818120"/>
          </a:xfrm>
        </p:spPr>
        <p:txBody>
          <a:bodyPr>
            <a:normAutofit lnSpcReduction="10000"/>
          </a:bodyPr>
          <a:lstStyle/>
          <a:p>
            <a:r>
              <a:rPr lang="en-IE" dirty="0"/>
              <a:t>Physical environment an issue across impairment types </a:t>
            </a:r>
          </a:p>
          <a:p>
            <a:r>
              <a:rPr lang="en-IE" dirty="0"/>
              <a:t>Barriers in terms of the sensory accessibility of prisons </a:t>
            </a:r>
          </a:p>
          <a:p>
            <a:pPr marL="742950" lvl="1" indent="-285750"/>
            <a:r>
              <a:rPr lang="en-IE" dirty="0"/>
              <a:t>Noise</a:t>
            </a:r>
          </a:p>
          <a:p>
            <a:pPr marL="742950" lvl="1" indent="-285750"/>
            <a:r>
              <a:rPr lang="en-IE" dirty="0"/>
              <a:t>Lights </a:t>
            </a:r>
          </a:p>
          <a:p>
            <a:pPr marL="742950" lvl="1" indent="-285750"/>
            <a:r>
              <a:rPr lang="en-IE" dirty="0"/>
              <a:t>Chemical smell </a:t>
            </a:r>
          </a:p>
          <a:p>
            <a:pPr marL="742950" lvl="1" indent="-285750"/>
            <a:r>
              <a:rPr lang="en-IE" dirty="0"/>
              <a:t>Time </a:t>
            </a:r>
          </a:p>
          <a:p>
            <a:r>
              <a:rPr lang="en-IE" dirty="0"/>
              <a:t>Both at risk of over and under stimulation </a:t>
            </a:r>
          </a:p>
          <a:p>
            <a:r>
              <a:rPr lang="en-IE" dirty="0"/>
              <a:t>“When they slam that door at 7 o’clock, that is it, you are in there until there until the next morning.”</a:t>
            </a:r>
          </a:p>
          <a:p>
            <a:endParaRPr lang="en-US" dirty="0"/>
          </a:p>
        </p:txBody>
      </p:sp>
    </p:spTree>
    <p:extLst>
      <p:ext uri="{BB962C8B-B14F-4D97-AF65-F5344CB8AC3E}">
        <p14:creationId xmlns:p14="http://schemas.microsoft.com/office/powerpoint/2010/main" val="184197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B7990-96F8-064C-A6C7-09D964AF1C87}"/>
              </a:ext>
            </a:extLst>
          </p:cNvPr>
          <p:cNvSpPr>
            <a:spLocks noGrp="1"/>
          </p:cNvSpPr>
          <p:nvPr>
            <p:ph type="title"/>
          </p:nvPr>
        </p:nvSpPr>
        <p:spPr/>
        <p:txBody>
          <a:bodyPr/>
          <a:lstStyle/>
          <a:p>
            <a:r>
              <a:rPr lang="en-US" b="1" dirty="0"/>
              <a:t>Access to Information </a:t>
            </a:r>
          </a:p>
        </p:txBody>
      </p:sp>
      <p:sp>
        <p:nvSpPr>
          <p:cNvPr id="3" name="Content Placeholder 2">
            <a:extLst>
              <a:ext uri="{FF2B5EF4-FFF2-40B4-BE49-F238E27FC236}">
                <a16:creationId xmlns:a16="http://schemas.microsoft.com/office/drawing/2014/main" id="{50A9715C-B578-E849-9B78-DD63BF52DCF8}"/>
              </a:ext>
            </a:extLst>
          </p:cNvPr>
          <p:cNvSpPr>
            <a:spLocks noGrp="1"/>
          </p:cNvSpPr>
          <p:nvPr>
            <p:ph idx="1"/>
          </p:nvPr>
        </p:nvSpPr>
        <p:spPr>
          <a:xfrm>
            <a:off x="237392" y="1828800"/>
            <a:ext cx="9592408" cy="3448050"/>
          </a:xfrm>
        </p:spPr>
        <p:txBody>
          <a:bodyPr>
            <a:normAutofit fontScale="92500" lnSpcReduction="10000"/>
          </a:bodyPr>
          <a:lstStyle/>
          <a:p>
            <a:pPr marL="285750" indent="-285750"/>
            <a:r>
              <a:rPr lang="en-IE" dirty="0"/>
              <a:t>Huge amount of information not written down </a:t>
            </a:r>
          </a:p>
          <a:p>
            <a:pPr marL="285750" indent="-285750"/>
            <a:r>
              <a:rPr lang="en-IE" dirty="0"/>
              <a:t>Written in plain language </a:t>
            </a:r>
          </a:p>
          <a:p>
            <a:pPr marL="285750" indent="-285750"/>
            <a:r>
              <a:rPr lang="en-IE" dirty="0"/>
              <a:t>No </a:t>
            </a:r>
            <a:r>
              <a:rPr lang="en-IE" dirty="0" smtClean="0"/>
              <a:t>easy to </a:t>
            </a:r>
            <a:r>
              <a:rPr lang="en-IE" dirty="0"/>
              <a:t>read available </a:t>
            </a:r>
          </a:p>
          <a:p>
            <a:r>
              <a:rPr lang="en-IE" sz="3200" dirty="0"/>
              <a:t>“I try and make my own meaning up of it</a:t>
            </a:r>
            <a:r>
              <a:rPr lang="en-IE" sz="3200" dirty="0" smtClean="0"/>
              <a:t>.”</a:t>
            </a:r>
            <a:endParaRPr lang="en-IE" sz="3200" dirty="0"/>
          </a:p>
          <a:p>
            <a:r>
              <a:rPr lang="en-IE" sz="3200" dirty="0"/>
              <a:t>“To be honest with you I was too embarrassed to ask anyone else. Do you know, for my situation, I left school at an early age and I never got to learn how to read and write in school.” </a:t>
            </a:r>
          </a:p>
          <a:p>
            <a:endParaRPr lang="en-US" dirty="0"/>
          </a:p>
        </p:txBody>
      </p:sp>
    </p:spTree>
    <p:extLst>
      <p:ext uri="{BB962C8B-B14F-4D97-AF65-F5344CB8AC3E}">
        <p14:creationId xmlns:p14="http://schemas.microsoft.com/office/powerpoint/2010/main" val="389039269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3324</TotalTime>
  <Words>1715</Words>
  <Application>Microsoft Office PowerPoint</Application>
  <PresentationFormat>Widescreen</PresentationFormat>
  <Paragraphs>119</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Times New Roman</vt:lpstr>
      <vt:lpstr>Office Theme</vt:lpstr>
      <vt:lpstr>NDA Annual Conference 2020</vt:lpstr>
      <vt:lpstr>The Rights of Disabled People in Irish Prisons </vt:lpstr>
      <vt:lpstr>Who are disabled people in prison? </vt:lpstr>
      <vt:lpstr>Human Rights Framework </vt:lpstr>
      <vt:lpstr>Human Rights Framework (continued) </vt:lpstr>
      <vt:lpstr>Irish Prisons </vt:lpstr>
      <vt:lpstr>Project Structure </vt:lpstr>
      <vt:lpstr>Physical Environment </vt:lpstr>
      <vt:lpstr>Access to Information </vt:lpstr>
      <vt:lpstr>Communication Access </vt:lpstr>
      <vt:lpstr>Communication </vt:lpstr>
      <vt:lpstr>Understanding of rights </vt:lpstr>
      <vt:lpstr>Rules, Dicipline, Regime </vt:lpstr>
      <vt:lpstr>Regime </vt:lpstr>
      <vt:lpstr>Regime  (continued)</vt:lpstr>
      <vt:lpstr>Non discrimination in Prison Services  </vt:lpstr>
      <vt:lpstr>Access to employment in a prison setting:  </vt:lpstr>
      <vt:lpstr>Support </vt:lpstr>
      <vt:lpstr>Diversion </vt:lpstr>
      <vt:lpstr>Transition from Prison </vt:lpstr>
      <vt:lpstr>Transition from Prison (continued)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Jacinta G. Byrne</cp:lastModifiedBy>
  <cp:revision>14</cp:revision>
  <dcterms:created xsi:type="dcterms:W3CDTF">2020-08-14T07:58:57Z</dcterms:created>
  <dcterms:modified xsi:type="dcterms:W3CDTF">2020-10-19T15:17:24Z</dcterms:modified>
</cp:coreProperties>
</file>