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</a:t>
            </a:r>
            <a:r>
              <a:rPr lang="en-GB" dirty="0" err="1" smtClean="0"/>
              <a:t>Conferendce</a:t>
            </a:r>
            <a:r>
              <a:rPr lang="en-GB" dirty="0" smtClean="0"/>
              <a:t> 2020</a:t>
            </a:r>
            <a:endParaRPr lang="en-IE" dirty="0"/>
          </a:p>
        </p:txBody>
      </p:sp>
      <p:pic>
        <p:nvPicPr>
          <p:cNvPr id="5" name="Content Placeholder 4" descr="Annual Conference Wednesday 21 October 2020.&#10;Facilitating the effective and equal participation of persons with disabilities in the Irish criminal justice system (Article 13 UNCRPD)" title="NDA Annual Conference 2020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9C7BF-67A7-45F1-A682-1D77FEB1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>
                <a:latin typeface="Gill Sans MT" panose="020B0502020104020203" pitchFamily="34" charset="0"/>
              </a:rPr>
              <a:t>Legislation and Policy - Overview</a:t>
            </a:r>
            <a:endParaRPr lang="en-I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03411-5782-4905-8F60-8AFDB1DAB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/>
            <a:r>
              <a:rPr lang="en-IE" dirty="0">
                <a:latin typeface="Gill Sans MT" panose="020B0502020104020203" pitchFamily="34" charset="0"/>
                <a:cs typeface="Arial" panose="020B0604020202020204" pitchFamily="34" charset="0"/>
              </a:rPr>
              <a:t>Mental Health Act 2001 – update</a:t>
            </a:r>
          </a:p>
          <a:p>
            <a:pPr marL="342900" lvl="0" indent="-342900"/>
            <a:r>
              <a:rPr lang="en-IE" dirty="0">
                <a:latin typeface="Gill Sans MT" panose="020B0502020104020203" pitchFamily="34" charset="0"/>
                <a:cs typeface="Arial" panose="020B0604020202020204" pitchFamily="34" charset="0"/>
              </a:rPr>
              <a:t>Programme for Government – Our Shared Future</a:t>
            </a:r>
          </a:p>
          <a:p>
            <a:pPr marL="342900" lvl="0" indent="-342900"/>
            <a:r>
              <a:rPr lang="en-IE" dirty="0">
                <a:latin typeface="Gill Sans MT" panose="020B0502020104020203" pitchFamily="34" charset="0"/>
                <a:cs typeface="Arial" panose="020B0604020202020204" pitchFamily="34" charset="0"/>
              </a:rPr>
              <a:t>Sharing the Vision – A Mental Health Policy for All (STV)</a:t>
            </a:r>
          </a:p>
          <a:p>
            <a:pPr marL="342900" lvl="0" indent="-342900"/>
            <a:r>
              <a:rPr lang="en-IE" dirty="0">
                <a:latin typeface="Gill Sans MT" panose="020B0502020104020203" pitchFamily="34" charset="0"/>
                <a:cs typeface="Arial" panose="020B0604020202020204" pitchFamily="34" charset="0"/>
              </a:rPr>
              <a:t>Connecting for Life (2015-24)</a:t>
            </a:r>
          </a:p>
          <a:p>
            <a:pPr marL="342900" lvl="0" indent="-342900"/>
            <a:r>
              <a:rPr lang="en-IE" dirty="0">
                <a:latin typeface="Gill Sans MT" panose="020B0502020104020203" pitchFamily="34" charset="0"/>
                <a:cs typeface="Arial" panose="020B0604020202020204" pitchFamily="34" charset="0"/>
              </a:rPr>
              <a:t>Above reflect </a:t>
            </a:r>
            <a:r>
              <a:rPr lang="en-IE" dirty="0" err="1">
                <a:latin typeface="Gill Sans MT" panose="020B0502020104020203" pitchFamily="34" charset="0"/>
                <a:cs typeface="Arial" panose="020B0604020202020204" pitchFamily="34" charset="0"/>
              </a:rPr>
              <a:t>Sláintecare</a:t>
            </a:r>
            <a:r>
              <a:rPr lang="en-IE" dirty="0">
                <a:latin typeface="Gill Sans MT" panose="020B0502020104020203" pitchFamily="34" charset="0"/>
                <a:cs typeface="Arial" panose="020B0604020202020204" pitchFamily="34" charset="0"/>
              </a:rPr>
              <a:t> principles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345250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8932-4898-4EA2-8157-4BF5BEC3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>
                <a:latin typeface="Gill Sans MT" panose="020B0502020104020203" pitchFamily="34" charset="0"/>
              </a:rPr>
              <a:t>Services - Overview</a:t>
            </a:r>
            <a:endParaRPr lang="en-IE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ADC6C-4E85-4314-A404-16E43B1B9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>
                <a:latin typeface="Gill Sans MT" panose="020B0502020104020203" pitchFamily="34" charset="0"/>
              </a:rPr>
              <a:t>€1.026 billion for Mental Health in 2020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Range of specialist acute and community-based care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Approved centres monitored by Mental Health Commission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115 Adult Community Mental Health Teams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Specialist services for prisoners and ex-prisoners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Clinical Programmes (Psychosis, Self-Harm, etc.)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161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108CF-C205-4482-B5AE-5C550A76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>
                <a:latin typeface="Gill Sans MT" panose="020B0502020104020203" pitchFamily="34" charset="0"/>
              </a:rPr>
              <a:t>Some key principles</a:t>
            </a:r>
            <a:endParaRPr lang="en-IE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376A4-44A4-4CFE-99F9-ECE3645B9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>
                <a:latin typeface="Gill Sans MT" panose="020B0502020104020203" pitchFamily="34" charset="0"/>
              </a:rPr>
              <a:t>Equity, Access, Person-centred Recovery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Reconfiguration to community care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Quality Care – Timely Access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Health services for eligible persons within resources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Access via GP, Health Centre, Emergency Departments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Access based on prioritised clinical assessment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394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69B7-90AF-473D-A920-01977FA4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>
                <a:latin typeface="Gill Sans MT" panose="020B0502020104020203" pitchFamily="34" charset="0"/>
              </a:rPr>
              <a:t>Recent Developments</a:t>
            </a:r>
            <a:endParaRPr lang="en-IE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D333C-8C46-4118-99BD-649E59011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>
                <a:latin typeface="Gill Sans MT" panose="020B0502020104020203" pitchFamily="34" charset="0"/>
              </a:rPr>
              <a:t>€300m new investment since 2012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Upgrading acute units and new forensic service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Enhanced community services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Implemented17 Suicide Prevention plans nationally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Develop counselling and e-mental health services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Develop Clinical Programme for Dual Diagnosis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59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691C-31B9-4826-AE5E-C5640367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406769"/>
            <a:ext cx="9398977" cy="723534"/>
          </a:xfrm>
        </p:spPr>
        <p:txBody>
          <a:bodyPr>
            <a:normAutofit fontScale="90000"/>
          </a:bodyPr>
          <a:lstStyle/>
          <a:p>
            <a:r>
              <a:rPr lang="en-IE" sz="4000" b="1" dirty="0">
                <a:latin typeface="Gill Sans MT" panose="020B0502020104020203" pitchFamily="34" charset="0"/>
              </a:rPr>
              <a:t>Other HSE Initiatives Under Mental Health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241E-8ED9-4DB2-9A87-AD445F2BF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1" y="2171700"/>
            <a:ext cx="9821008" cy="3279531"/>
          </a:xfrm>
        </p:spPr>
        <p:txBody>
          <a:bodyPr>
            <a:noAutofit/>
          </a:bodyPr>
          <a:lstStyle/>
          <a:p>
            <a:pPr lvl="0"/>
            <a:r>
              <a:rPr lang="en-IE" dirty="0">
                <a:latin typeface="Gill Sans MT" panose="020B0502020104020203" pitchFamily="34" charset="0"/>
              </a:rPr>
              <a:t>Develop Counselling in Primary Care, Talk Therapies and DBT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Improve MH links with other care programmes and external agencies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Progress Inter-Departmental Report on Diversion 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Liaise with IPS/Probation Service in advance of prisoner release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Develop National Drugs Strategy </a:t>
            </a:r>
          </a:p>
        </p:txBody>
      </p:sp>
    </p:spTree>
    <p:extLst>
      <p:ext uri="{BB962C8B-B14F-4D97-AF65-F5344CB8AC3E}">
        <p14:creationId xmlns:p14="http://schemas.microsoft.com/office/powerpoint/2010/main" val="374205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B4D6-081B-4843-B2F0-344AB841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>
                <a:latin typeface="Gill Sans MT" panose="020B0502020104020203" pitchFamily="34" charset="0"/>
              </a:rPr>
              <a:t>Challenges</a:t>
            </a:r>
            <a:endParaRPr lang="en-IE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C645-8E16-4141-A7C6-92403308D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687330"/>
            <a:ext cx="9582469" cy="3279531"/>
          </a:xfrm>
        </p:spPr>
        <p:txBody>
          <a:bodyPr>
            <a:noAutofit/>
          </a:bodyPr>
          <a:lstStyle/>
          <a:p>
            <a:pPr lvl="0"/>
            <a:r>
              <a:rPr lang="en-IE" dirty="0">
                <a:latin typeface="Gill Sans MT" panose="020B0502020104020203" pitchFamily="34" charset="0"/>
              </a:rPr>
              <a:t>Increasing demand, case complexity, waiting lists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Staff Recruitment and Retention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Additional investment to meet evolving needs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Service gaps -  e.g. new MOU with justice system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National 7/7 service and improve Out-of-Hours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Accommodation and keeping appointments</a:t>
            </a:r>
          </a:p>
        </p:txBody>
      </p:sp>
    </p:spTree>
    <p:extLst>
      <p:ext uri="{BB962C8B-B14F-4D97-AF65-F5344CB8AC3E}">
        <p14:creationId xmlns:p14="http://schemas.microsoft.com/office/powerpoint/2010/main" val="128502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BAE6-D83B-4507-A82C-1DB496AE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>
                <a:latin typeface="Gill Sans MT" panose="020B0502020104020203" pitchFamily="34" charset="0"/>
              </a:rPr>
              <a:t>Some Next Steps</a:t>
            </a:r>
            <a:endParaRPr lang="en-IE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E5CC-8682-46B7-A441-11E228EFC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dirty="0">
                <a:latin typeface="Gill Sans MT" panose="020B0502020104020203" pitchFamily="34" charset="0"/>
              </a:rPr>
              <a:t>New facility at </a:t>
            </a:r>
            <a:r>
              <a:rPr lang="en-IE" dirty="0" err="1">
                <a:latin typeface="Gill Sans MT" panose="020B0502020104020203" pitchFamily="34" charset="0"/>
              </a:rPr>
              <a:t>Portrane</a:t>
            </a:r>
            <a:r>
              <a:rPr lang="en-IE" dirty="0">
                <a:latin typeface="Gill Sans MT" panose="020B0502020104020203" pitchFamily="34" charset="0"/>
              </a:rPr>
              <a:t> to replace CMH, Dundrum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Progress new regional forensic MH units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Establish STV Implementation Committee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New Taskforce (Mental Health, Addiction, Primary Care)</a:t>
            </a:r>
          </a:p>
          <a:p>
            <a:pPr lvl="0"/>
            <a:r>
              <a:rPr lang="en-IE" dirty="0">
                <a:latin typeface="Gill Sans MT" panose="020B0502020104020203" pitchFamily="34" charset="0"/>
              </a:rPr>
              <a:t>Develop integrated approaches inside and outside HSE</a:t>
            </a:r>
          </a:p>
          <a:p>
            <a:r>
              <a:rPr lang="en-IE" dirty="0">
                <a:latin typeface="Gill Sans MT" panose="020B0502020104020203" pitchFamily="34" charset="0"/>
              </a:rPr>
              <a:t>Improve data on housing, welfare and care needs of ex-prisoners</a:t>
            </a:r>
          </a:p>
        </p:txBody>
      </p:sp>
    </p:spTree>
    <p:extLst>
      <p:ext uri="{BB962C8B-B14F-4D97-AF65-F5344CB8AC3E}">
        <p14:creationId xmlns:p14="http://schemas.microsoft.com/office/powerpoint/2010/main" val="396804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303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Office Theme</vt:lpstr>
      <vt:lpstr>NDA Annual Conferendce 2020</vt:lpstr>
      <vt:lpstr>Legislation and Policy - Overview</vt:lpstr>
      <vt:lpstr>Services - Overview</vt:lpstr>
      <vt:lpstr>Some key principles</vt:lpstr>
      <vt:lpstr>Recent Developments</vt:lpstr>
      <vt:lpstr>Other HSE Initiatives Under Mental Health </vt:lpstr>
      <vt:lpstr>Challenges</vt:lpstr>
      <vt:lpstr>Some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11</cp:revision>
  <dcterms:created xsi:type="dcterms:W3CDTF">2020-08-14T07:58:57Z</dcterms:created>
  <dcterms:modified xsi:type="dcterms:W3CDTF">2020-10-14T09:02:05Z</dcterms:modified>
</cp:coreProperties>
</file>