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9" r:id="rId3"/>
    <p:sldId id="260" r:id="rId4"/>
    <p:sldId id="277" r:id="rId5"/>
    <p:sldId id="268" r:id="rId6"/>
    <p:sldId id="269" r:id="rId7"/>
    <p:sldId id="279" r:id="rId8"/>
    <p:sldId id="270" r:id="rId9"/>
    <p:sldId id="266" r:id="rId10"/>
    <p:sldId id="267" r:id="rId11"/>
    <p:sldId id="283" r:id="rId12"/>
    <p:sldId id="272" r:id="rId13"/>
    <p:sldId id="271" r:id="rId14"/>
    <p:sldId id="273" r:id="rId15"/>
    <p:sldId id="261" r:id="rId16"/>
    <p:sldId id="275" r:id="rId17"/>
    <p:sldId id="288" r:id="rId18"/>
    <p:sldId id="289" r:id="rId19"/>
    <p:sldId id="274" r:id="rId20"/>
    <p:sldId id="278" r:id="rId21"/>
    <p:sldId id="280" r:id="rId22"/>
    <p:sldId id="281" r:id="rId23"/>
    <p:sldId id="286" r:id="rId24"/>
    <p:sldId id="285" r:id="rId25"/>
    <p:sldId id="282" r:id="rId26"/>
    <p:sldId id="287" r:id="rId27"/>
    <p:sldId id="29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102" y="138"/>
      </p:cViewPr>
      <p:guideLst/>
    </p:cSldViewPr>
  </p:slideViewPr>
  <p:notesTextViewPr>
    <p:cViewPr>
      <p:scale>
        <a:sx n="1" d="1"/>
        <a:sy n="1" d="1"/>
      </p:scale>
      <p:origin x="0" y="0"/>
    </p:cViewPr>
  </p:notesTextViewPr>
  <p:notesViewPr>
    <p:cSldViewPr snapToGrid="0">
      <p:cViewPr varScale="1">
        <p:scale>
          <a:sx n="52" d="100"/>
          <a:sy n="52" d="100"/>
        </p:scale>
        <p:origin x="268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4B0956-D351-4FFE-BD7D-16A15776134D}" type="datetimeFigureOut">
              <a:rPr lang="en-IE" smtClean="0"/>
              <a:t>19/10/2020</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4EE2CE-0FC6-4DCC-87FD-8E7686B4A6C9}" type="slidenum">
              <a:rPr lang="en-IE" smtClean="0"/>
              <a:t>‹#›</a:t>
            </a:fld>
            <a:endParaRPr lang="en-IE"/>
          </a:p>
        </p:txBody>
      </p:sp>
    </p:spTree>
    <p:extLst>
      <p:ext uri="{BB962C8B-B14F-4D97-AF65-F5344CB8AC3E}">
        <p14:creationId xmlns:p14="http://schemas.microsoft.com/office/powerpoint/2010/main" val="1952869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800" b="1" dirty="0" smtClean="0"/>
              <a:t>Criminal Law (Sexual Offences) Act 2017</a:t>
            </a:r>
          </a:p>
          <a:p>
            <a:endParaRPr lang="en-IE" sz="1800" b="1" dirty="0" smtClean="0"/>
          </a:p>
          <a:p>
            <a:r>
              <a:rPr lang="en-IE" sz="1800" dirty="0" smtClean="0"/>
              <a:t>Protected person - a person lacks the capacity to consent to a sexual act if he or she is, by reason of a mental or intellectual disability or a mental illness, incapable of— </a:t>
            </a:r>
          </a:p>
          <a:p>
            <a:pPr marL="514350" indent="-514350">
              <a:buAutoNum type="alphaLcParenBoth"/>
            </a:pPr>
            <a:r>
              <a:rPr lang="en-IE" sz="1800" dirty="0" smtClean="0"/>
              <a:t>understanding the nature, or the reasonably foreseeable consequences, of that act,</a:t>
            </a:r>
          </a:p>
          <a:p>
            <a:r>
              <a:rPr lang="en-IE" sz="1800" dirty="0" smtClean="0"/>
              <a:t>(b) evaluating relevant information for the purposes of deciding whether or not to engage in that act, or </a:t>
            </a:r>
          </a:p>
          <a:p>
            <a:r>
              <a:rPr lang="en-IE" sz="1800" dirty="0" smtClean="0"/>
              <a:t>(c) communicating his or her consent to that act by speech, sign language or otherwise,</a:t>
            </a:r>
            <a:endParaRPr lang="en-IE" sz="1800" dirty="0"/>
          </a:p>
        </p:txBody>
      </p:sp>
      <p:sp>
        <p:nvSpPr>
          <p:cNvPr id="4" name="Slide Number Placeholder 3"/>
          <p:cNvSpPr>
            <a:spLocks noGrp="1"/>
          </p:cNvSpPr>
          <p:nvPr>
            <p:ph type="sldNum" sz="quarter" idx="10"/>
          </p:nvPr>
        </p:nvSpPr>
        <p:spPr/>
        <p:txBody>
          <a:bodyPr/>
          <a:lstStyle/>
          <a:p>
            <a:fld id="{6D4EE2CE-0FC6-4DCC-87FD-8E7686B4A6C9}" type="slidenum">
              <a:rPr lang="en-IE" smtClean="0"/>
              <a:t>15</a:t>
            </a:fld>
            <a:endParaRPr lang="en-IE"/>
          </a:p>
        </p:txBody>
      </p:sp>
    </p:spTree>
    <p:extLst>
      <p:ext uri="{BB962C8B-B14F-4D97-AF65-F5344CB8AC3E}">
        <p14:creationId xmlns:p14="http://schemas.microsoft.com/office/powerpoint/2010/main" val="2092936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B1D2F-AB9A-4B57-AFC3-0D6695554645}"/>
              </a:ext>
            </a:extLst>
          </p:cNvPr>
          <p:cNvSpPr>
            <a:spLocks noGrp="1"/>
          </p:cNvSpPr>
          <p:nvPr>
            <p:ph type="ctrTitle"/>
          </p:nvPr>
        </p:nvSpPr>
        <p:spPr>
          <a:xfrm>
            <a:off x="205154" y="814632"/>
            <a:ext cx="9542584" cy="1198806"/>
          </a:xfrm>
        </p:spPr>
        <p:txBody>
          <a:bodyPr anchor="b"/>
          <a:lstStyle>
            <a:lvl1pPr algn="ctr">
              <a:defRPr sz="6000"/>
            </a:lvl1pPr>
          </a:lstStyle>
          <a:p>
            <a:r>
              <a:rPr lang="en-US" dirty="0"/>
              <a:t>Click to edit Master title style</a:t>
            </a:r>
            <a:endParaRPr lang="en-IE" dirty="0"/>
          </a:p>
        </p:txBody>
      </p:sp>
      <p:sp>
        <p:nvSpPr>
          <p:cNvPr id="3" name="Subtitle 2">
            <a:extLst>
              <a:ext uri="{FF2B5EF4-FFF2-40B4-BE49-F238E27FC236}">
                <a16:creationId xmlns:a16="http://schemas.microsoft.com/office/drawing/2014/main" id="{E83D7A40-80EE-4269-B53A-A192784051FF}"/>
              </a:ext>
            </a:extLst>
          </p:cNvPr>
          <p:cNvSpPr>
            <a:spLocks noGrp="1"/>
          </p:cNvSpPr>
          <p:nvPr>
            <p:ph type="subTitle" idx="1"/>
          </p:nvPr>
        </p:nvSpPr>
        <p:spPr>
          <a:xfrm>
            <a:off x="205153" y="2195267"/>
            <a:ext cx="9542583" cy="286910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0D63CFD-F96A-454B-921C-81867A3B7508}"/>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BC32CB63-139F-4259-A4C0-0981390A800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8F8BB5F-98D5-41A8-A09D-66B23EB0A237}"/>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316949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667C-F5EC-47EB-B805-904212E99E5F}"/>
              </a:ext>
            </a:extLst>
          </p:cNvPr>
          <p:cNvSpPr>
            <a:spLocks noGrp="1"/>
          </p:cNvSpPr>
          <p:nvPr>
            <p:ph type="title"/>
          </p:nvPr>
        </p:nvSpPr>
        <p:spPr>
          <a:xfrm>
            <a:off x="266700" y="1056358"/>
            <a:ext cx="8982808" cy="679573"/>
          </a:xfrm>
        </p:spPr>
        <p:txBody>
          <a:bodyPr/>
          <a:lstStyle/>
          <a:p>
            <a:r>
              <a:rPr lang="en-US" dirty="0"/>
              <a:t>Click to edit Master title style</a:t>
            </a:r>
            <a:endParaRPr lang="en-IE" dirty="0"/>
          </a:p>
        </p:txBody>
      </p:sp>
      <p:sp>
        <p:nvSpPr>
          <p:cNvPr id="3" name="Vertical Text Placeholder 2">
            <a:extLst>
              <a:ext uri="{FF2B5EF4-FFF2-40B4-BE49-F238E27FC236}">
                <a16:creationId xmlns:a16="http://schemas.microsoft.com/office/drawing/2014/main" id="{32FFD2BF-B4D2-4AD2-9CC3-A61FD6BF95A4}"/>
              </a:ext>
            </a:extLst>
          </p:cNvPr>
          <p:cNvSpPr>
            <a:spLocks noGrp="1"/>
          </p:cNvSpPr>
          <p:nvPr>
            <p:ph type="body" orient="vert" idx="1"/>
          </p:nvPr>
        </p:nvSpPr>
        <p:spPr>
          <a:xfrm>
            <a:off x="266700" y="1735931"/>
            <a:ext cx="8982808" cy="33861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6181439-9C13-432D-A76E-36B6AB11B696}"/>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91FFB6FB-1D09-43EA-92B7-E6D11977806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9952BB2-DAB6-454F-A099-842C5AB0D66B}"/>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11570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FDFDEE-A3E5-4DE7-BA03-7FEE080B7CA0}"/>
              </a:ext>
            </a:extLst>
          </p:cNvPr>
          <p:cNvSpPr>
            <a:spLocks noGrp="1"/>
          </p:cNvSpPr>
          <p:nvPr>
            <p:ph type="title" orient="vert"/>
          </p:nvPr>
        </p:nvSpPr>
        <p:spPr>
          <a:xfrm>
            <a:off x="8153400" y="1028700"/>
            <a:ext cx="1570892" cy="4211516"/>
          </a:xfrm>
        </p:spPr>
        <p:txBody>
          <a:bodyPr vert="eaVert"/>
          <a:lstStyle/>
          <a:p>
            <a:r>
              <a:rPr lang="en-US" dirty="0"/>
              <a:t>Click to edit Master title style</a:t>
            </a:r>
            <a:endParaRPr lang="en-IE" dirty="0"/>
          </a:p>
        </p:txBody>
      </p:sp>
      <p:sp>
        <p:nvSpPr>
          <p:cNvPr id="3" name="Vertical Text Placeholder 2">
            <a:extLst>
              <a:ext uri="{FF2B5EF4-FFF2-40B4-BE49-F238E27FC236}">
                <a16:creationId xmlns:a16="http://schemas.microsoft.com/office/drawing/2014/main" id="{BF88D311-31CC-44A1-9963-F04FFCA89AB8}"/>
              </a:ext>
            </a:extLst>
          </p:cNvPr>
          <p:cNvSpPr>
            <a:spLocks noGrp="1"/>
          </p:cNvSpPr>
          <p:nvPr>
            <p:ph type="body" orient="vert" idx="1"/>
          </p:nvPr>
        </p:nvSpPr>
        <p:spPr>
          <a:xfrm>
            <a:off x="202222" y="1028700"/>
            <a:ext cx="7842739" cy="41283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CF34AFE-DA85-4691-9EFB-4CA41F0C5D7B}"/>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E310F624-848C-4E23-AE1D-382C1F50172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3121B0D-1236-40A9-960B-116E99D329C5}"/>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2345108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7549-4E3F-463A-82FF-EC83B45AC370}"/>
              </a:ext>
            </a:extLst>
          </p:cNvPr>
          <p:cNvSpPr>
            <a:spLocks noGrp="1"/>
          </p:cNvSpPr>
          <p:nvPr>
            <p:ph type="title"/>
          </p:nvPr>
        </p:nvSpPr>
        <p:spPr>
          <a:xfrm>
            <a:off x="237392" y="963796"/>
            <a:ext cx="9398977" cy="723534"/>
          </a:xfrm>
        </p:spPr>
        <p:txBody>
          <a:body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737E3EFC-9E1F-47DD-B8ED-FBBF3652AD25}"/>
              </a:ext>
            </a:extLst>
          </p:cNvPr>
          <p:cNvSpPr>
            <a:spLocks noGrp="1"/>
          </p:cNvSpPr>
          <p:nvPr>
            <p:ph idx="1"/>
          </p:nvPr>
        </p:nvSpPr>
        <p:spPr>
          <a:xfrm>
            <a:off x="237392" y="1828800"/>
            <a:ext cx="9398977" cy="32795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43F7B8A-7C40-4228-B137-5BCA3A988A3C}"/>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6D0C3B71-24F7-4643-9EDB-470907BEB07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64B639C-E8D9-4689-829E-51A486264471}"/>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116710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C484F-61BC-4748-9BDC-E267ED6BF8FC}"/>
              </a:ext>
            </a:extLst>
          </p:cNvPr>
          <p:cNvSpPr>
            <a:spLocks noGrp="1"/>
          </p:cNvSpPr>
          <p:nvPr>
            <p:ph type="title"/>
          </p:nvPr>
        </p:nvSpPr>
        <p:spPr>
          <a:xfrm>
            <a:off x="251558" y="1059108"/>
            <a:ext cx="9490319" cy="2000616"/>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DE36752-8A11-408C-8477-31C60C92930F}"/>
              </a:ext>
            </a:extLst>
          </p:cNvPr>
          <p:cNvSpPr>
            <a:spLocks noGrp="1"/>
          </p:cNvSpPr>
          <p:nvPr>
            <p:ph type="body" idx="1"/>
          </p:nvPr>
        </p:nvSpPr>
        <p:spPr>
          <a:xfrm>
            <a:off x="251558" y="3217863"/>
            <a:ext cx="9490319" cy="193442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0F23B7-EE9B-474B-8FAE-8F0E2E8563E8}"/>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064F3ADD-2868-437E-8DC0-3EED942C78D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F27CC26-C8F5-4D6E-8B17-5D491BD6C7BF}"/>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6305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D5623-9D27-4810-AA58-63DE2CDF92E8}"/>
              </a:ext>
            </a:extLst>
          </p:cNvPr>
          <p:cNvSpPr>
            <a:spLocks noGrp="1"/>
          </p:cNvSpPr>
          <p:nvPr>
            <p:ph type="title"/>
          </p:nvPr>
        </p:nvSpPr>
        <p:spPr>
          <a:xfrm>
            <a:off x="293078" y="1037492"/>
            <a:ext cx="8871438" cy="653196"/>
          </a:xfrm>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FC44039-E493-4F45-9344-F54690EAC9C0}"/>
              </a:ext>
            </a:extLst>
          </p:cNvPr>
          <p:cNvSpPr>
            <a:spLocks noGrp="1"/>
          </p:cNvSpPr>
          <p:nvPr>
            <p:ph sz="half" idx="1"/>
          </p:nvPr>
        </p:nvSpPr>
        <p:spPr>
          <a:xfrm>
            <a:off x="293077" y="1796439"/>
            <a:ext cx="4331677" cy="33910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5" name="Date Placeholder 4">
            <a:extLst>
              <a:ext uri="{FF2B5EF4-FFF2-40B4-BE49-F238E27FC236}">
                <a16:creationId xmlns:a16="http://schemas.microsoft.com/office/drawing/2014/main" id="{DE3FF3F9-314D-4801-8287-2AE3072A4D6D}"/>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6" name="Footer Placeholder 5">
            <a:extLst>
              <a:ext uri="{FF2B5EF4-FFF2-40B4-BE49-F238E27FC236}">
                <a16:creationId xmlns:a16="http://schemas.microsoft.com/office/drawing/2014/main" id="{A425EB94-B3F4-4286-8DD6-C5FBA2C02FA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1966C57-78A7-410D-8B3D-D2E185DCCC12}"/>
              </a:ext>
            </a:extLst>
          </p:cNvPr>
          <p:cNvSpPr>
            <a:spLocks noGrp="1"/>
          </p:cNvSpPr>
          <p:nvPr>
            <p:ph type="sldNum" sz="quarter" idx="12"/>
          </p:nvPr>
        </p:nvSpPr>
        <p:spPr/>
        <p:txBody>
          <a:bodyPr/>
          <a:lstStyle/>
          <a:p>
            <a:fld id="{C0038CA2-0931-4A13-995B-706575342237}" type="slidenum">
              <a:rPr lang="en-IE" smtClean="0"/>
              <a:t>‹#›</a:t>
            </a:fld>
            <a:endParaRPr lang="en-IE"/>
          </a:p>
        </p:txBody>
      </p:sp>
      <p:sp>
        <p:nvSpPr>
          <p:cNvPr id="8" name="Content Placeholder 2">
            <a:extLst>
              <a:ext uri="{FF2B5EF4-FFF2-40B4-BE49-F238E27FC236}">
                <a16:creationId xmlns:a16="http://schemas.microsoft.com/office/drawing/2014/main" id="{D8A38EFE-077A-480C-AA6E-2AF25DB63814}"/>
              </a:ext>
            </a:extLst>
          </p:cNvPr>
          <p:cNvSpPr>
            <a:spLocks noGrp="1"/>
          </p:cNvSpPr>
          <p:nvPr>
            <p:ph sz="half" idx="13"/>
          </p:nvPr>
        </p:nvSpPr>
        <p:spPr>
          <a:xfrm>
            <a:off x="4832839" y="1796438"/>
            <a:ext cx="4331677" cy="33910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53908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52E26-02E9-4542-B09F-624BBCF846E8}"/>
              </a:ext>
            </a:extLst>
          </p:cNvPr>
          <p:cNvSpPr>
            <a:spLocks noGrp="1"/>
          </p:cNvSpPr>
          <p:nvPr>
            <p:ph type="title"/>
          </p:nvPr>
        </p:nvSpPr>
        <p:spPr>
          <a:xfrm>
            <a:off x="197949" y="1018381"/>
            <a:ext cx="9288951" cy="823913"/>
          </a:xfrm>
        </p:spPr>
        <p:txBody>
          <a:bodyPr/>
          <a:lstStyle/>
          <a:p>
            <a:r>
              <a:rPr lang="en-US" dirty="0"/>
              <a:t>Click to edit Master title style</a:t>
            </a:r>
            <a:endParaRPr lang="en-IE" dirty="0"/>
          </a:p>
        </p:txBody>
      </p:sp>
      <p:sp>
        <p:nvSpPr>
          <p:cNvPr id="3" name="Text Placeholder 2">
            <a:extLst>
              <a:ext uri="{FF2B5EF4-FFF2-40B4-BE49-F238E27FC236}">
                <a16:creationId xmlns:a16="http://schemas.microsoft.com/office/drawing/2014/main" id="{CEDB0743-59AB-4CF7-89E2-87154AA865A8}"/>
              </a:ext>
            </a:extLst>
          </p:cNvPr>
          <p:cNvSpPr>
            <a:spLocks noGrp="1"/>
          </p:cNvSpPr>
          <p:nvPr>
            <p:ph type="body" idx="1"/>
          </p:nvPr>
        </p:nvSpPr>
        <p:spPr>
          <a:xfrm>
            <a:off x="197949" y="1893247"/>
            <a:ext cx="4664197" cy="560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998AD77-0405-4517-915A-BBB3966F392B}"/>
              </a:ext>
            </a:extLst>
          </p:cNvPr>
          <p:cNvSpPr>
            <a:spLocks noGrp="1"/>
          </p:cNvSpPr>
          <p:nvPr>
            <p:ph sz="half" idx="2"/>
          </p:nvPr>
        </p:nvSpPr>
        <p:spPr>
          <a:xfrm>
            <a:off x="197949" y="2505075"/>
            <a:ext cx="4664197" cy="26735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7" name="Date Placeholder 6">
            <a:extLst>
              <a:ext uri="{FF2B5EF4-FFF2-40B4-BE49-F238E27FC236}">
                <a16:creationId xmlns:a16="http://schemas.microsoft.com/office/drawing/2014/main" id="{384975AF-A2D5-4554-8260-ED634F1690EC}"/>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8" name="Footer Placeholder 7">
            <a:extLst>
              <a:ext uri="{FF2B5EF4-FFF2-40B4-BE49-F238E27FC236}">
                <a16:creationId xmlns:a16="http://schemas.microsoft.com/office/drawing/2014/main" id="{C48FE62D-6025-4320-BE6C-28D42797DE5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E30EBC25-B62C-4E26-AE24-7B76AF8D5BE6}"/>
              </a:ext>
            </a:extLst>
          </p:cNvPr>
          <p:cNvSpPr>
            <a:spLocks noGrp="1"/>
          </p:cNvSpPr>
          <p:nvPr>
            <p:ph type="sldNum" sz="quarter" idx="12"/>
          </p:nvPr>
        </p:nvSpPr>
        <p:spPr/>
        <p:txBody>
          <a:bodyPr/>
          <a:lstStyle/>
          <a:p>
            <a:fld id="{C0038CA2-0931-4A13-995B-706575342237}" type="slidenum">
              <a:rPr lang="en-IE" smtClean="0"/>
              <a:t>‹#›</a:t>
            </a:fld>
            <a:endParaRPr lang="en-IE"/>
          </a:p>
        </p:txBody>
      </p:sp>
      <p:sp>
        <p:nvSpPr>
          <p:cNvPr id="11" name="Text Placeholder 2">
            <a:extLst>
              <a:ext uri="{FF2B5EF4-FFF2-40B4-BE49-F238E27FC236}">
                <a16:creationId xmlns:a16="http://schemas.microsoft.com/office/drawing/2014/main" id="{3397E7CE-6628-4649-9F3D-B359B93E1235}"/>
              </a:ext>
            </a:extLst>
          </p:cNvPr>
          <p:cNvSpPr>
            <a:spLocks noGrp="1"/>
          </p:cNvSpPr>
          <p:nvPr>
            <p:ph type="body" idx="14"/>
          </p:nvPr>
        </p:nvSpPr>
        <p:spPr>
          <a:xfrm>
            <a:off x="5037993" y="1893247"/>
            <a:ext cx="4664198" cy="560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a:extLst>
              <a:ext uri="{FF2B5EF4-FFF2-40B4-BE49-F238E27FC236}">
                <a16:creationId xmlns:a16="http://schemas.microsoft.com/office/drawing/2014/main" id="{6145AF57-8DAA-4C1D-9906-22FF48E1DC7F}"/>
              </a:ext>
            </a:extLst>
          </p:cNvPr>
          <p:cNvSpPr>
            <a:spLocks noGrp="1"/>
          </p:cNvSpPr>
          <p:nvPr>
            <p:ph sz="half" idx="15"/>
          </p:nvPr>
        </p:nvSpPr>
        <p:spPr>
          <a:xfrm>
            <a:off x="5037994" y="2505075"/>
            <a:ext cx="4664197" cy="26735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256649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9D252-817D-4C3A-9D85-4A44FFD1E3C0}"/>
              </a:ext>
            </a:extLst>
          </p:cNvPr>
          <p:cNvSpPr>
            <a:spLocks noGrp="1"/>
          </p:cNvSpPr>
          <p:nvPr>
            <p:ph type="title"/>
          </p:nvPr>
        </p:nvSpPr>
        <p:spPr>
          <a:xfrm>
            <a:off x="501161" y="1077302"/>
            <a:ext cx="8903677" cy="769083"/>
          </a:xfrm>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98F335C-1EBE-4D7B-A4EF-DBE1F1688DF4}"/>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4" name="Footer Placeholder 3">
            <a:extLst>
              <a:ext uri="{FF2B5EF4-FFF2-40B4-BE49-F238E27FC236}">
                <a16:creationId xmlns:a16="http://schemas.microsoft.com/office/drawing/2014/main" id="{C878C408-E62F-48BA-90CC-3FCC2A3F826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678CC75B-F249-4910-BC57-B1C526241442}"/>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46567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645A9-61A7-4BBD-9BC4-663AAD4FC462}"/>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3" name="Footer Placeholder 2">
            <a:extLst>
              <a:ext uri="{FF2B5EF4-FFF2-40B4-BE49-F238E27FC236}">
                <a16:creationId xmlns:a16="http://schemas.microsoft.com/office/drawing/2014/main" id="{1307EF0E-A4DC-461C-94DD-C413D81F794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D3786AA7-FA3F-426F-8BF6-1CBD62C39D22}"/>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1933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82CE2-7281-4EE2-AE13-E8B5E2683D9A}"/>
              </a:ext>
            </a:extLst>
          </p:cNvPr>
          <p:cNvSpPr>
            <a:spLocks noGrp="1"/>
          </p:cNvSpPr>
          <p:nvPr>
            <p:ph type="title"/>
          </p:nvPr>
        </p:nvSpPr>
        <p:spPr>
          <a:xfrm>
            <a:off x="329835" y="1143000"/>
            <a:ext cx="3932237" cy="914400"/>
          </a:xfrm>
        </p:spPr>
        <p:txBody>
          <a:bodyPr anchor="b"/>
          <a:lstStyle>
            <a:lvl1pPr>
              <a:defRPr sz="3200"/>
            </a:lvl1pPr>
          </a:lstStyle>
          <a:p>
            <a:r>
              <a:rPr lang="en-US" dirty="0"/>
              <a:t>Click to edit Master title style</a:t>
            </a:r>
            <a:endParaRPr lang="en-IE" dirty="0"/>
          </a:p>
        </p:txBody>
      </p:sp>
      <p:sp>
        <p:nvSpPr>
          <p:cNvPr id="3" name="Content Placeholder 2">
            <a:extLst>
              <a:ext uri="{FF2B5EF4-FFF2-40B4-BE49-F238E27FC236}">
                <a16:creationId xmlns:a16="http://schemas.microsoft.com/office/drawing/2014/main" id="{02BD125B-F44A-42B8-BD93-133B11BCA7FA}"/>
              </a:ext>
            </a:extLst>
          </p:cNvPr>
          <p:cNvSpPr>
            <a:spLocks noGrp="1"/>
          </p:cNvSpPr>
          <p:nvPr>
            <p:ph idx="1"/>
          </p:nvPr>
        </p:nvSpPr>
        <p:spPr>
          <a:xfrm>
            <a:off x="4262073" y="1143000"/>
            <a:ext cx="5400674" cy="389499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AE12861-A17D-4715-B4DC-0D29D5851F9B}"/>
              </a:ext>
            </a:extLst>
          </p:cNvPr>
          <p:cNvSpPr>
            <a:spLocks noGrp="1"/>
          </p:cNvSpPr>
          <p:nvPr>
            <p:ph type="body" sz="half" idx="2"/>
          </p:nvPr>
        </p:nvSpPr>
        <p:spPr>
          <a:xfrm>
            <a:off x="329835" y="2057400"/>
            <a:ext cx="3932237" cy="298059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5D2F71-EC1C-46CF-AFCD-D240654AE6AA}"/>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6" name="Footer Placeholder 5">
            <a:extLst>
              <a:ext uri="{FF2B5EF4-FFF2-40B4-BE49-F238E27FC236}">
                <a16:creationId xmlns:a16="http://schemas.microsoft.com/office/drawing/2014/main" id="{535C8423-D8E2-4632-B092-F105995DFE9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A25D395-34DD-4BC4-BCB1-22657A4DAD9D}"/>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327142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9F548-E831-417F-96C6-EE44C60F7636}"/>
              </a:ext>
            </a:extLst>
          </p:cNvPr>
          <p:cNvSpPr>
            <a:spLocks noGrp="1"/>
          </p:cNvSpPr>
          <p:nvPr>
            <p:ph type="title"/>
          </p:nvPr>
        </p:nvSpPr>
        <p:spPr>
          <a:xfrm>
            <a:off x="428625" y="1081454"/>
            <a:ext cx="3932237" cy="975946"/>
          </a:xfrm>
        </p:spPr>
        <p:txBody>
          <a:bodyPr anchor="b"/>
          <a:lstStyle>
            <a:lvl1pPr>
              <a:defRPr sz="3200"/>
            </a:lvl1pPr>
          </a:lstStyle>
          <a:p>
            <a:r>
              <a:rPr lang="en-US" dirty="0"/>
              <a:t>Click to edit Master title style</a:t>
            </a:r>
            <a:endParaRPr lang="en-IE" dirty="0"/>
          </a:p>
        </p:txBody>
      </p:sp>
      <p:sp>
        <p:nvSpPr>
          <p:cNvPr id="3" name="Picture Placeholder 2">
            <a:extLst>
              <a:ext uri="{FF2B5EF4-FFF2-40B4-BE49-F238E27FC236}">
                <a16:creationId xmlns:a16="http://schemas.microsoft.com/office/drawing/2014/main" id="{91E11536-A86F-4F05-A629-9C1E83399DC4}"/>
              </a:ext>
            </a:extLst>
          </p:cNvPr>
          <p:cNvSpPr>
            <a:spLocks noGrp="1"/>
          </p:cNvSpPr>
          <p:nvPr>
            <p:ph type="pic" idx="1"/>
          </p:nvPr>
        </p:nvSpPr>
        <p:spPr>
          <a:xfrm>
            <a:off x="4514973" y="1081455"/>
            <a:ext cx="5112604" cy="4018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7649FA2F-2CA8-47AB-A5A5-DB08CFBFD659}"/>
              </a:ext>
            </a:extLst>
          </p:cNvPr>
          <p:cNvSpPr>
            <a:spLocks noGrp="1"/>
          </p:cNvSpPr>
          <p:nvPr>
            <p:ph type="body" sz="half" idx="2"/>
          </p:nvPr>
        </p:nvSpPr>
        <p:spPr>
          <a:xfrm>
            <a:off x="428624" y="2057400"/>
            <a:ext cx="3932237" cy="30421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5CE6C2-97AD-4FE1-A86D-01229DC03F2C}"/>
              </a:ext>
            </a:extLst>
          </p:cNvPr>
          <p:cNvSpPr>
            <a:spLocks noGrp="1"/>
          </p:cNvSpPr>
          <p:nvPr>
            <p:ph type="dt" sz="half" idx="10"/>
          </p:nvPr>
        </p:nvSpPr>
        <p:spPr/>
        <p:txBody>
          <a:bodyPr/>
          <a:lstStyle/>
          <a:p>
            <a:fld id="{2BFB4F11-E276-41E7-B63D-18F29D13AB4A}" type="datetimeFigureOut">
              <a:rPr lang="en-IE" smtClean="0"/>
              <a:t>19/10/2020</a:t>
            </a:fld>
            <a:endParaRPr lang="en-IE"/>
          </a:p>
        </p:txBody>
      </p:sp>
      <p:sp>
        <p:nvSpPr>
          <p:cNvPr id="6" name="Footer Placeholder 5">
            <a:extLst>
              <a:ext uri="{FF2B5EF4-FFF2-40B4-BE49-F238E27FC236}">
                <a16:creationId xmlns:a16="http://schemas.microsoft.com/office/drawing/2014/main" id="{EDA76E37-438A-4075-A5B0-89BFF17E6D1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9FC6FD0-7C53-438B-BA44-D68129981CE4}"/>
              </a:ext>
            </a:extLst>
          </p:cNvPr>
          <p:cNvSpPr>
            <a:spLocks noGrp="1"/>
          </p:cNvSpPr>
          <p:nvPr>
            <p:ph type="sldNum" sz="quarter" idx="12"/>
          </p:nvPr>
        </p:nvSpPr>
        <p:spPr/>
        <p:txBody>
          <a:bodyPr/>
          <a:lstStyle/>
          <a:p>
            <a:fld id="{C0038CA2-0931-4A13-995B-706575342237}" type="slidenum">
              <a:rPr lang="en-IE" smtClean="0"/>
              <a:t>‹#›</a:t>
            </a:fld>
            <a:endParaRPr lang="en-IE"/>
          </a:p>
        </p:txBody>
      </p:sp>
    </p:spTree>
    <p:extLst>
      <p:ext uri="{BB962C8B-B14F-4D97-AF65-F5344CB8AC3E}">
        <p14:creationId xmlns:p14="http://schemas.microsoft.com/office/powerpoint/2010/main" val="96646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7AEC39-BB28-485C-9B71-0A42DE7F25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84ED5CC-E4A3-40EF-9629-6D66D62BB0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0B93774-9F2F-4953-B7B1-177BD78C3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B4F11-E276-41E7-B63D-18F29D13AB4A}" type="datetimeFigureOut">
              <a:rPr lang="en-IE" smtClean="0"/>
              <a:t>19/10/2020</a:t>
            </a:fld>
            <a:endParaRPr lang="en-IE"/>
          </a:p>
        </p:txBody>
      </p:sp>
      <p:sp>
        <p:nvSpPr>
          <p:cNvPr id="5" name="Footer Placeholder 4">
            <a:extLst>
              <a:ext uri="{FF2B5EF4-FFF2-40B4-BE49-F238E27FC236}">
                <a16:creationId xmlns:a16="http://schemas.microsoft.com/office/drawing/2014/main" id="{21D2D0B6-5FCE-4C51-B532-99914BDF2D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B283318-2127-4E42-B732-7F2635EC6C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038CA2-0931-4A13-995B-706575342237}" type="slidenum">
              <a:rPr lang="en-IE" smtClean="0"/>
              <a:t>‹#›</a:t>
            </a:fld>
            <a:endParaRPr lang="en-IE"/>
          </a:p>
        </p:txBody>
      </p:sp>
      <p:pic>
        <p:nvPicPr>
          <p:cNvPr id="8" name="Picture 7">
            <a:extLst>
              <a:ext uri="{FF2B5EF4-FFF2-40B4-BE49-F238E27FC236}">
                <a16:creationId xmlns:a16="http://schemas.microsoft.com/office/drawing/2014/main" id="{56C1E227-3CB1-48C7-9FE2-23151D1C4DBD}"/>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44519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nnual Conference Wednesday 21 October 2020.&#10;Facilitating the effective and equal participation of persons with disabilities in the Irish criminal justice system (Article 13 UNCRPD)" title="NDA Annual Conference 2020 Title and Logo">
            <a:extLst>
              <a:ext uri="{FF2B5EF4-FFF2-40B4-BE49-F238E27FC236}">
                <a16:creationId xmlns:a16="http://schemas.microsoft.com/office/drawing/2014/main" id="{D8234148-3A99-4EA1-9EE5-9960BECF86F4}"/>
              </a:ext>
            </a:extLst>
          </p:cNvPr>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hidden="1"/>
          <p:cNvSpPr>
            <a:spLocks noGrp="1"/>
          </p:cNvSpPr>
          <p:nvPr>
            <p:ph type="title"/>
          </p:nvPr>
        </p:nvSpPr>
        <p:spPr/>
        <p:txBody>
          <a:bodyPr/>
          <a:lstStyle/>
          <a:p>
            <a:r>
              <a:rPr lang="en-GB" dirty="0" smtClean="0"/>
              <a:t>NDA Annual </a:t>
            </a:r>
            <a:r>
              <a:rPr lang="en-GB" dirty="0" err="1" smtClean="0"/>
              <a:t>Cinference</a:t>
            </a:r>
            <a:r>
              <a:rPr lang="en-GB" dirty="0" smtClean="0"/>
              <a:t> 2020</a:t>
            </a:r>
            <a:endParaRPr lang="en-IE" dirty="0"/>
          </a:p>
        </p:txBody>
      </p:sp>
    </p:spTree>
    <p:extLst>
      <p:ext uri="{BB962C8B-B14F-4D97-AF65-F5344CB8AC3E}">
        <p14:creationId xmlns:p14="http://schemas.microsoft.com/office/powerpoint/2010/main" val="130272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832" y="235953"/>
            <a:ext cx="9398977" cy="1223890"/>
          </a:xfrm>
        </p:spPr>
        <p:txBody>
          <a:bodyPr>
            <a:normAutofit fontScale="90000"/>
          </a:bodyPr>
          <a:lstStyle/>
          <a:p>
            <a:pPr algn="ctr"/>
            <a:r>
              <a:rPr lang="en-US" b="1" dirty="0" smtClean="0">
                <a:solidFill>
                  <a:schemeClr val="accent6">
                    <a:lumMod val="75000"/>
                  </a:schemeClr>
                </a:solidFill>
              </a:rPr>
              <a:t>                  </a:t>
            </a:r>
            <a:br>
              <a:rPr lang="en-US" b="1" dirty="0" smtClean="0">
                <a:solidFill>
                  <a:schemeClr val="accent6">
                    <a:lumMod val="75000"/>
                  </a:schemeClr>
                </a:solidFill>
              </a:rPr>
            </a:br>
            <a:r>
              <a:rPr lang="en-US" b="1" dirty="0">
                <a:solidFill>
                  <a:schemeClr val="accent6">
                    <a:lumMod val="75000"/>
                  </a:schemeClr>
                </a:solidFill>
              </a:rPr>
              <a:t> </a:t>
            </a:r>
            <a:r>
              <a:rPr lang="en-US" b="1" dirty="0" smtClean="0">
                <a:solidFill>
                  <a:schemeClr val="accent6">
                    <a:lumMod val="75000"/>
                  </a:schemeClr>
                </a:solidFill>
              </a:rPr>
              <a:t>          </a:t>
            </a:r>
            <a:r>
              <a:rPr lang="en-US" sz="4000" b="1" dirty="0" smtClean="0">
                <a:latin typeface="+mn-lt"/>
              </a:rPr>
              <a:t>HSE: Most </a:t>
            </a:r>
            <a:r>
              <a:rPr lang="en-US" sz="4000" b="1" dirty="0">
                <a:latin typeface="+mn-lt"/>
              </a:rPr>
              <a:t>common type of abuse  (2018)</a:t>
            </a:r>
            <a:r>
              <a:rPr lang="en-US" b="1" dirty="0">
                <a:solidFill>
                  <a:schemeClr val="accent6">
                    <a:lumMod val="75000"/>
                  </a:schemeClr>
                </a:solidFill>
              </a:rPr>
              <a:t/>
            </a:r>
            <a:br>
              <a:rPr lang="en-US" b="1" dirty="0">
                <a:solidFill>
                  <a:schemeClr val="accent6">
                    <a:lumMod val="75000"/>
                  </a:schemeClr>
                </a:solidFill>
              </a:rPr>
            </a:br>
            <a:endParaRPr lang="en-IE" b="1" dirty="0"/>
          </a:p>
        </p:txBody>
      </p:sp>
      <p:sp>
        <p:nvSpPr>
          <p:cNvPr id="3" name="Content Placeholder 2"/>
          <p:cNvSpPr>
            <a:spLocks noGrp="1"/>
          </p:cNvSpPr>
          <p:nvPr>
            <p:ph idx="1"/>
          </p:nvPr>
        </p:nvSpPr>
        <p:spPr>
          <a:xfrm>
            <a:off x="237392" y="1561514"/>
            <a:ext cx="9398977" cy="3854548"/>
          </a:xfrm>
        </p:spPr>
        <p:txBody>
          <a:bodyPr>
            <a:normAutofit/>
          </a:bodyPr>
          <a:lstStyle/>
          <a:p>
            <a:r>
              <a:rPr lang="en-US" dirty="0"/>
              <a:t>Psychological Abuse		33.0%</a:t>
            </a:r>
          </a:p>
          <a:p>
            <a:pPr marL="0" indent="0">
              <a:buNone/>
            </a:pPr>
            <a:r>
              <a:rPr lang="en-US" dirty="0"/>
              <a:t>					</a:t>
            </a:r>
          </a:p>
          <a:p>
            <a:r>
              <a:rPr lang="en-US" dirty="0"/>
              <a:t>Physical Abuse			 26.0%</a:t>
            </a:r>
          </a:p>
          <a:p>
            <a:pPr marL="0" indent="0">
              <a:buNone/>
            </a:pPr>
            <a:r>
              <a:rPr lang="en-US" dirty="0"/>
              <a:t>	</a:t>
            </a:r>
          </a:p>
          <a:p>
            <a:r>
              <a:rPr lang="en-US" dirty="0"/>
              <a:t>Financial Abuse			 </a:t>
            </a:r>
            <a:r>
              <a:rPr lang="en-US" dirty="0" smtClean="0"/>
              <a:t>21.0</a:t>
            </a:r>
            <a:r>
              <a:rPr lang="en-US" dirty="0"/>
              <a:t>	</a:t>
            </a:r>
            <a:r>
              <a:rPr lang="en-US" dirty="0" smtClean="0"/>
              <a:t>  </a:t>
            </a:r>
            <a:r>
              <a:rPr lang="en-US" sz="2600" dirty="0" smtClean="0"/>
              <a:t>(</a:t>
            </a:r>
            <a:r>
              <a:rPr lang="en-US" sz="2600" dirty="0"/>
              <a:t>over </a:t>
            </a:r>
            <a:r>
              <a:rPr lang="en-US" sz="2600" dirty="0" smtClean="0"/>
              <a:t>80yrs </a:t>
            </a:r>
            <a:r>
              <a:rPr lang="en-US" sz="2600" dirty="0"/>
              <a:t>almost 30%)</a:t>
            </a:r>
          </a:p>
          <a:p>
            <a:endParaRPr lang="en-US" dirty="0"/>
          </a:p>
          <a:p>
            <a:r>
              <a:rPr lang="en-US" dirty="0"/>
              <a:t>Neglect (over 80s)	</a:t>
            </a:r>
            <a:r>
              <a:rPr lang="en-US" dirty="0" smtClean="0"/>
              <a:t> </a:t>
            </a:r>
            <a:r>
              <a:rPr lang="en-US" dirty="0"/>
              <a:t>	 20%	</a:t>
            </a:r>
            <a:r>
              <a:rPr lang="en-US" sz="2600" dirty="0" smtClean="0"/>
              <a:t>  (</a:t>
            </a:r>
            <a:r>
              <a:rPr lang="en-US" sz="2600" dirty="0"/>
              <a:t>increases with age)</a:t>
            </a:r>
            <a:endParaRPr lang="en-IE" sz="2600" dirty="0"/>
          </a:p>
          <a:p>
            <a:endParaRPr lang="en-IE" dirty="0"/>
          </a:p>
        </p:txBody>
      </p:sp>
    </p:spTree>
    <p:extLst>
      <p:ext uri="{BB962C8B-B14F-4D97-AF65-F5344CB8AC3E}">
        <p14:creationId xmlns:p14="http://schemas.microsoft.com/office/powerpoint/2010/main" val="3464444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365760"/>
            <a:ext cx="9398977" cy="970671"/>
          </a:xfrm>
        </p:spPr>
        <p:txBody>
          <a:bodyPr/>
          <a:lstStyle/>
          <a:p>
            <a:pPr algn="ctr"/>
            <a:r>
              <a:rPr lang="en-IE" b="1" dirty="0" smtClean="0"/>
              <a:t>Domestic Violence - 2019</a:t>
            </a:r>
            <a:endParaRPr lang="en-IE" b="1" dirty="0"/>
          </a:p>
        </p:txBody>
      </p:sp>
      <p:sp>
        <p:nvSpPr>
          <p:cNvPr id="3" name="Content Placeholder 2"/>
          <p:cNvSpPr>
            <a:spLocks noGrp="1"/>
          </p:cNvSpPr>
          <p:nvPr>
            <p:ph idx="1"/>
          </p:nvPr>
        </p:nvSpPr>
        <p:spPr>
          <a:xfrm>
            <a:off x="237392" y="1533378"/>
            <a:ext cx="9553722" cy="3742007"/>
          </a:xfrm>
        </p:spPr>
        <p:txBody>
          <a:bodyPr>
            <a:normAutofit lnSpcReduction="10000"/>
          </a:bodyPr>
          <a:lstStyle/>
          <a:p>
            <a:pPr marL="0" indent="0">
              <a:buNone/>
            </a:pPr>
            <a:r>
              <a:rPr lang="en-IE" b="1" dirty="0" smtClean="0"/>
              <a:t>District Court</a:t>
            </a:r>
            <a:r>
              <a:rPr lang="en-IE" dirty="0" smtClean="0"/>
              <a:t>: Application for Protection Orders, Interim 			Barring Orders, Barring Order and Safety Orders</a:t>
            </a:r>
          </a:p>
          <a:p>
            <a:pPr marL="514350" indent="-514350">
              <a:buAutoNum type="arabicPlain" startAt="2017"/>
            </a:pPr>
            <a:r>
              <a:rPr lang="en-IE" dirty="0" smtClean="0"/>
              <a:t>  =  15,962</a:t>
            </a:r>
          </a:p>
          <a:p>
            <a:pPr marL="514350" indent="-514350">
              <a:buAutoNum type="arabicPlain" startAt="2017"/>
            </a:pPr>
            <a:r>
              <a:rPr lang="en-IE" dirty="0" smtClean="0"/>
              <a:t>  =  18,572</a:t>
            </a:r>
          </a:p>
          <a:p>
            <a:pPr marL="514350" indent="-514350">
              <a:buAutoNum type="arabicPlain" startAt="2017"/>
            </a:pPr>
            <a:r>
              <a:rPr lang="en-IE" dirty="0" smtClean="0"/>
              <a:t>  =  20,501</a:t>
            </a:r>
          </a:p>
          <a:p>
            <a:pPr marL="0" indent="0">
              <a:buNone/>
            </a:pPr>
            <a:endParaRPr lang="en-IE" dirty="0" smtClean="0"/>
          </a:p>
          <a:p>
            <a:pPr marL="0" indent="0">
              <a:buNone/>
            </a:pPr>
            <a:r>
              <a:rPr lang="en-IE" dirty="0" smtClean="0"/>
              <a:t>Observance study for 3 month period in Q2 2019 indicated about 23% of applicants were parents and/or older people</a:t>
            </a:r>
            <a:endParaRPr lang="en-IE" dirty="0"/>
          </a:p>
          <a:p>
            <a:pPr marL="0" indent="0">
              <a:buNone/>
            </a:pPr>
            <a:endParaRPr lang="en-IE" dirty="0"/>
          </a:p>
        </p:txBody>
      </p:sp>
    </p:spTree>
    <p:extLst>
      <p:ext uri="{BB962C8B-B14F-4D97-AF65-F5344CB8AC3E}">
        <p14:creationId xmlns:p14="http://schemas.microsoft.com/office/powerpoint/2010/main" val="294857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393895"/>
            <a:ext cx="9398977" cy="815927"/>
          </a:xfrm>
        </p:spPr>
        <p:txBody>
          <a:bodyPr>
            <a:normAutofit fontScale="90000"/>
          </a:bodyPr>
          <a:lstStyle/>
          <a:p>
            <a:pPr algn="ctr"/>
            <a:r>
              <a:rPr lang="en-IE" b="1" dirty="0" smtClean="0"/>
              <a:t>Advance Healthcare Directive </a:t>
            </a:r>
            <a:br>
              <a:rPr lang="en-IE" b="1" dirty="0" smtClean="0"/>
            </a:br>
            <a:r>
              <a:rPr lang="en-IE" b="1" dirty="0" smtClean="0"/>
              <a:t>and Place of Care – </a:t>
            </a:r>
            <a:r>
              <a:rPr lang="en-IE" sz="2000" b="1" dirty="0" smtClean="0"/>
              <a:t>Red C February 2020</a:t>
            </a:r>
            <a:endParaRPr lang="en-IE" b="1" dirty="0"/>
          </a:p>
        </p:txBody>
      </p:sp>
      <p:sp>
        <p:nvSpPr>
          <p:cNvPr id="3" name="Content Placeholder 2"/>
          <p:cNvSpPr>
            <a:spLocks noGrp="1"/>
          </p:cNvSpPr>
          <p:nvPr>
            <p:ph idx="1"/>
          </p:nvPr>
        </p:nvSpPr>
        <p:spPr/>
        <p:txBody>
          <a:bodyPr/>
          <a:lstStyle/>
          <a:p>
            <a:pPr marL="0" indent="0">
              <a:buNone/>
            </a:pPr>
            <a:r>
              <a:rPr lang="en-IE" b="1" dirty="0" smtClean="0"/>
              <a:t>Safeguarding Ireland Survey:</a:t>
            </a:r>
          </a:p>
          <a:p>
            <a:r>
              <a:rPr lang="en-IE" dirty="0" smtClean="0"/>
              <a:t>A family member or friend has the authority to make decisions about Place of Care of another person who may be frail </a:t>
            </a:r>
            <a:r>
              <a:rPr lang="en-IE" b="1" dirty="0" smtClean="0"/>
              <a:t>but does have decision-making capacity </a:t>
            </a:r>
            <a:r>
              <a:rPr lang="en-IE" dirty="0" smtClean="0"/>
              <a:t>– </a:t>
            </a:r>
            <a:r>
              <a:rPr lang="en-IE" b="1" dirty="0" smtClean="0"/>
              <a:t>and this does not require the consent of that person</a:t>
            </a:r>
            <a:r>
              <a:rPr lang="en-IE" dirty="0" smtClean="0"/>
              <a:t>  =  	</a:t>
            </a:r>
            <a:r>
              <a:rPr lang="en-IE" sz="3600" dirty="0" smtClean="0"/>
              <a:t>58%</a:t>
            </a:r>
            <a:endParaRPr lang="en-IE" dirty="0"/>
          </a:p>
        </p:txBody>
      </p:sp>
    </p:spTree>
    <p:extLst>
      <p:ext uri="{BB962C8B-B14F-4D97-AF65-F5344CB8AC3E}">
        <p14:creationId xmlns:p14="http://schemas.microsoft.com/office/powerpoint/2010/main" val="2604456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98474"/>
            <a:ext cx="9398977" cy="1097280"/>
          </a:xfrm>
        </p:spPr>
        <p:txBody>
          <a:bodyPr>
            <a:normAutofit fontScale="90000"/>
          </a:bodyPr>
          <a:lstStyle/>
          <a:p>
            <a:pPr algn="ctr"/>
            <a:r>
              <a:rPr lang="en-IE" b="1" dirty="0" smtClean="0"/>
              <a:t>Incidence of Adult Abuse</a:t>
            </a:r>
            <a:br>
              <a:rPr lang="en-IE" b="1" dirty="0" smtClean="0"/>
            </a:br>
            <a:r>
              <a:rPr lang="en-IE" b="1" dirty="0" smtClean="0"/>
              <a:t> in Ireland- </a:t>
            </a:r>
            <a:r>
              <a:rPr lang="en-IE" sz="2000" b="1" dirty="0" smtClean="0"/>
              <a:t>RedC Oct 2020</a:t>
            </a:r>
            <a:r>
              <a:rPr lang="en-IE" b="1" dirty="0" smtClean="0"/>
              <a:t> </a:t>
            </a:r>
            <a:endParaRPr lang="en-IE" b="1" dirty="0"/>
          </a:p>
        </p:txBody>
      </p:sp>
      <p:sp>
        <p:nvSpPr>
          <p:cNvPr id="3" name="Content Placeholder 2"/>
          <p:cNvSpPr>
            <a:spLocks noGrp="1"/>
          </p:cNvSpPr>
          <p:nvPr>
            <p:ph idx="1"/>
          </p:nvPr>
        </p:nvSpPr>
        <p:spPr>
          <a:xfrm>
            <a:off x="237392" y="1195754"/>
            <a:ext cx="9398977" cy="3922156"/>
          </a:xfrm>
        </p:spPr>
        <p:txBody>
          <a:bodyPr>
            <a:normAutofit fontScale="85000" lnSpcReduction="20000"/>
          </a:bodyPr>
          <a:lstStyle/>
          <a:p>
            <a:pPr marL="0" indent="0">
              <a:buNone/>
            </a:pPr>
            <a:r>
              <a:rPr lang="en-IE" b="1" dirty="0" smtClean="0"/>
              <a:t>Safeguarding Ireland Survey: Rate of Abuse during pandemic</a:t>
            </a:r>
          </a:p>
          <a:p>
            <a:r>
              <a:rPr lang="en-IE" dirty="0" smtClean="0"/>
              <a:t>Emotional Abuse</a:t>
            </a:r>
          </a:p>
          <a:p>
            <a:pPr lvl="1"/>
            <a:r>
              <a:rPr lang="en-IE" dirty="0" smtClean="0"/>
              <a:t>Anytime in the last 6 months			25%</a:t>
            </a:r>
          </a:p>
          <a:p>
            <a:pPr lvl="1"/>
            <a:r>
              <a:rPr lang="en-IE" dirty="0" smtClean="0"/>
              <a:t>More than 6 months ago (before COVID-19)	58%</a:t>
            </a:r>
          </a:p>
          <a:p>
            <a:pPr lvl="1"/>
            <a:endParaRPr lang="en-IE" dirty="0"/>
          </a:p>
          <a:p>
            <a:r>
              <a:rPr lang="en-IE" dirty="0" smtClean="0"/>
              <a:t>Psychological Abuse </a:t>
            </a:r>
            <a:r>
              <a:rPr lang="en-IE" sz="2400" dirty="0" smtClean="0"/>
              <a:t>(threatening/coercive control/undue influence)</a:t>
            </a:r>
          </a:p>
          <a:p>
            <a:pPr lvl="1"/>
            <a:r>
              <a:rPr lang="en-IE" dirty="0" smtClean="0"/>
              <a:t>Anytime in the last 6 months			17%</a:t>
            </a:r>
          </a:p>
          <a:p>
            <a:pPr lvl="1"/>
            <a:r>
              <a:rPr lang="en-IE" dirty="0" smtClean="0"/>
              <a:t>More than 6 months ago (before COVID-19)	51%</a:t>
            </a:r>
          </a:p>
          <a:p>
            <a:pPr lvl="1"/>
            <a:endParaRPr lang="en-IE" dirty="0"/>
          </a:p>
          <a:p>
            <a:pPr lvl="1"/>
            <a:endParaRPr lang="en-IE" dirty="0" smtClean="0"/>
          </a:p>
          <a:p>
            <a:pPr marL="457200" lvl="1" indent="0">
              <a:buNone/>
            </a:pPr>
            <a:r>
              <a:rPr lang="en-IE" sz="3200" b="1" dirty="0" smtClean="0"/>
              <a:t>Most common forms of abuse both before and during the COVID-19 pandemic</a:t>
            </a:r>
            <a:endParaRPr lang="en-IE" sz="3200" b="1" dirty="0"/>
          </a:p>
        </p:txBody>
      </p:sp>
    </p:spTree>
    <p:extLst>
      <p:ext uri="{BB962C8B-B14F-4D97-AF65-F5344CB8AC3E}">
        <p14:creationId xmlns:p14="http://schemas.microsoft.com/office/powerpoint/2010/main" val="1684113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161" y="2096086"/>
            <a:ext cx="8903677" cy="1434905"/>
          </a:xfrm>
        </p:spPr>
        <p:txBody>
          <a:bodyPr/>
          <a:lstStyle/>
          <a:p>
            <a:pPr algn="ctr"/>
            <a:r>
              <a:rPr lang="en-IE" b="1" dirty="0" smtClean="0"/>
              <a:t>Legislation</a:t>
            </a:r>
            <a:endParaRPr lang="en-IE" b="1" dirty="0"/>
          </a:p>
        </p:txBody>
      </p:sp>
    </p:spTree>
    <p:extLst>
      <p:ext uri="{BB962C8B-B14F-4D97-AF65-F5344CB8AC3E}">
        <p14:creationId xmlns:p14="http://schemas.microsoft.com/office/powerpoint/2010/main" val="1129735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196948"/>
            <a:ext cx="9398977" cy="1153550"/>
          </a:xfrm>
        </p:spPr>
        <p:txBody>
          <a:bodyPr>
            <a:normAutofit fontScale="90000"/>
          </a:bodyPr>
          <a:lstStyle/>
          <a:p>
            <a:pPr algn="ctr"/>
            <a:r>
              <a:rPr lang="en-IE" dirty="0" smtClean="0"/>
              <a:t/>
            </a:r>
            <a:br>
              <a:rPr lang="en-IE" dirty="0" smtClean="0"/>
            </a:br>
            <a:r>
              <a:rPr lang="en-IE" b="1" dirty="0" smtClean="0"/>
              <a:t>What Legislation ? (1)</a:t>
            </a:r>
            <a:br>
              <a:rPr lang="en-IE" b="1" dirty="0" smtClean="0"/>
            </a:br>
            <a:endParaRPr lang="en-IE" b="1" dirty="0"/>
          </a:p>
        </p:txBody>
      </p:sp>
      <p:sp>
        <p:nvSpPr>
          <p:cNvPr id="3" name="Content Placeholder 2"/>
          <p:cNvSpPr>
            <a:spLocks noGrp="1"/>
          </p:cNvSpPr>
          <p:nvPr>
            <p:ph idx="1"/>
          </p:nvPr>
        </p:nvSpPr>
        <p:spPr>
          <a:xfrm>
            <a:off x="237392" y="1350498"/>
            <a:ext cx="9398977" cy="4121834"/>
          </a:xfrm>
        </p:spPr>
        <p:txBody>
          <a:bodyPr>
            <a:normAutofit/>
          </a:bodyPr>
          <a:lstStyle/>
          <a:p>
            <a:pPr marL="457200" indent="-457200"/>
            <a:endParaRPr lang="en-IE" dirty="0" smtClean="0"/>
          </a:p>
          <a:p>
            <a:pPr marL="457200" indent="-457200"/>
            <a:r>
              <a:rPr lang="en-IE" dirty="0" smtClean="0"/>
              <a:t>Non Fatal Offences Against the Person Act 1997</a:t>
            </a:r>
          </a:p>
          <a:p>
            <a:pPr marL="457200" indent="-457200"/>
            <a:r>
              <a:rPr lang="en-IE" dirty="0" smtClean="0"/>
              <a:t>Criminal Justice (Theft and Fraud Offences) Act 2001</a:t>
            </a:r>
          </a:p>
          <a:p>
            <a:pPr marL="457200" indent="-457200"/>
            <a:r>
              <a:rPr lang="en-IE" dirty="0" smtClean="0"/>
              <a:t>Criminal </a:t>
            </a:r>
            <a:r>
              <a:rPr lang="en-IE" dirty="0"/>
              <a:t>Justice (Withholding of Information on Offences against Children and Vulnerable Persons) Act </a:t>
            </a:r>
            <a:r>
              <a:rPr lang="en-IE" dirty="0" smtClean="0"/>
              <a:t>2012</a:t>
            </a:r>
          </a:p>
          <a:p>
            <a:pPr marL="457200" indent="-457200"/>
            <a:r>
              <a:rPr lang="en-IE" dirty="0" smtClean="0"/>
              <a:t>Criminal Law (Sexual Offences) Act 2017</a:t>
            </a:r>
          </a:p>
          <a:p>
            <a:endParaRPr lang="en-IE" dirty="0"/>
          </a:p>
        </p:txBody>
      </p:sp>
    </p:spTree>
    <p:extLst>
      <p:ext uri="{BB962C8B-B14F-4D97-AF65-F5344CB8AC3E}">
        <p14:creationId xmlns:p14="http://schemas.microsoft.com/office/powerpoint/2010/main" val="3413694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337625"/>
            <a:ext cx="9398977" cy="1252025"/>
          </a:xfrm>
        </p:spPr>
        <p:txBody>
          <a:bodyPr>
            <a:normAutofit fontScale="90000"/>
          </a:bodyPr>
          <a:lstStyle/>
          <a:p>
            <a:pPr algn="ctr"/>
            <a:r>
              <a:rPr lang="en-IE" b="1" dirty="0" smtClean="0"/>
              <a:t> What Legislation? (2)</a:t>
            </a:r>
            <a:r>
              <a:rPr lang="en-IE" b="1" dirty="0"/>
              <a:t/>
            </a:r>
            <a:br>
              <a:rPr lang="en-IE" b="1" dirty="0"/>
            </a:br>
            <a:endParaRPr lang="en-IE" b="1" dirty="0"/>
          </a:p>
        </p:txBody>
      </p:sp>
      <p:sp>
        <p:nvSpPr>
          <p:cNvPr id="3" name="Content Placeholder 2"/>
          <p:cNvSpPr>
            <a:spLocks noGrp="1"/>
          </p:cNvSpPr>
          <p:nvPr>
            <p:ph idx="1"/>
          </p:nvPr>
        </p:nvSpPr>
        <p:spPr>
          <a:xfrm>
            <a:off x="237392" y="1589650"/>
            <a:ext cx="9398977" cy="3924886"/>
          </a:xfrm>
        </p:spPr>
        <p:txBody>
          <a:bodyPr>
            <a:normAutofit/>
          </a:bodyPr>
          <a:lstStyle/>
          <a:p>
            <a:pPr marL="457200" indent="-457200"/>
            <a:r>
              <a:rPr lang="en-IE" dirty="0"/>
              <a:t>Assisted Decision-Making (Capacity) Act </a:t>
            </a:r>
            <a:r>
              <a:rPr lang="en-IE" dirty="0" smtClean="0"/>
              <a:t>2015 (ADMC Act)</a:t>
            </a:r>
          </a:p>
          <a:p>
            <a:pPr marL="457200" indent="-457200"/>
            <a:r>
              <a:rPr lang="en-IE" dirty="0" smtClean="0"/>
              <a:t>Domestic </a:t>
            </a:r>
            <a:r>
              <a:rPr lang="en-IE" dirty="0"/>
              <a:t>Violence Act </a:t>
            </a:r>
            <a:r>
              <a:rPr lang="en-IE" dirty="0" smtClean="0"/>
              <a:t>2018</a:t>
            </a:r>
          </a:p>
          <a:p>
            <a:pPr marL="457200" indent="-457200"/>
            <a:r>
              <a:rPr lang="en-IE" dirty="0" smtClean="0"/>
              <a:t>Data Sharing and Governance Act 2019</a:t>
            </a:r>
          </a:p>
          <a:p>
            <a:pPr lvl="1" indent="0">
              <a:buNone/>
            </a:pPr>
            <a:endParaRPr lang="en-IE" dirty="0" smtClean="0"/>
          </a:p>
          <a:p>
            <a:pPr marL="457200" indent="-457200"/>
            <a:r>
              <a:rPr lang="en-IE" b="1" dirty="0" smtClean="0"/>
              <a:t>No </a:t>
            </a:r>
            <a:r>
              <a:rPr lang="en-IE" b="1" dirty="0"/>
              <a:t>Adult Safeguarding </a:t>
            </a:r>
            <a:r>
              <a:rPr lang="en-IE" b="1" dirty="0" smtClean="0"/>
              <a:t>Legislation</a:t>
            </a:r>
          </a:p>
          <a:p>
            <a:pPr marL="457200" indent="-457200"/>
            <a:r>
              <a:rPr lang="en-IE" b="1" dirty="0" smtClean="0"/>
              <a:t>No </a:t>
            </a:r>
            <a:r>
              <a:rPr lang="en-IE" b="1" dirty="0"/>
              <a:t>Social Care Legislation</a:t>
            </a:r>
          </a:p>
          <a:p>
            <a:endParaRPr lang="en-IE" dirty="0"/>
          </a:p>
        </p:txBody>
      </p:sp>
    </p:spTree>
    <p:extLst>
      <p:ext uri="{BB962C8B-B14F-4D97-AF65-F5344CB8AC3E}">
        <p14:creationId xmlns:p14="http://schemas.microsoft.com/office/powerpoint/2010/main" val="1260996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204" y="260411"/>
            <a:ext cx="9398977" cy="1610592"/>
          </a:xfrm>
        </p:spPr>
        <p:txBody>
          <a:bodyPr>
            <a:normAutofit fontScale="90000"/>
          </a:bodyPr>
          <a:lstStyle/>
          <a:p>
            <a:pPr algn="ctr"/>
            <a:r>
              <a:rPr lang="en-IE" sz="4000" dirty="0" smtClean="0"/>
              <a:t/>
            </a:r>
            <a:br>
              <a:rPr lang="en-IE" sz="4000" dirty="0" smtClean="0"/>
            </a:br>
            <a:r>
              <a:rPr lang="en-IE" sz="4000" dirty="0" smtClean="0"/>
              <a:t>       </a:t>
            </a:r>
            <a:r>
              <a:rPr lang="en-IE" sz="3100" b="1" dirty="0" smtClean="0">
                <a:latin typeface="Calibri "/>
              </a:rPr>
              <a:t>Criminal </a:t>
            </a:r>
            <a:r>
              <a:rPr lang="en-IE" sz="3100" b="1" dirty="0">
                <a:latin typeface="Calibri "/>
              </a:rPr>
              <a:t>Justice (Withholding of Information on Offences against Children and Vulnerable Persons) Act 2012</a:t>
            </a:r>
            <a:r>
              <a:rPr lang="en-IE" sz="3600" b="1" dirty="0"/>
              <a:t/>
            </a:r>
            <a:br>
              <a:rPr lang="en-IE" sz="3600" b="1" dirty="0"/>
            </a:br>
            <a:endParaRPr lang="en-IE" sz="3600" b="1" dirty="0"/>
          </a:p>
        </p:txBody>
      </p:sp>
      <p:sp>
        <p:nvSpPr>
          <p:cNvPr id="3" name="Content Placeholder 2"/>
          <p:cNvSpPr>
            <a:spLocks noGrp="1"/>
          </p:cNvSpPr>
          <p:nvPr>
            <p:ph idx="1"/>
          </p:nvPr>
        </p:nvSpPr>
        <p:spPr>
          <a:xfrm>
            <a:off x="0" y="1758463"/>
            <a:ext cx="9805181" cy="3428679"/>
          </a:xfrm>
        </p:spPr>
        <p:txBody>
          <a:bodyPr>
            <a:normAutofit/>
          </a:bodyPr>
          <a:lstStyle/>
          <a:p>
            <a:r>
              <a:rPr lang="en-IE" sz="2000" dirty="0"/>
              <a:t>Section 1 definition of ‘vulnerable person’</a:t>
            </a:r>
          </a:p>
          <a:p>
            <a:pPr marL="0" indent="0">
              <a:buNone/>
            </a:pPr>
            <a:r>
              <a:rPr lang="en-IE" sz="2000" dirty="0" smtClean="0"/>
              <a:t>	 </a:t>
            </a:r>
            <a:r>
              <a:rPr lang="en-IE" sz="2000" dirty="0"/>
              <a:t>- limited to a person with a disability</a:t>
            </a:r>
          </a:p>
          <a:p>
            <a:r>
              <a:rPr lang="en-IE" sz="2000" dirty="0" smtClean="0"/>
              <a:t>Schedule </a:t>
            </a:r>
            <a:r>
              <a:rPr lang="en-IE" sz="2000" dirty="0"/>
              <a:t>2 Offences</a:t>
            </a:r>
          </a:p>
          <a:p>
            <a:pPr marL="0" indent="0">
              <a:buNone/>
            </a:pPr>
            <a:r>
              <a:rPr lang="en-IE" sz="2000" dirty="0" smtClean="0"/>
              <a:t>	- serious offences </a:t>
            </a:r>
            <a:r>
              <a:rPr lang="en-IE" sz="2000" dirty="0"/>
              <a:t>such as murder, assault, false </a:t>
            </a:r>
            <a:r>
              <a:rPr lang="en-IE" sz="2000" dirty="0" smtClean="0"/>
              <a:t>imprisonment</a:t>
            </a:r>
            <a:r>
              <a:rPr lang="en-IE" sz="2000" dirty="0"/>
              <a:t>, </a:t>
            </a:r>
            <a:r>
              <a:rPr lang="en-IE" sz="2000" dirty="0" smtClean="0"/>
              <a:t>rape</a:t>
            </a:r>
            <a:r>
              <a:rPr lang="en-IE" sz="2000" dirty="0"/>
              <a:t>, </a:t>
            </a:r>
            <a:r>
              <a:rPr lang="en-IE" sz="2000" dirty="0" smtClean="0"/>
              <a:t>sexual 	assault </a:t>
            </a:r>
            <a:r>
              <a:rPr lang="en-IE" sz="2000" dirty="0"/>
              <a:t>and incest</a:t>
            </a:r>
          </a:p>
          <a:p>
            <a:r>
              <a:rPr lang="en-IE" sz="1800" dirty="0" smtClean="0"/>
              <a:t>An </a:t>
            </a:r>
            <a:r>
              <a:rPr lang="en-IE" sz="1800" dirty="0"/>
              <a:t>offence is committed when a person who knows or believes that one or more of these offences has been committed by another person against a child or vulnerable adult, and the person has information…</a:t>
            </a:r>
          </a:p>
          <a:p>
            <a:r>
              <a:rPr lang="en-IE" sz="2000" dirty="0" smtClean="0"/>
              <a:t>Culture of withholding information on </a:t>
            </a:r>
            <a:r>
              <a:rPr lang="en-IE" sz="2000" b="1" dirty="0" smtClean="0"/>
              <a:t>many other offences and abuses</a:t>
            </a:r>
            <a:r>
              <a:rPr lang="en-IE" sz="2000" dirty="0" smtClean="0"/>
              <a:t> – no obligation to report</a:t>
            </a:r>
            <a:endParaRPr lang="en-IE" sz="2000" dirty="0"/>
          </a:p>
        </p:txBody>
      </p:sp>
    </p:spTree>
    <p:extLst>
      <p:ext uri="{BB962C8B-B14F-4D97-AF65-F5344CB8AC3E}">
        <p14:creationId xmlns:p14="http://schemas.microsoft.com/office/powerpoint/2010/main" val="3637180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1"/>
            <a:ext cx="9398977" cy="998806"/>
          </a:xfrm>
        </p:spPr>
        <p:txBody>
          <a:bodyPr>
            <a:normAutofit fontScale="90000"/>
          </a:bodyPr>
          <a:lstStyle/>
          <a:p>
            <a:pPr algn="ctr"/>
            <a:r>
              <a:rPr lang="en-IE" dirty="0" smtClean="0"/>
              <a:t/>
            </a:r>
            <a:br>
              <a:rPr lang="en-IE" dirty="0" smtClean="0"/>
            </a:br>
            <a:r>
              <a:rPr lang="en-IE" dirty="0"/>
              <a:t/>
            </a:r>
            <a:br>
              <a:rPr lang="en-IE" dirty="0"/>
            </a:br>
            <a:r>
              <a:rPr lang="en-IE" dirty="0" smtClean="0"/>
              <a:t>          </a:t>
            </a:r>
            <a:r>
              <a:rPr lang="en-IE" b="1" dirty="0" smtClean="0"/>
              <a:t>Criminal </a:t>
            </a:r>
            <a:r>
              <a:rPr lang="en-IE" b="1" dirty="0"/>
              <a:t>Law (Sexual Offences) Act 2017</a:t>
            </a:r>
            <a:r>
              <a:rPr lang="en-IE" dirty="0"/>
              <a:t/>
            </a:r>
            <a:br>
              <a:rPr lang="en-IE" dirty="0"/>
            </a:br>
            <a:endParaRPr lang="en-IE" b="1" dirty="0"/>
          </a:p>
        </p:txBody>
      </p:sp>
      <p:sp>
        <p:nvSpPr>
          <p:cNvPr id="3" name="Content Placeholder 2"/>
          <p:cNvSpPr>
            <a:spLocks noGrp="1"/>
          </p:cNvSpPr>
          <p:nvPr>
            <p:ph idx="1"/>
          </p:nvPr>
        </p:nvSpPr>
        <p:spPr>
          <a:xfrm>
            <a:off x="237392" y="998808"/>
            <a:ext cx="9398977" cy="4221586"/>
          </a:xfrm>
        </p:spPr>
        <p:txBody>
          <a:bodyPr>
            <a:normAutofit lnSpcReduction="10000"/>
          </a:bodyPr>
          <a:lstStyle/>
          <a:p>
            <a:pPr marL="0" indent="0">
              <a:lnSpc>
                <a:spcPct val="100000"/>
              </a:lnSpc>
              <a:buNone/>
            </a:pPr>
            <a:endParaRPr lang="en-IE" sz="2400" dirty="0" smtClean="0"/>
          </a:p>
          <a:p>
            <a:pPr marL="0" indent="0">
              <a:lnSpc>
                <a:spcPct val="100000"/>
              </a:lnSpc>
              <a:buNone/>
            </a:pPr>
            <a:r>
              <a:rPr lang="en-IE" sz="2400" dirty="0" smtClean="0"/>
              <a:t>Sexual act with a ‘protected person’ defined as:</a:t>
            </a:r>
          </a:p>
          <a:p>
            <a:pPr marL="0" indent="0">
              <a:buNone/>
            </a:pPr>
            <a:r>
              <a:rPr lang="en-IE" sz="2000" dirty="0" smtClean="0"/>
              <a:t>For </a:t>
            </a:r>
            <a:r>
              <a:rPr lang="en-IE" sz="2000" dirty="0"/>
              <a:t>the purposes of this section, a person lacks the capacity to consent to a sexual act if he or she is, by reason of a mental or intellectual disability or a mental illness, incapable of— </a:t>
            </a:r>
            <a:endParaRPr lang="en-IE" sz="2000" dirty="0" smtClean="0"/>
          </a:p>
          <a:p>
            <a:pPr marL="457200" indent="-457200">
              <a:buAutoNum type="alphaLcParenBoth"/>
            </a:pPr>
            <a:r>
              <a:rPr lang="en-IE" sz="2000" dirty="0" smtClean="0"/>
              <a:t>understanding </a:t>
            </a:r>
            <a:r>
              <a:rPr lang="en-IE" sz="2000" dirty="0"/>
              <a:t>the nature, or the reasonably foreseeable consequences, of that act, </a:t>
            </a:r>
            <a:endParaRPr lang="en-IE" sz="2000" dirty="0" smtClean="0"/>
          </a:p>
          <a:p>
            <a:pPr marL="457200" indent="-457200">
              <a:buAutoNum type="alphaLcParenBoth"/>
            </a:pPr>
            <a:r>
              <a:rPr lang="en-IE" sz="2000" dirty="0" smtClean="0"/>
              <a:t>evaluating </a:t>
            </a:r>
            <a:r>
              <a:rPr lang="en-IE" sz="2000" dirty="0"/>
              <a:t>relevant information for the purposes of deciding whether or not to engage in that act, </a:t>
            </a:r>
            <a:r>
              <a:rPr lang="en-IE" sz="2000" dirty="0" smtClean="0"/>
              <a:t>or</a:t>
            </a:r>
          </a:p>
          <a:p>
            <a:pPr marL="457200" indent="-457200">
              <a:buAutoNum type="alphaLcParenBoth"/>
            </a:pPr>
            <a:r>
              <a:rPr lang="en-IE" sz="2000" dirty="0" smtClean="0"/>
              <a:t>communicating </a:t>
            </a:r>
            <a:r>
              <a:rPr lang="en-IE" sz="2000" dirty="0"/>
              <a:t>his or her consent to that act by speech, sign language or </a:t>
            </a:r>
            <a:r>
              <a:rPr lang="en-IE" sz="2000" dirty="0" smtClean="0"/>
              <a:t>otherwise</a:t>
            </a:r>
          </a:p>
          <a:p>
            <a:pPr marL="0" indent="0">
              <a:buNone/>
            </a:pPr>
            <a:endParaRPr lang="en-IE" sz="2400" dirty="0" smtClean="0"/>
          </a:p>
          <a:p>
            <a:pPr marL="0" indent="0">
              <a:buNone/>
            </a:pPr>
            <a:r>
              <a:rPr lang="en-IE" sz="2400" dirty="0" smtClean="0"/>
              <a:t>Limited to a person who decision-making capacity is at issue</a:t>
            </a:r>
            <a:endParaRPr lang="en-IE" sz="2400" dirty="0"/>
          </a:p>
          <a:p>
            <a:pPr marL="457200" indent="-457200">
              <a:buAutoNum type="alphaLcParenBoth"/>
            </a:pPr>
            <a:endParaRPr lang="en-IE" sz="2400" dirty="0"/>
          </a:p>
        </p:txBody>
      </p:sp>
    </p:spTree>
    <p:extLst>
      <p:ext uri="{BB962C8B-B14F-4D97-AF65-F5344CB8AC3E}">
        <p14:creationId xmlns:p14="http://schemas.microsoft.com/office/powerpoint/2010/main" val="2419815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0"/>
            <a:ext cx="9398977" cy="1105593"/>
          </a:xfrm>
        </p:spPr>
        <p:txBody>
          <a:bodyPr>
            <a:normAutofit fontScale="90000"/>
          </a:bodyPr>
          <a:lstStyle/>
          <a:p>
            <a:pPr algn="ctr"/>
            <a:r>
              <a:rPr lang="en-IE" dirty="0" smtClean="0"/>
              <a:t/>
            </a:r>
            <a:br>
              <a:rPr lang="en-IE" dirty="0" smtClean="0"/>
            </a:br>
            <a:r>
              <a:rPr lang="en-IE" b="1" dirty="0" smtClean="0"/>
              <a:t>ADMC </a:t>
            </a:r>
            <a:r>
              <a:rPr lang="en-IE" b="1" dirty="0"/>
              <a:t>Act </a:t>
            </a:r>
            <a:r>
              <a:rPr lang="en-IE" b="1" dirty="0" smtClean="0"/>
              <a:t>2015 (2)</a:t>
            </a:r>
            <a:r>
              <a:rPr lang="en-IE" b="1" dirty="0" smtClean="0">
                <a:solidFill>
                  <a:schemeClr val="bg2"/>
                </a:solidFill>
              </a:rPr>
              <a:t>1</a:t>
            </a:r>
            <a:r>
              <a:rPr lang="en-IE" b="1" dirty="0" smtClean="0">
                <a:solidFill>
                  <a:schemeClr val="bg2"/>
                </a:solidFill>
              </a:rPr>
              <a:t>)</a:t>
            </a:r>
            <a:r>
              <a:rPr lang="en-IE" b="1" dirty="0">
                <a:solidFill>
                  <a:schemeClr val="bg2"/>
                </a:solidFill>
              </a:rPr>
              <a:t/>
            </a:r>
            <a:br>
              <a:rPr lang="en-IE" b="1" dirty="0">
                <a:solidFill>
                  <a:schemeClr val="bg2"/>
                </a:solidFill>
              </a:rPr>
            </a:br>
            <a:endParaRPr lang="en-IE" b="1" dirty="0">
              <a:solidFill>
                <a:schemeClr val="bg2"/>
              </a:solidFill>
            </a:endParaRPr>
          </a:p>
        </p:txBody>
      </p:sp>
      <p:sp>
        <p:nvSpPr>
          <p:cNvPr id="3" name="Content Placeholder 2"/>
          <p:cNvSpPr>
            <a:spLocks noGrp="1"/>
          </p:cNvSpPr>
          <p:nvPr>
            <p:ph idx="1"/>
          </p:nvPr>
        </p:nvSpPr>
        <p:spPr>
          <a:xfrm>
            <a:off x="237392" y="1188720"/>
            <a:ext cx="9398977" cy="3931920"/>
          </a:xfrm>
        </p:spPr>
        <p:txBody>
          <a:bodyPr>
            <a:normAutofit lnSpcReduction="10000"/>
          </a:bodyPr>
          <a:lstStyle/>
          <a:p>
            <a:pPr marL="457200" indent="-457200"/>
            <a:r>
              <a:rPr lang="en-IE" sz="2400" dirty="0"/>
              <a:t>Offences of ill-treatment and wilful neglect </a:t>
            </a:r>
            <a:r>
              <a:rPr lang="en-IE" sz="1800" dirty="0"/>
              <a:t>(Sec.145)</a:t>
            </a:r>
          </a:p>
          <a:p>
            <a:pPr marL="1143000" lvl="1" indent="-457200"/>
            <a:r>
              <a:rPr lang="en-IE" sz="2000" dirty="0"/>
              <a:t> but limited to decision supporters</a:t>
            </a:r>
          </a:p>
          <a:p>
            <a:pPr marL="457200" indent="-457200"/>
            <a:r>
              <a:rPr lang="en-IE" sz="2400" dirty="0"/>
              <a:t>A person who uses fraud, coercion or undue influence to force another person to make, vary or revoke………commits an offence </a:t>
            </a:r>
            <a:r>
              <a:rPr lang="en-IE" sz="1800" dirty="0"/>
              <a:t>(Sec.34, 80 </a:t>
            </a:r>
            <a:r>
              <a:rPr lang="en-IE" sz="1800" dirty="0" smtClean="0"/>
              <a:t>+ </a:t>
            </a:r>
            <a:r>
              <a:rPr lang="en-IE" sz="1800" dirty="0"/>
              <a:t>90)</a:t>
            </a:r>
            <a:endParaRPr lang="en-IE" sz="2400" dirty="0"/>
          </a:p>
          <a:p>
            <a:pPr marL="457200" indent="-457200"/>
            <a:r>
              <a:rPr lang="en-IE" sz="2400" dirty="0"/>
              <a:t>If a person makes a false statement in an application for registration of an agreement……commits an offence</a:t>
            </a:r>
            <a:r>
              <a:rPr lang="en-IE" sz="1800" dirty="0"/>
              <a:t> (Sec.34, 80 </a:t>
            </a:r>
            <a:r>
              <a:rPr lang="en-IE" sz="1800" dirty="0" smtClean="0"/>
              <a:t>+ </a:t>
            </a:r>
            <a:r>
              <a:rPr lang="en-IE" sz="1800" dirty="0"/>
              <a:t>90)</a:t>
            </a:r>
            <a:endParaRPr lang="en-IE" sz="2400" dirty="0"/>
          </a:p>
          <a:p>
            <a:pPr marL="457200" indent="-457200"/>
            <a:r>
              <a:rPr lang="en-IE" sz="2400" dirty="0"/>
              <a:t>Investigations by Director – a person who hinders or obstructs the Director in the performance of her functions </a:t>
            </a:r>
            <a:r>
              <a:rPr lang="en-IE" sz="1800" dirty="0"/>
              <a:t>(Sec.96</a:t>
            </a:r>
            <a:r>
              <a:rPr lang="en-IE" sz="1800" dirty="0" smtClean="0"/>
              <a:t>)</a:t>
            </a:r>
          </a:p>
          <a:p>
            <a:pPr marL="0" indent="0">
              <a:buNone/>
            </a:pPr>
            <a:r>
              <a:rPr lang="en-IE" sz="2400" dirty="0" smtClean="0"/>
              <a:t>Limited to persons who are ‘relevant persons’ for the purposes of the 2015 Act.  Does not include a person who is an adult at risk and unable to protect themselves</a:t>
            </a:r>
            <a:endParaRPr lang="en-IE" sz="2400" dirty="0"/>
          </a:p>
          <a:p>
            <a:endParaRPr lang="en-IE" dirty="0"/>
          </a:p>
        </p:txBody>
      </p:sp>
    </p:spTree>
    <p:extLst>
      <p:ext uri="{BB962C8B-B14F-4D97-AF65-F5344CB8AC3E}">
        <p14:creationId xmlns:p14="http://schemas.microsoft.com/office/powerpoint/2010/main" val="2425188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154" y="814632"/>
            <a:ext cx="9542584" cy="1675350"/>
          </a:xfrm>
        </p:spPr>
        <p:txBody>
          <a:bodyPr>
            <a:normAutofit fontScale="90000"/>
          </a:bodyPr>
          <a:lstStyle/>
          <a:p>
            <a:r>
              <a:rPr lang="en-IE" sz="4400" b="1" dirty="0" smtClean="0"/>
              <a:t>Decision-Making Capacity </a:t>
            </a:r>
            <a:r>
              <a:rPr lang="en-IE" sz="4000" b="1" dirty="0" smtClean="0"/>
              <a:t/>
            </a:r>
            <a:br>
              <a:rPr lang="en-IE" sz="4000" b="1" dirty="0" smtClean="0"/>
            </a:br>
            <a:r>
              <a:rPr lang="en-IE" sz="4000" b="1" dirty="0" smtClean="0"/>
              <a:t>and the </a:t>
            </a:r>
            <a:br>
              <a:rPr lang="en-IE" sz="4000" b="1" dirty="0" smtClean="0"/>
            </a:br>
            <a:r>
              <a:rPr lang="en-IE" sz="4400" b="1" dirty="0" smtClean="0"/>
              <a:t>Criminal Justice System</a:t>
            </a:r>
            <a:endParaRPr lang="en-IE" sz="4400" b="1" dirty="0"/>
          </a:p>
        </p:txBody>
      </p:sp>
      <p:sp>
        <p:nvSpPr>
          <p:cNvPr id="3" name="Subtitle 2"/>
          <p:cNvSpPr>
            <a:spLocks noGrp="1"/>
          </p:cNvSpPr>
          <p:nvPr>
            <p:ph type="subTitle" idx="1"/>
          </p:nvPr>
        </p:nvSpPr>
        <p:spPr>
          <a:xfrm>
            <a:off x="205155" y="3010487"/>
            <a:ext cx="9542583" cy="2250830"/>
          </a:xfrm>
        </p:spPr>
        <p:txBody>
          <a:bodyPr>
            <a:normAutofit/>
          </a:bodyPr>
          <a:lstStyle/>
          <a:p>
            <a:r>
              <a:rPr lang="en-IE" sz="3200" dirty="0" smtClean="0"/>
              <a:t>Safeguarding Reform: The Need for a Legal Framework</a:t>
            </a:r>
          </a:p>
          <a:p>
            <a:endParaRPr lang="en-IE" sz="3200" dirty="0"/>
          </a:p>
          <a:p>
            <a:pPr algn="l"/>
            <a:endParaRPr lang="en-IE" dirty="0" smtClean="0"/>
          </a:p>
          <a:p>
            <a:pPr algn="l"/>
            <a:r>
              <a:rPr lang="en-IE" dirty="0" smtClean="0"/>
              <a:t>Patricia T Rickard-Clarke				21 October 2020</a:t>
            </a:r>
            <a:endParaRPr lang="en-IE" dirty="0"/>
          </a:p>
        </p:txBody>
      </p:sp>
    </p:spTree>
    <p:extLst>
      <p:ext uri="{BB962C8B-B14F-4D97-AF65-F5344CB8AC3E}">
        <p14:creationId xmlns:p14="http://schemas.microsoft.com/office/powerpoint/2010/main" val="2022034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1"/>
            <a:ext cx="9398977" cy="1167618"/>
          </a:xfrm>
        </p:spPr>
        <p:txBody>
          <a:bodyPr>
            <a:normAutofit fontScale="90000"/>
          </a:bodyPr>
          <a:lstStyle/>
          <a:p>
            <a:pPr algn="ctr"/>
            <a:r>
              <a:rPr lang="en-IE" b="1" dirty="0" smtClean="0"/>
              <a:t/>
            </a:r>
            <a:br>
              <a:rPr lang="en-IE" b="1" dirty="0" smtClean="0"/>
            </a:br>
            <a:r>
              <a:rPr lang="en-IE" b="1" dirty="0" smtClean="0"/>
              <a:t>ADMC </a:t>
            </a:r>
            <a:r>
              <a:rPr lang="en-IE" b="1" dirty="0"/>
              <a:t>Act </a:t>
            </a:r>
            <a:r>
              <a:rPr lang="en-IE" b="1" dirty="0" smtClean="0"/>
              <a:t>2015</a:t>
            </a:r>
            <a:r>
              <a:rPr lang="en-IE" b="1" dirty="0" smtClean="0">
                <a:solidFill>
                  <a:schemeClr val="bg2"/>
                </a:solidFill>
              </a:rPr>
              <a:t> </a:t>
            </a:r>
            <a:r>
              <a:rPr lang="en-IE" b="1" dirty="0" smtClean="0"/>
              <a:t>(3)</a:t>
            </a:r>
            <a:r>
              <a:rPr lang="en-IE" b="1" dirty="0"/>
              <a:t/>
            </a:r>
            <a:br>
              <a:rPr lang="en-IE" b="1" dirty="0"/>
            </a:br>
            <a:endParaRPr lang="en-IE" dirty="0"/>
          </a:p>
        </p:txBody>
      </p:sp>
      <p:sp>
        <p:nvSpPr>
          <p:cNvPr id="3" name="Content Placeholder 2"/>
          <p:cNvSpPr>
            <a:spLocks noGrp="1"/>
          </p:cNvSpPr>
          <p:nvPr>
            <p:ph idx="1"/>
          </p:nvPr>
        </p:nvSpPr>
        <p:spPr>
          <a:xfrm>
            <a:off x="237391" y="1230284"/>
            <a:ext cx="9398977" cy="3973483"/>
          </a:xfrm>
        </p:spPr>
        <p:txBody>
          <a:bodyPr>
            <a:normAutofit/>
          </a:bodyPr>
          <a:lstStyle/>
          <a:p>
            <a:r>
              <a:rPr lang="en-IE" sz="2400" dirty="0"/>
              <a:t>‘Personal welfare’ decision </a:t>
            </a:r>
            <a:r>
              <a:rPr lang="en-IE" sz="2400" dirty="0" smtClean="0"/>
              <a:t> in ADMC Act 2015 – </a:t>
            </a:r>
            <a:r>
              <a:rPr lang="en-IE" sz="2400" dirty="0"/>
              <a:t>accommodation, including whether or not the relevant person should live in a designated centre</a:t>
            </a:r>
          </a:p>
          <a:p>
            <a:r>
              <a:rPr lang="en-IE" sz="2400" dirty="0" smtClean="0"/>
              <a:t>Right </a:t>
            </a:r>
            <a:r>
              <a:rPr lang="en-IE" sz="2400" dirty="0"/>
              <a:t>to Liberty: Place of Care</a:t>
            </a:r>
          </a:p>
          <a:p>
            <a:pPr lvl="1"/>
            <a:r>
              <a:rPr lang="en-IE" sz="2000" dirty="0"/>
              <a:t>Right under the Constitution, ECHR and UNCRPD</a:t>
            </a:r>
          </a:p>
          <a:p>
            <a:pPr lvl="1"/>
            <a:r>
              <a:rPr lang="en-IE" sz="2000" dirty="0"/>
              <a:t>Requires specific provision and safeguards</a:t>
            </a:r>
          </a:p>
          <a:p>
            <a:r>
              <a:rPr lang="en-IE" sz="2400" dirty="0" smtClean="0"/>
              <a:t>Protection of Liberty Safeguards (proposed legislation)</a:t>
            </a:r>
          </a:p>
          <a:p>
            <a:pPr lvl="1"/>
            <a:r>
              <a:rPr lang="en-IE" sz="2000" dirty="0" smtClean="0"/>
              <a:t>Appointment of nominated person</a:t>
            </a:r>
          </a:p>
          <a:p>
            <a:pPr lvl="1"/>
            <a:r>
              <a:rPr lang="en-IE" sz="2000" dirty="0" smtClean="0"/>
              <a:t>Access to Independent Advocate</a:t>
            </a:r>
          </a:p>
          <a:p>
            <a:pPr lvl="1"/>
            <a:r>
              <a:rPr lang="en-IE" sz="2000" dirty="0" smtClean="0"/>
              <a:t>Proposed legislation (stand alone) not confined to a ‘relevant person’ for the purpose of the ADMC Act 2015</a:t>
            </a:r>
          </a:p>
        </p:txBody>
      </p:sp>
    </p:spTree>
    <p:extLst>
      <p:ext uri="{BB962C8B-B14F-4D97-AF65-F5344CB8AC3E}">
        <p14:creationId xmlns:p14="http://schemas.microsoft.com/office/powerpoint/2010/main" val="1714668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295422"/>
            <a:ext cx="9398977" cy="1125415"/>
          </a:xfrm>
        </p:spPr>
        <p:txBody>
          <a:bodyPr>
            <a:normAutofit fontScale="90000"/>
          </a:bodyPr>
          <a:lstStyle/>
          <a:p>
            <a:pPr algn="ctr"/>
            <a:r>
              <a:rPr lang="en-IE" b="1" dirty="0" smtClean="0"/>
              <a:t/>
            </a:r>
            <a:br>
              <a:rPr lang="en-IE" b="1" dirty="0" smtClean="0"/>
            </a:br>
            <a:r>
              <a:rPr lang="en-IE" b="1" dirty="0" smtClean="0"/>
              <a:t>ADMC </a:t>
            </a:r>
            <a:r>
              <a:rPr lang="en-IE" b="1" dirty="0"/>
              <a:t>Act </a:t>
            </a:r>
            <a:r>
              <a:rPr lang="en-IE" b="1" dirty="0" smtClean="0"/>
              <a:t>2015 (4)</a:t>
            </a:r>
            <a:r>
              <a:rPr lang="en-IE" b="1" dirty="0" smtClean="0">
                <a:solidFill>
                  <a:schemeClr val="bg2"/>
                </a:solidFill>
              </a:rPr>
              <a:t/>
            </a:r>
            <a:br>
              <a:rPr lang="en-IE" b="1" dirty="0" smtClean="0">
                <a:solidFill>
                  <a:schemeClr val="bg2"/>
                </a:solidFill>
              </a:rPr>
            </a:br>
            <a:endParaRPr lang="en-IE" dirty="0">
              <a:solidFill>
                <a:schemeClr val="bg2"/>
              </a:solidFill>
            </a:endParaRPr>
          </a:p>
        </p:txBody>
      </p:sp>
      <p:sp>
        <p:nvSpPr>
          <p:cNvPr id="3" name="Content Placeholder 2"/>
          <p:cNvSpPr>
            <a:spLocks noGrp="1"/>
          </p:cNvSpPr>
          <p:nvPr>
            <p:ph idx="1"/>
          </p:nvPr>
        </p:nvSpPr>
        <p:spPr>
          <a:xfrm>
            <a:off x="237392" y="1330036"/>
            <a:ext cx="9398977" cy="3898669"/>
          </a:xfrm>
        </p:spPr>
        <p:txBody>
          <a:bodyPr>
            <a:normAutofit fontScale="85000" lnSpcReduction="20000"/>
          </a:bodyPr>
          <a:lstStyle/>
          <a:p>
            <a:r>
              <a:rPr lang="en-IE" dirty="0"/>
              <a:t>Legal advice and legal representation provided for an application to court under Part 5 </a:t>
            </a:r>
            <a:r>
              <a:rPr lang="en-IE" sz="2000" dirty="0"/>
              <a:t>(Sec.52</a:t>
            </a:r>
            <a:r>
              <a:rPr lang="en-IE" sz="2000" dirty="0" smtClean="0"/>
              <a:t>)</a:t>
            </a:r>
          </a:p>
          <a:p>
            <a:pPr lvl="1"/>
            <a:r>
              <a:rPr lang="en-IE" sz="2600" dirty="0"/>
              <a:t>Amendment of the Civil Legal Aid Act 1995</a:t>
            </a:r>
          </a:p>
          <a:p>
            <a:pPr lvl="1"/>
            <a:endParaRPr lang="en-IE" sz="1600" dirty="0" smtClean="0"/>
          </a:p>
          <a:p>
            <a:r>
              <a:rPr lang="en-IE" dirty="0" smtClean="0"/>
              <a:t>No </a:t>
            </a:r>
            <a:r>
              <a:rPr lang="en-IE" dirty="0"/>
              <a:t>similar provision for a court application under any other Part of the Act</a:t>
            </a:r>
          </a:p>
          <a:p>
            <a:endParaRPr lang="en-IE" dirty="0"/>
          </a:p>
          <a:p>
            <a:r>
              <a:rPr lang="en-IE" dirty="0"/>
              <a:t>No positive statement for access to legal advice  </a:t>
            </a:r>
            <a:endParaRPr lang="en-IE" dirty="0" smtClean="0"/>
          </a:p>
          <a:p>
            <a:endParaRPr lang="en-IE" dirty="0"/>
          </a:p>
          <a:p>
            <a:pPr marL="0" indent="0">
              <a:buNone/>
            </a:pPr>
            <a:r>
              <a:rPr lang="en-IE" dirty="0" smtClean="0"/>
              <a:t>No provision in any legislation for a vulnerable or at risk adult for legal representation or legal advice</a:t>
            </a:r>
            <a:endParaRPr lang="en-IE" dirty="0"/>
          </a:p>
          <a:p>
            <a:endParaRPr lang="en-IE" dirty="0"/>
          </a:p>
        </p:txBody>
      </p:sp>
    </p:spTree>
    <p:extLst>
      <p:ext uri="{BB962C8B-B14F-4D97-AF65-F5344CB8AC3E}">
        <p14:creationId xmlns:p14="http://schemas.microsoft.com/office/powerpoint/2010/main" val="1237739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0"/>
            <a:ext cx="9398977" cy="1153551"/>
          </a:xfrm>
        </p:spPr>
        <p:txBody>
          <a:bodyPr/>
          <a:lstStyle/>
          <a:p>
            <a:pPr algn="ctr"/>
            <a:r>
              <a:rPr lang="en-IE" b="1" dirty="0" smtClean="0"/>
              <a:t>Domestic Violence Act 2018</a:t>
            </a:r>
            <a:endParaRPr lang="en-IE" b="1" dirty="0"/>
          </a:p>
        </p:txBody>
      </p:sp>
      <p:sp>
        <p:nvSpPr>
          <p:cNvPr id="3" name="Content Placeholder 2"/>
          <p:cNvSpPr>
            <a:spLocks noGrp="1"/>
          </p:cNvSpPr>
          <p:nvPr>
            <p:ph idx="1"/>
          </p:nvPr>
        </p:nvSpPr>
        <p:spPr>
          <a:xfrm>
            <a:off x="237392" y="1153552"/>
            <a:ext cx="9525586" cy="4075153"/>
          </a:xfrm>
        </p:spPr>
        <p:txBody>
          <a:bodyPr>
            <a:normAutofit fontScale="92500" lnSpcReduction="20000"/>
          </a:bodyPr>
          <a:lstStyle/>
          <a:p>
            <a:pPr marL="0" indent="0">
              <a:buNone/>
            </a:pPr>
            <a:r>
              <a:rPr lang="en-IE" b="1" dirty="0" smtClean="0"/>
              <a:t>Offence of Coercive Control</a:t>
            </a:r>
          </a:p>
          <a:p>
            <a:r>
              <a:rPr lang="en-IE" sz="2400" dirty="0" smtClean="0"/>
              <a:t>A person commits an offence where he or she knowingly and persistently engages in behaviour that –</a:t>
            </a:r>
          </a:p>
          <a:p>
            <a:pPr lvl="1"/>
            <a:r>
              <a:rPr lang="en-IE" sz="2200" dirty="0" smtClean="0"/>
              <a:t>Is controlling or coercive </a:t>
            </a:r>
          </a:p>
          <a:p>
            <a:pPr lvl="1"/>
            <a:r>
              <a:rPr lang="en-IE" sz="2200" dirty="0" smtClean="0"/>
              <a:t>Has a serious effect on a relevant person, and</a:t>
            </a:r>
          </a:p>
          <a:p>
            <a:pPr lvl="1"/>
            <a:r>
              <a:rPr lang="en-IE" sz="2200" dirty="0" smtClean="0"/>
              <a:t>A reasonable person would consider likely to have a serious effect on a relevant person</a:t>
            </a:r>
          </a:p>
          <a:p>
            <a:r>
              <a:rPr lang="en-IE" sz="2400" dirty="0" smtClean="0"/>
              <a:t>A ‘relevant person’ for the purposes of Domestic Violence Act 2018 is: </a:t>
            </a:r>
          </a:p>
          <a:p>
            <a:pPr lvl="1"/>
            <a:r>
              <a:rPr lang="en-IE" sz="2200" dirty="0" smtClean="0"/>
              <a:t>A spouse or civil partner, or</a:t>
            </a:r>
          </a:p>
          <a:p>
            <a:pPr lvl="1"/>
            <a:r>
              <a:rPr lang="en-IE" sz="2200" dirty="0" smtClean="0"/>
              <a:t>Is not the spouse or civil partner, is not related within a prohibited degree of relationship but is or was in an intimate relationship </a:t>
            </a:r>
          </a:p>
          <a:p>
            <a:pPr marL="457200" lvl="1" indent="0">
              <a:buNone/>
            </a:pPr>
            <a:endParaRPr lang="en-IE" dirty="0"/>
          </a:p>
          <a:p>
            <a:pPr marL="457200" lvl="1" indent="0">
              <a:buNone/>
            </a:pPr>
            <a:r>
              <a:rPr lang="en-IE" dirty="0" smtClean="0"/>
              <a:t>Very Limited – does not cover intergenerational control   </a:t>
            </a:r>
            <a:endParaRPr lang="en-IE" dirty="0"/>
          </a:p>
        </p:txBody>
      </p:sp>
    </p:spTree>
    <p:extLst>
      <p:ext uri="{BB962C8B-B14F-4D97-AF65-F5344CB8AC3E}">
        <p14:creationId xmlns:p14="http://schemas.microsoft.com/office/powerpoint/2010/main" val="2851414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161" y="1786596"/>
            <a:ext cx="8903677" cy="1800665"/>
          </a:xfrm>
        </p:spPr>
        <p:txBody>
          <a:bodyPr/>
          <a:lstStyle/>
          <a:p>
            <a:pPr algn="ctr"/>
            <a:r>
              <a:rPr lang="en-IE" b="1" dirty="0" smtClean="0"/>
              <a:t>Proposed Legislation</a:t>
            </a:r>
            <a:endParaRPr lang="en-IE" b="1" dirty="0"/>
          </a:p>
        </p:txBody>
      </p:sp>
    </p:spTree>
    <p:extLst>
      <p:ext uri="{BB962C8B-B14F-4D97-AF65-F5344CB8AC3E}">
        <p14:creationId xmlns:p14="http://schemas.microsoft.com/office/powerpoint/2010/main" val="1018822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0"/>
            <a:ext cx="9398977" cy="970671"/>
          </a:xfrm>
        </p:spPr>
        <p:txBody>
          <a:bodyPr/>
          <a:lstStyle/>
          <a:p>
            <a:pPr algn="ctr"/>
            <a:r>
              <a:rPr lang="en-IE" b="1" dirty="0" smtClean="0"/>
              <a:t>Adult Safeguarding Bill 2017</a:t>
            </a:r>
            <a:endParaRPr lang="en-IE" b="1" dirty="0"/>
          </a:p>
        </p:txBody>
      </p:sp>
      <p:sp>
        <p:nvSpPr>
          <p:cNvPr id="3" name="Content Placeholder 2"/>
          <p:cNvSpPr>
            <a:spLocks noGrp="1"/>
          </p:cNvSpPr>
          <p:nvPr>
            <p:ph idx="1"/>
          </p:nvPr>
        </p:nvSpPr>
        <p:spPr>
          <a:xfrm>
            <a:off x="237392" y="970671"/>
            <a:ext cx="9398977" cy="4307912"/>
          </a:xfrm>
        </p:spPr>
        <p:txBody>
          <a:bodyPr>
            <a:normAutofit fontScale="77500" lnSpcReduction="20000"/>
          </a:bodyPr>
          <a:lstStyle/>
          <a:p>
            <a:r>
              <a:rPr lang="en-IE" sz="2300" dirty="0"/>
              <a:t>Definitions – ‘adult at risk’</a:t>
            </a:r>
          </a:p>
          <a:p>
            <a:r>
              <a:rPr lang="en-IE" sz="2300" dirty="0"/>
              <a:t>Establishment of National Safeguarding Authority</a:t>
            </a:r>
          </a:p>
          <a:p>
            <a:pPr lvl="1"/>
            <a:r>
              <a:rPr lang="en-IE" sz="1900" dirty="0"/>
              <a:t>To promote the safeguarding of adults at risk and to reduce the abuse and harm of adults at risk</a:t>
            </a:r>
          </a:p>
          <a:p>
            <a:r>
              <a:rPr lang="en-IE" sz="2300" dirty="0"/>
              <a:t>Investigations by Authority</a:t>
            </a:r>
          </a:p>
          <a:p>
            <a:r>
              <a:rPr lang="en-IE" sz="2300" dirty="0"/>
              <a:t>Right of entry and inspection by authorised person</a:t>
            </a:r>
          </a:p>
          <a:p>
            <a:pPr lvl="1"/>
            <a:r>
              <a:rPr lang="en-IE" sz="1900" dirty="0"/>
              <a:t>To protect person</a:t>
            </a:r>
          </a:p>
          <a:p>
            <a:pPr lvl="1"/>
            <a:r>
              <a:rPr lang="en-IE" sz="1900" dirty="0"/>
              <a:t>To obtain personal records</a:t>
            </a:r>
          </a:p>
          <a:p>
            <a:r>
              <a:rPr lang="en-IE" sz="2300" dirty="0"/>
              <a:t>Mandated person </a:t>
            </a:r>
          </a:p>
          <a:p>
            <a:pPr lvl="1"/>
            <a:r>
              <a:rPr lang="en-IE" sz="1900" dirty="0"/>
              <a:t>To report</a:t>
            </a:r>
          </a:p>
          <a:p>
            <a:pPr lvl="1"/>
            <a:r>
              <a:rPr lang="en-IE" sz="1900" dirty="0"/>
              <a:t>May be required to assist</a:t>
            </a:r>
          </a:p>
          <a:p>
            <a:r>
              <a:rPr lang="en-IE" sz="2300" dirty="0"/>
              <a:t>Authorised Person (staff of the Authority</a:t>
            </a:r>
            <a:r>
              <a:rPr lang="en-IE" sz="2300" dirty="0" smtClean="0"/>
              <a:t>) – independent of service provider</a:t>
            </a:r>
            <a:endParaRPr lang="en-IE" sz="2300" dirty="0"/>
          </a:p>
          <a:p>
            <a:r>
              <a:rPr lang="en-IE" sz="2300" dirty="0" smtClean="0"/>
              <a:t>Right of access to an Independent Advocate</a:t>
            </a:r>
          </a:p>
          <a:p>
            <a:pPr marL="0" indent="0">
              <a:buNone/>
            </a:pPr>
            <a:r>
              <a:rPr lang="en-IE" sz="2500" dirty="0" smtClean="0"/>
              <a:t>This Bill lapsed in early 2020 –  end of term of Government</a:t>
            </a:r>
          </a:p>
          <a:p>
            <a:pPr marL="0" indent="0">
              <a:buNone/>
            </a:pPr>
            <a:r>
              <a:rPr lang="en-IE" sz="2500" b="1" dirty="0" smtClean="0"/>
              <a:t>It is imperative that these provisions are contained in legislation which has overreach into all areas of safeguarding </a:t>
            </a:r>
            <a:endParaRPr lang="en-IE" sz="2500" b="1" dirty="0"/>
          </a:p>
          <a:p>
            <a:endParaRPr lang="en-IE" sz="2300" dirty="0">
              <a:solidFill>
                <a:schemeClr val="bg1"/>
              </a:solidFill>
            </a:endParaRPr>
          </a:p>
          <a:p>
            <a:endParaRPr lang="en-IE" sz="2300" dirty="0">
              <a:solidFill>
                <a:schemeClr val="bg1"/>
              </a:solidFill>
            </a:endParaRPr>
          </a:p>
          <a:p>
            <a:pPr marL="0" indent="0">
              <a:buNone/>
            </a:pPr>
            <a:endParaRPr lang="en-IE" dirty="0"/>
          </a:p>
        </p:txBody>
      </p:sp>
    </p:spTree>
    <p:extLst>
      <p:ext uri="{BB962C8B-B14F-4D97-AF65-F5344CB8AC3E}">
        <p14:creationId xmlns:p14="http://schemas.microsoft.com/office/powerpoint/2010/main" val="2705445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126610"/>
            <a:ext cx="9398977" cy="1209822"/>
          </a:xfrm>
        </p:spPr>
        <p:txBody>
          <a:bodyPr/>
          <a:lstStyle/>
          <a:p>
            <a:pPr algn="ctr"/>
            <a:r>
              <a:rPr lang="en-IE" b="1" dirty="0" smtClean="0"/>
              <a:t>Adult Safeguarding Legislation</a:t>
            </a:r>
            <a:endParaRPr lang="en-IE" b="1" dirty="0"/>
          </a:p>
        </p:txBody>
      </p:sp>
      <p:sp>
        <p:nvSpPr>
          <p:cNvPr id="3" name="Content Placeholder 2"/>
          <p:cNvSpPr>
            <a:spLocks noGrp="1"/>
          </p:cNvSpPr>
          <p:nvPr>
            <p:ph idx="1"/>
          </p:nvPr>
        </p:nvSpPr>
        <p:spPr>
          <a:xfrm>
            <a:off x="237392" y="1336432"/>
            <a:ext cx="9398977" cy="3867335"/>
          </a:xfrm>
        </p:spPr>
        <p:txBody>
          <a:bodyPr>
            <a:normAutofit fontScale="85000" lnSpcReduction="20000"/>
          </a:bodyPr>
          <a:lstStyle/>
          <a:p>
            <a:pPr marL="0" indent="0">
              <a:buNone/>
            </a:pPr>
            <a:r>
              <a:rPr lang="en-IE" sz="2600" dirty="0"/>
              <a:t>Law Reform </a:t>
            </a:r>
            <a:r>
              <a:rPr lang="en-IE" sz="2600" dirty="0" smtClean="0"/>
              <a:t>Commission – 5</a:t>
            </a:r>
            <a:r>
              <a:rPr lang="en-IE" sz="2600" baseline="30000" dirty="0" smtClean="0"/>
              <a:t>th</a:t>
            </a:r>
            <a:r>
              <a:rPr lang="en-IE" sz="2600" dirty="0" smtClean="0"/>
              <a:t> Programme of Law Reform</a:t>
            </a:r>
          </a:p>
          <a:p>
            <a:pPr marL="0" indent="0">
              <a:buNone/>
            </a:pPr>
            <a:r>
              <a:rPr lang="en-IE" sz="2600" dirty="0" smtClean="0"/>
              <a:t> </a:t>
            </a:r>
            <a:r>
              <a:rPr lang="en-IE" sz="2600" dirty="0"/>
              <a:t>– Regulatory framework for adult safeguarding  </a:t>
            </a:r>
            <a:endParaRPr lang="en-IE" sz="2600" dirty="0" smtClean="0"/>
          </a:p>
          <a:p>
            <a:r>
              <a:rPr lang="en-IE" sz="2600" dirty="0" smtClean="0"/>
              <a:t>Issues paper -  late 2019</a:t>
            </a:r>
          </a:p>
          <a:p>
            <a:r>
              <a:rPr lang="en-IE" sz="2600" dirty="0" smtClean="0"/>
              <a:t>Report due </a:t>
            </a:r>
            <a:r>
              <a:rPr lang="en-IE" sz="2600" dirty="0"/>
              <a:t>mid 2021</a:t>
            </a:r>
          </a:p>
          <a:p>
            <a:pPr marL="0" indent="0">
              <a:buNone/>
            </a:pPr>
            <a:endParaRPr lang="en-IE" sz="2600" dirty="0"/>
          </a:p>
          <a:p>
            <a:pPr marL="0" indent="0">
              <a:buNone/>
            </a:pPr>
            <a:r>
              <a:rPr lang="en-IE" sz="2600" dirty="0" smtClean="0"/>
              <a:t>Legislative Programme September 2019</a:t>
            </a:r>
          </a:p>
          <a:p>
            <a:r>
              <a:rPr lang="en-IE" sz="2600" dirty="0" smtClean="0"/>
              <a:t>Health (Adult Safeguarding) Bill – </a:t>
            </a:r>
            <a:r>
              <a:rPr lang="en-IE" sz="2100" dirty="0" smtClean="0"/>
              <a:t>to underpin a planned national health sector policy on safeguarding vulnerable or at risk adults in the context of their interactions with the health sector </a:t>
            </a:r>
            <a:endParaRPr lang="en-IE" dirty="0" smtClean="0"/>
          </a:p>
          <a:p>
            <a:pPr marL="0" indent="0">
              <a:buNone/>
            </a:pPr>
            <a:endParaRPr lang="en-IE" dirty="0" smtClean="0"/>
          </a:p>
          <a:p>
            <a:pPr marL="0" indent="0">
              <a:buNone/>
            </a:pPr>
            <a:r>
              <a:rPr lang="en-IE" sz="2400" dirty="0" smtClean="0"/>
              <a:t>RECOMMENDATION of Oireachtas Committee on COVID-19 in Nursing Homes -  …there should be no unnecessary delay in implementing legislation on adult safeguarding </a:t>
            </a:r>
          </a:p>
        </p:txBody>
      </p:sp>
    </p:spTree>
    <p:extLst>
      <p:ext uri="{BB962C8B-B14F-4D97-AF65-F5344CB8AC3E}">
        <p14:creationId xmlns:p14="http://schemas.microsoft.com/office/powerpoint/2010/main" val="359277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0"/>
            <a:ext cx="9398977" cy="1041009"/>
          </a:xfrm>
        </p:spPr>
        <p:txBody>
          <a:bodyPr/>
          <a:lstStyle/>
          <a:p>
            <a:pPr algn="ctr"/>
            <a:r>
              <a:rPr lang="en-IE" b="1" dirty="0" smtClean="0"/>
              <a:t>Conclusion</a:t>
            </a:r>
            <a:endParaRPr lang="en-IE" b="1" dirty="0"/>
          </a:p>
        </p:txBody>
      </p:sp>
      <p:sp>
        <p:nvSpPr>
          <p:cNvPr id="3" name="Content Placeholder 2"/>
          <p:cNvSpPr>
            <a:spLocks noGrp="1"/>
          </p:cNvSpPr>
          <p:nvPr>
            <p:ph idx="1"/>
          </p:nvPr>
        </p:nvSpPr>
        <p:spPr>
          <a:xfrm>
            <a:off x="237392" y="1041009"/>
            <a:ext cx="9398977" cy="4459459"/>
          </a:xfrm>
        </p:spPr>
        <p:txBody>
          <a:bodyPr>
            <a:normAutofit/>
          </a:bodyPr>
          <a:lstStyle/>
          <a:p>
            <a:r>
              <a:rPr lang="en-IE" sz="2400" dirty="0" smtClean="0"/>
              <a:t>Borrowing from the UNCRPD - the State has obligations to take all appropriate legislative, administrative, social, educational and other measures to protect vulnerable or at risk adults from all forms of exploitation, violence and abuse</a:t>
            </a:r>
          </a:p>
          <a:p>
            <a:r>
              <a:rPr lang="en-IE" sz="2400" dirty="0" smtClean="0"/>
              <a:t>There are large gaps in legislation, practice, systems and organisations that are very costly on individual lives and do not respect the rights and dignity of the person.  </a:t>
            </a:r>
          </a:p>
          <a:p>
            <a:r>
              <a:rPr lang="en-IE" sz="2400" dirty="0" smtClean="0"/>
              <a:t>These gaps are also costly for the State, organisations and institutions where scarce resources are allocated to deal with the outcomes of the lack of proper and appropriate measures being in place</a:t>
            </a:r>
            <a:endParaRPr lang="en-IE" sz="2400" dirty="0"/>
          </a:p>
        </p:txBody>
      </p:sp>
    </p:spTree>
    <p:extLst>
      <p:ext uri="{BB962C8B-B14F-4D97-AF65-F5344CB8AC3E}">
        <p14:creationId xmlns:p14="http://schemas.microsoft.com/office/powerpoint/2010/main" val="9908017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58" y="1059108"/>
            <a:ext cx="9490319" cy="1627821"/>
          </a:xfrm>
        </p:spPr>
        <p:txBody>
          <a:bodyPr/>
          <a:lstStyle/>
          <a:p>
            <a:r>
              <a:rPr lang="en-IE" b="1" dirty="0" smtClean="0"/>
              <a:t>Thank You</a:t>
            </a:r>
            <a:endParaRPr lang="en-IE" b="1" dirty="0"/>
          </a:p>
        </p:txBody>
      </p:sp>
    </p:spTree>
    <p:extLst>
      <p:ext uri="{BB962C8B-B14F-4D97-AF65-F5344CB8AC3E}">
        <p14:creationId xmlns:p14="http://schemas.microsoft.com/office/powerpoint/2010/main" val="219498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302" y="963796"/>
            <a:ext cx="9158067" cy="1033816"/>
          </a:xfrm>
        </p:spPr>
        <p:txBody>
          <a:bodyPr/>
          <a:lstStyle/>
          <a:p>
            <a:pPr algn="ctr"/>
            <a:r>
              <a:rPr lang="en-IE" b="1" dirty="0" smtClean="0"/>
              <a:t>Overview</a:t>
            </a:r>
            <a:endParaRPr lang="en-IE" b="1" dirty="0"/>
          </a:p>
        </p:txBody>
      </p:sp>
      <p:sp>
        <p:nvSpPr>
          <p:cNvPr id="3" name="Content Placeholder 2"/>
          <p:cNvSpPr>
            <a:spLocks noGrp="1"/>
          </p:cNvSpPr>
          <p:nvPr>
            <p:ph idx="1"/>
          </p:nvPr>
        </p:nvSpPr>
        <p:spPr>
          <a:xfrm>
            <a:off x="478302" y="2335237"/>
            <a:ext cx="9158067" cy="2813538"/>
          </a:xfrm>
        </p:spPr>
        <p:txBody>
          <a:bodyPr/>
          <a:lstStyle/>
          <a:p>
            <a:r>
              <a:rPr lang="en-IE" sz="3200" dirty="0" smtClean="0"/>
              <a:t>(Some) Principles in the UNCRPD</a:t>
            </a:r>
          </a:p>
          <a:p>
            <a:r>
              <a:rPr lang="en-IE" sz="3200" dirty="0" smtClean="0"/>
              <a:t>Data</a:t>
            </a:r>
          </a:p>
          <a:p>
            <a:r>
              <a:rPr lang="en-IE" sz="3200" dirty="0" smtClean="0"/>
              <a:t>Legislation</a:t>
            </a:r>
          </a:p>
          <a:p>
            <a:r>
              <a:rPr lang="en-IE" sz="3200" dirty="0" smtClean="0"/>
              <a:t>Conclusion</a:t>
            </a:r>
          </a:p>
          <a:p>
            <a:endParaRPr lang="en-IE" dirty="0"/>
          </a:p>
        </p:txBody>
      </p:sp>
    </p:spTree>
    <p:extLst>
      <p:ext uri="{BB962C8B-B14F-4D97-AF65-F5344CB8AC3E}">
        <p14:creationId xmlns:p14="http://schemas.microsoft.com/office/powerpoint/2010/main" val="3489494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534572"/>
            <a:ext cx="9398977" cy="914400"/>
          </a:xfrm>
        </p:spPr>
        <p:txBody>
          <a:bodyPr/>
          <a:lstStyle/>
          <a:p>
            <a:pPr algn="ctr"/>
            <a:r>
              <a:rPr lang="en-IE" b="1" dirty="0" smtClean="0"/>
              <a:t>Safeguarding</a:t>
            </a:r>
            <a:endParaRPr lang="en-IE" b="1" dirty="0"/>
          </a:p>
        </p:txBody>
      </p:sp>
      <p:sp>
        <p:nvSpPr>
          <p:cNvPr id="3" name="Content Placeholder 2"/>
          <p:cNvSpPr>
            <a:spLocks noGrp="1"/>
          </p:cNvSpPr>
          <p:nvPr>
            <p:ph idx="1"/>
          </p:nvPr>
        </p:nvSpPr>
        <p:spPr>
          <a:xfrm>
            <a:off x="237392" y="1631852"/>
            <a:ext cx="9398977" cy="3798277"/>
          </a:xfrm>
        </p:spPr>
        <p:txBody>
          <a:bodyPr>
            <a:normAutofit/>
          </a:bodyPr>
          <a:lstStyle/>
          <a:p>
            <a:r>
              <a:rPr lang="en-IE" dirty="0" smtClean="0"/>
              <a:t>Safeguarding is the promotion and protection of the right to live in safety, free from abuse, harm and neglect of an adult at risk.  It is about people and organisations working together to prevent and stop both the risks and experiences of abuse or neglect, while at the same time making sure that the adult’s wellbeing is promoted including, where appropriate, having regard to their views, wishes, feelings and beliefs in deciding on any action….</a:t>
            </a:r>
            <a:endParaRPr lang="en-IE" dirty="0"/>
          </a:p>
        </p:txBody>
      </p:sp>
    </p:spTree>
    <p:extLst>
      <p:ext uri="{BB962C8B-B14F-4D97-AF65-F5344CB8AC3E}">
        <p14:creationId xmlns:p14="http://schemas.microsoft.com/office/powerpoint/2010/main" val="30913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309490"/>
            <a:ext cx="9398977" cy="1097280"/>
          </a:xfrm>
        </p:spPr>
        <p:txBody>
          <a:bodyPr>
            <a:normAutofit/>
          </a:bodyPr>
          <a:lstStyle/>
          <a:p>
            <a:pPr algn="ctr"/>
            <a:r>
              <a:rPr lang="en-IE" sz="2800" b="1" dirty="0" smtClean="0">
                <a:latin typeface="+mn-lt"/>
              </a:rPr>
              <a:t>             </a:t>
            </a:r>
            <a:r>
              <a:rPr lang="en-IE" sz="3600" b="1" dirty="0" smtClean="0">
                <a:latin typeface="+mn-lt"/>
              </a:rPr>
              <a:t>UN </a:t>
            </a:r>
            <a:r>
              <a:rPr lang="en-IE" sz="3600" b="1" dirty="0">
                <a:latin typeface="+mn-lt"/>
              </a:rPr>
              <a:t>Convention on the Rights of Persons with Disabilities (UNCRPD)</a:t>
            </a:r>
          </a:p>
        </p:txBody>
      </p:sp>
      <p:sp>
        <p:nvSpPr>
          <p:cNvPr id="3" name="Content Placeholder 2"/>
          <p:cNvSpPr>
            <a:spLocks noGrp="1"/>
          </p:cNvSpPr>
          <p:nvPr>
            <p:ph idx="1"/>
          </p:nvPr>
        </p:nvSpPr>
        <p:spPr>
          <a:xfrm>
            <a:off x="237392" y="1670858"/>
            <a:ext cx="9286436" cy="3899948"/>
          </a:xfrm>
        </p:spPr>
        <p:txBody>
          <a:bodyPr>
            <a:normAutofit/>
          </a:bodyPr>
          <a:lstStyle/>
          <a:p>
            <a:pPr marL="0" indent="0">
              <a:buNone/>
            </a:pPr>
            <a:r>
              <a:rPr lang="en-IE" b="1" dirty="0"/>
              <a:t>Article 12: Equal recognition before the law </a:t>
            </a:r>
          </a:p>
          <a:p>
            <a:r>
              <a:rPr lang="en-IE" dirty="0"/>
              <a:t>State Parties shall…provide for appropriate and effective safeguards to prevent abuse in accordance with international human rights law (12.4</a:t>
            </a:r>
            <a:r>
              <a:rPr lang="en-IE" dirty="0" smtClean="0"/>
              <a:t>)</a:t>
            </a:r>
          </a:p>
          <a:p>
            <a:pPr marL="0" indent="0">
              <a:buNone/>
            </a:pPr>
            <a:r>
              <a:rPr lang="en-IE" b="1" dirty="0" smtClean="0"/>
              <a:t>Article 13: Access to Justice</a:t>
            </a:r>
          </a:p>
          <a:p>
            <a:r>
              <a:rPr lang="en-IE" dirty="0" smtClean="0"/>
              <a:t>State Parties shall ensure effective access to justice for persons with disabilities on an equal basis with others….</a:t>
            </a:r>
            <a:endParaRPr lang="en-IE" dirty="0"/>
          </a:p>
          <a:p>
            <a:endParaRPr lang="en-IE" dirty="0"/>
          </a:p>
          <a:p>
            <a:endParaRPr lang="en-IE" dirty="0"/>
          </a:p>
        </p:txBody>
      </p:sp>
    </p:spTree>
    <p:extLst>
      <p:ext uri="{BB962C8B-B14F-4D97-AF65-F5344CB8AC3E}">
        <p14:creationId xmlns:p14="http://schemas.microsoft.com/office/powerpoint/2010/main" val="3485732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225083"/>
            <a:ext cx="9398977" cy="1069145"/>
          </a:xfrm>
        </p:spPr>
        <p:txBody>
          <a:bodyPr/>
          <a:lstStyle/>
          <a:p>
            <a:pPr algn="ctr"/>
            <a:r>
              <a:rPr lang="en-IE" b="1" dirty="0"/>
              <a:t>UNCRPD</a:t>
            </a:r>
          </a:p>
        </p:txBody>
      </p:sp>
      <p:sp>
        <p:nvSpPr>
          <p:cNvPr id="3" name="Content Placeholder 2"/>
          <p:cNvSpPr>
            <a:spLocks noGrp="1"/>
          </p:cNvSpPr>
          <p:nvPr>
            <p:ph idx="1"/>
          </p:nvPr>
        </p:nvSpPr>
        <p:spPr>
          <a:xfrm>
            <a:off x="237392" y="1294228"/>
            <a:ext cx="9511519" cy="3967089"/>
          </a:xfrm>
        </p:spPr>
        <p:txBody>
          <a:bodyPr>
            <a:normAutofit/>
          </a:bodyPr>
          <a:lstStyle/>
          <a:p>
            <a:pPr marL="0" indent="0">
              <a:buNone/>
            </a:pPr>
            <a:r>
              <a:rPr lang="en-IE" b="1" dirty="0"/>
              <a:t>Article 16: Freedom from exploitation, violence and abuse</a:t>
            </a:r>
          </a:p>
          <a:p>
            <a:r>
              <a:rPr lang="en-IE" sz="2400" dirty="0"/>
              <a:t>State Parties shall take all appropriate legislative, administrative, social, educational and other measures </a:t>
            </a:r>
            <a:r>
              <a:rPr lang="en-IE" sz="2400" b="1" dirty="0"/>
              <a:t>to protect persons with disabilities</a:t>
            </a:r>
            <a:r>
              <a:rPr lang="en-IE" sz="2400" dirty="0"/>
              <a:t>, both within and outside the home, from all forms of exploitation, violence and </a:t>
            </a:r>
            <a:r>
              <a:rPr lang="en-IE" sz="2400" dirty="0" smtClean="0"/>
              <a:t>abuse…(16.1)</a:t>
            </a:r>
          </a:p>
          <a:p>
            <a:pPr marL="0" indent="0">
              <a:buNone/>
            </a:pPr>
            <a:endParaRPr lang="en-IE" sz="2400" dirty="0"/>
          </a:p>
          <a:p>
            <a:r>
              <a:rPr lang="en-IE" sz="2400" dirty="0"/>
              <a:t>In order to prevent the occurrence of all forms of exploitation, violence and abuse, State Parties shall ensure that all facilities and programmes designed to serve person with disabilities </a:t>
            </a:r>
            <a:r>
              <a:rPr lang="en-IE" sz="2400" b="1" dirty="0"/>
              <a:t>are effectively monitored by independent authorities </a:t>
            </a:r>
            <a:r>
              <a:rPr lang="en-IE" sz="2400" dirty="0"/>
              <a:t>(16.4)</a:t>
            </a:r>
          </a:p>
          <a:p>
            <a:endParaRPr lang="en-IE" dirty="0"/>
          </a:p>
        </p:txBody>
      </p:sp>
    </p:spTree>
    <p:extLst>
      <p:ext uri="{BB962C8B-B14F-4D97-AF65-F5344CB8AC3E}">
        <p14:creationId xmlns:p14="http://schemas.microsoft.com/office/powerpoint/2010/main" val="255362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365760"/>
            <a:ext cx="9398977" cy="942535"/>
          </a:xfrm>
        </p:spPr>
        <p:txBody>
          <a:bodyPr/>
          <a:lstStyle/>
          <a:p>
            <a:pPr algn="ctr"/>
            <a:r>
              <a:rPr lang="en-IE" b="1" dirty="0" smtClean="0"/>
              <a:t>UNCRPD </a:t>
            </a:r>
            <a:r>
              <a:rPr lang="en-IE" b="1" dirty="0" smtClean="0">
                <a:solidFill>
                  <a:schemeClr val="bg2"/>
                </a:solidFill>
              </a:rPr>
              <a:t>(</a:t>
            </a:r>
            <a:endParaRPr lang="en-IE" dirty="0">
              <a:solidFill>
                <a:schemeClr val="bg2"/>
              </a:solidFill>
            </a:endParaRPr>
          </a:p>
        </p:txBody>
      </p:sp>
      <p:sp>
        <p:nvSpPr>
          <p:cNvPr id="3" name="Content Placeholder 2"/>
          <p:cNvSpPr>
            <a:spLocks noGrp="1"/>
          </p:cNvSpPr>
          <p:nvPr>
            <p:ph idx="1"/>
          </p:nvPr>
        </p:nvSpPr>
        <p:spPr>
          <a:xfrm>
            <a:off x="237392" y="1645920"/>
            <a:ext cx="9398977" cy="3601329"/>
          </a:xfrm>
        </p:spPr>
        <p:txBody>
          <a:bodyPr/>
          <a:lstStyle/>
          <a:p>
            <a:pPr marL="0" indent="0">
              <a:buNone/>
            </a:pPr>
            <a:r>
              <a:rPr lang="en-IE" b="1" dirty="0"/>
              <a:t>Article </a:t>
            </a:r>
            <a:r>
              <a:rPr lang="en-IE" b="1" dirty="0" smtClean="0"/>
              <a:t>18: Liberty of Movement and nationality</a:t>
            </a:r>
          </a:p>
          <a:p>
            <a:r>
              <a:rPr lang="en-IE" dirty="0" smtClean="0"/>
              <a:t>State Parties shall recognise the rights of persons with disabilities to liberty of movement, </a:t>
            </a:r>
            <a:r>
              <a:rPr lang="en-IE" b="1" dirty="0" smtClean="0"/>
              <a:t>to freedom to choose their residence</a:t>
            </a:r>
            <a:r>
              <a:rPr lang="en-IE" dirty="0" smtClean="0"/>
              <a:t> and to a nationality, on an equal basis with others……</a:t>
            </a:r>
            <a:endParaRPr lang="en-IE" dirty="0"/>
          </a:p>
        </p:txBody>
      </p:sp>
    </p:spTree>
    <p:extLst>
      <p:ext uri="{BB962C8B-B14F-4D97-AF65-F5344CB8AC3E}">
        <p14:creationId xmlns:p14="http://schemas.microsoft.com/office/powerpoint/2010/main" val="2813828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161" y="2166425"/>
            <a:ext cx="8903677" cy="1448972"/>
          </a:xfrm>
        </p:spPr>
        <p:txBody>
          <a:bodyPr/>
          <a:lstStyle/>
          <a:p>
            <a:pPr algn="ctr"/>
            <a:r>
              <a:rPr lang="en-IE" b="1" dirty="0" smtClean="0"/>
              <a:t>Data</a:t>
            </a:r>
            <a:endParaRPr lang="en-IE" b="1" dirty="0"/>
          </a:p>
        </p:txBody>
      </p:sp>
    </p:spTree>
    <p:extLst>
      <p:ext uri="{BB962C8B-B14F-4D97-AF65-F5344CB8AC3E}">
        <p14:creationId xmlns:p14="http://schemas.microsoft.com/office/powerpoint/2010/main" val="3701304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92" y="422032"/>
            <a:ext cx="9398977" cy="900331"/>
          </a:xfrm>
        </p:spPr>
        <p:txBody>
          <a:bodyPr>
            <a:noAutofit/>
          </a:bodyPr>
          <a:lstStyle/>
          <a:p>
            <a:pPr algn="ctr"/>
            <a:r>
              <a:rPr lang="en-IE" sz="3600" b="1" dirty="0">
                <a:latin typeface="+mn-lt"/>
              </a:rPr>
              <a:t>Vulnerable Adults in Irish Society</a:t>
            </a:r>
            <a:br>
              <a:rPr lang="en-IE" sz="3600" b="1" dirty="0">
                <a:latin typeface="+mn-lt"/>
              </a:rPr>
            </a:br>
            <a:r>
              <a:rPr lang="en-IE" sz="3600" b="1" dirty="0">
                <a:latin typeface="+mn-lt"/>
              </a:rPr>
              <a:t>Nationwide Public Opinion Survey – </a:t>
            </a:r>
            <a:r>
              <a:rPr lang="en-IE" sz="2000" b="1" dirty="0" smtClean="0">
                <a:latin typeface="+mn-lt"/>
              </a:rPr>
              <a:t>RedC Dec 2016</a:t>
            </a:r>
            <a:endParaRPr lang="en-IE" sz="3600" b="1" dirty="0">
              <a:latin typeface="+mn-lt"/>
            </a:endParaRPr>
          </a:p>
        </p:txBody>
      </p:sp>
      <p:sp>
        <p:nvSpPr>
          <p:cNvPr id="3" name="Content Placeholder 2"/>
          <p:cNvSpPr>
            <a:spLocks noGrp="1"/>
          </p:cNvSpPr>
          <p:nvPr>
            <p:ph idx="1"/>
          </p:nvPr>
        </p:nvSpPr>
        <p:spPr>
          <a:xfrm>
            <a:off x="112542" y="1420837"/>
            <a:ext cx="9650436" cy="4149969"/>
          </a:xfrm>
        </p:spPr>
        <p:txBody>
          <a:bodyPr>
            <a:normAutofit/>
          </a:bodyPr>
          <a:lstStyle/>
          <a:p>
            <a:pPr marL="0" lvl="0" indent="0">
              <a:buNone/>
            </a:pPr>
            <a:r>
              <a:rPr lang="en-IE" b="1" dirty="0" smtClean="0"/>
              <a:t>Safeguarding Ireland Base </a:t>
            </a:r>
            <a:r>
              <a:rPr lang="en-IE" b="1" dirty="0"/>
              <a:t>Line </a:t>
            </a:r>
            <a:r>
              <a:rPr lang="en-IE" b="1" dirty="0" smtClean="0"/>
              <a:t>Survey</a:t>
            </a:r>
            <a:r>
              <a:rPr lang="en-IE" dirty="0" smtClean="0"/>
              <a:t>:</a:t>
            </a:r>
            <a:endParaRPr lang="en-IE" dirty="0"/>
          </a:p>
          <a:p>
            <a:pPr lvl="0"/>
            <a:r>
              <a:rPr lang="en-IE" sz="2400" dirty="0"/>
              <a:t>1 in 2 Irish adults claim experience of vulnerable adult abuse to either themselves (as a vulnerable adult) or somebody close to them</a:t>
            </a:r>
          </a:p>
          <a:p>
            <a:pPr lvl="0"/>
            <a:r>
              <a:rPr lang="en-IE" sz="2400" dirty="0" smtClean="0"/>
              <a:t>Physical </a:t>
            </a:r>
            <a:r>
              <a:rPr lang="en-IE" sz="2400" dirty="0"/>
              <a:t>abuse of vulnerable adults has been witnessed/suspected by 1 in 3 adults in the population; this is highest within peoples’ private dwellings</a:t>
            </a:r>
          </a:p>
          <a:p>
            <a:pPr lvl="0"/>
            <a:r>
              <a:rPr lang="en-IE" sz="2400" dirty="0" smtClean="0"/>
              <a:t>Emotional </a:t>
            </a:r>
            <a:r>
              <a:rPr lang="en-IE" sz="2400" dirty="0"/>
              <a:t>abuse is the most common of all the abuse types with over 1 in 3 having experienced this type of abuse. </a:t>
            </a:r>
          </a:p>
          <a:p>
            <a:pPr lvl="0"/>
            <a:r>
              <a:rPr lang="en-IE" sz="2400" dirty="0"/>
              <a:t>Lack of clarity regarding the point of contact for reporting vulnerable adult maltreatment is recognised by 1 in 3</a:t>
            </a:r>
          </a:p>
          <a:p>
            <a:endParaRPr lang="en-IE" dirty="0"/>
          </a:p>
        </p:txBody>
      </p:sp>
    </p:spTree>
    <p:extLst>
      <p:ext uri="{BB962C8B-B14F-4D97-AF65-F5344CB8AC3E}">
        <p14:creationId xmlns:p14="http://schemas.microsoft.com/office/powerpoint/2010/main" val="259721484"/>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1318</TotalTime>
  <Words>1842</Words>
  <Application>Microsoft Office PowerPoint</Application>
  <PresentationFormat>Widescreen</PresentationFormat>
  <Paragraphs>168</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vt:lpstr>
      <vt:lpstr>Calibri Light</vt:lpstr>
      <vt:lpstr>Office Theme</vt:lpstr>
      <vt:lpstr>NDA Annual Cinference 2020</vt:lpstr>
      <vt:lpstr>Decision-Making Capacity  and the  Criminal Justice System</vt:lpstr>
      <vt:lpstr>Overview</vt:lpstr>
      <vt:lpstr>Safeguarding</vt:lpstr>
      <vt:lpstr>             UN Convention on the Rights of Persons with Disabilities (UNCRPD)</vt:lpstr>
      <vt:lpstr>UNCRPD</vt:lpstr>
      <vt:lpstr>UNCRPD (</vt:lpstr>
      <vt:lpstr>Data</vt:lpstr>
      <vt:lpstr>Vulnerable Adults in Irish Society Nationwide Public Opinion Survey – RedC Dec 2016</vt:lpstr>
      <vt:lpstr>                              HSE: Most common type of abuse  (2018) </vt:lpstr>
      <vt:lpstr>Domestic Violence - 2019</vt:lpstr>
      <vt:lpstr>Advance Healthcare Directive  and Place of Care – Red C February 2020</vt:lpstr>
      <vt:lpstr>Incidence of Adult Abuse  in Ireland- RedC Oct 2020 </vt:lpstr>
      <vt:lpstr>Legislation</vt:lpstr>
      <vt:lpstr> What Legislation ? (1) </vt:lpstr>
      <vt:lpstr> What Legislation? (2) </vt:lpstr>
      <vt:lpstr>        Criminal Justice (Withholding of Information on Offences against Children and Vulnerable Persons) Act 2012 </vt:lpstr>
      <vt:lpstr>            Criminal Law (Sexual Offences) Act 2017 </vt:lpstr>
      <vt:lpstr> ADMC Act 2015 (2)1) </vt:lpstr>
      <vt:lpstr> ADMC Act 2015 (3) </vt:lpstr>
      <vt:lpstr> ADMC Act 2015 (4) </vt:lpstr>
      <vt:lpstr>Domestic Violence Act 2018</vt:lpstr>
      <vt:lpstr>Proposed Legislation</vt:lpstr>
      <vt:lpstr>Adult Safeguarding Bill 2017</vt:lpstr>
      <vt:lpstr>Adult Safeguarding Legislation</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Jacinta G. Byrne</cp:lastModifiedBy>
  <cp:revision>49</cp:revision>
  <dcterms:created xsi:type="dcterms:W3CDTF">2020-08-14T07:58:57Z</dcterms:created>
  <dcterms:modified xsi:type="dcterms:W3CDTF">2020-10-19T14:53:43Z</dcterms:modified>
</cp:coreProperties>
</file>