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2" r:id="rId6"/>
    <p:sldId id="263" r:id="rId7"/>
    <p:sldId id="264" r:id="rId8"/>
    <p:sldId id="265" r:id="rId9"/>
    <p:sldId id="266"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9" d="100"/>
          <a:sy n="69" d="100"/>
        </p:scale>
        <p:origin x="144" y="66"/>
      </p:cViewPr>
      <p:guideLst/>
    </p:cSldViewPr>
  </p:slideViewPr>
  <p:notesTextViewPr>
    <p:cViewPr>
      <p:scale>
        <a:sx n="1" d="1"/>
        <a:sy n="1" d="1"/>
      </p:scale>
      <p:origin x="0" y="0"/>
    </p:cViewPr>
  </p:notesTextViewPr>
  <p:sorterViewPr>
    <p:cViewPr>
      <p:scale>
        <a:sx n="100" d="100"/>
        <a:sy n="100" d="100"/>
      </p:scale>
      <p:origin x="0" y="-2628"/>
    </p:cViewPr>
  </p:sorterViewPr>
  <p:notesViewPr>
    <p:cSldViewPr snapToGrid="0">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7C8D2D-1496-4535-B15E-A20C6191CB02}" type="datetimeFigureOut">
              <a:rPr lang="en-IE" smtClean="0"/>
              <a:t>20/10/2020</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03686D-AF6D-4166-B3B4-C49589120D48}" type="slidenum">
              <a:rPr lang="en-IE" smtClean="0"/>
              <a:t>‹#›</a:t>
            </a:fld>
            <a:endParaRPr lang="en-IE"/>
          </a:p>
        </p:txBody>
      </p:sp>
    </p:spTree>
    <p:extLst>
      <p:ext uri="{BB962C8B-B14F-4D97-AF65-F5344CB8AC3E}">
        <p14:creationId xmlns:p14="http://schemas.microsoft.com/office/powerpoint/2010/main" val="379679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Thank you very much for the invitation to speak today at this important conference. I am talking this morning about what the Law Reform Commission recommended about access to jury service for persons with disabilities. I will refer to four main things. First, a brief introduction to the role of the Law Reform Commission. Second, I will discuss the </a:t>
            </a:r>
            <a:r>
              <a:rPr lang="en-GB" dirty="0" smtClean="0"/>
              <a:t>Commission’s 2013 Report on Jury Service, which included recommendations on access to jury service for persons with disabilities. Third, I will discuss the influence on the recommendations in the Commission’s 2013 Report of the 2006 UN Convention on the Rights of Persons with Disabilities, which arose under four different headings. The </a:t>
            </a:r>
            <a:r>
              <a:rPr lang="en-GB" dirty="0" err="1" smtClean="0"/>
              <a:t>fnal</a:t>
            </a:r>
            <a:r>
              <a:rPr lang="en-GB" dirty="0" smtClean="0"/>
              <a:t> thing I will discuss is some relevant developments since 2013.</a:t>
            </a:r>
            <a:endParaRPr lang="en-IE" dirty="0"/>
          </a:p>
        </p:txBody>
      </p:sp>
      <p:sp>
        <p:nvSpPr>
          <p:cNvPr id="4" name="Slide Number Placeholder 3"/>
          <p:cNvSpPr>
            <a:spLocks noGrp="1"/>
          </p:cNvSpPr>
          <p:nvPr>
            <p:ph type="sldNum" sz="quarter" idx="10"/>
          </p:nvPr>
        </p:nvSpPr>
        <p:spPr/>
        <p:txBody>
          <a:bodyPr/>
          <a:lstStyle/>
          <a:p>
            <a:fld id="{4003686D-AF6D-4166-B3B4-C49589120D48}" type="slidenum">
              <a:rPr lang="en-IE" smtClean="0"/>
              <a:t>2</a:t>
            </a:fld>
            <a:endParaRPr lang="en-IE"/>
          </a:p>
        </p:txBody>
      </p:sp>
    </p:spTree>
    <p:extLst>
      <p:ext uri="{BB962C8B-B14F-4D97-AF65-F5344CB8AC3E}">
        <p14:creationId xmlns:p14="http://schemas.microsoft.com/office/powerpoint/2010/main" val="568711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I just want to give you a brief overview of the role of the Law Reform Commission. The Commission is a statutory body, established under the Law Reform Commission Act 1975. Our role is to keep the law under review, to carry out legal research and then to make proposals for law reform. This role is usually carried out under a Programme of Law Reform, which contains a list of projects that the Commission will carry out over a number of years. The recent Programmes of Law Reform run for about five or six years. On each of the projects in a Programme of Law Reform, the Commission will consult with anyone who has an interest in the project. The Commission also publishes a consultative paper, which will lead to people making comments and submissions. The Commission will take those submissions into account and then will publish a Report that contains recommendations for reform. The Report usually contains a draft Bill to implement any recommendations for reform. I should emphasise that the Commission is an advisory body, and it is up to the Government and the members of the </a:t>
            </a:r>
            <a:r>
              <a:rPr lang="en-IE" dirty="0" err="1" smtClean="0"/>
              <a:t>Oireachtas</a:t>
            </a:r>
            <a:r>
              <a:rPr lang="en-IE" dirty="0" smtClean="0"/>
              <a:t>, TDs and Senators, to decide whether any of the Commission’s recommendations are actually implemented in law. Having said that, about 70 per cent of the Commission’s Reports have ended up influencing the content of legislation. </a:t>
            </a:r>
            <a:endParaRPr lang="en-IE" dirty="0"/>
          </a:p>
        </p:txBody>
      </p:sp>
      <p:sp>
        <p:nvSpPr>
          <p:cNvPr id="4" name="Slide Number Placeholder 3"/>
          <p:cNvSpPr>
            <a:spLocks noGrp="1"/>
          </p:cNvSpPr>
          <p:nvPr>
            <p:ph type="sldNum" sz="quarter" idx="10"/>
          </p:nvPr>
        </p:nvSpPr>
        <p:spPr/>
        <p:txBody>
          <a:bodyPr/>
          <a:lstStyle/>
          <a:p>
            <a:fld id="{4003686D-AF6D-4166-B3B4-C49589120D48}" type="slidenum">
              <a:rPr lang="en-IE" smtClean="0"/>
              <a:t>3</a:t>
            </a:fld>
            <a:endParaRPr lang="en-IE"/>
          </a:p>
        </p:txBody>
      </p:sp>
    </p:spTree>
    <p:extLst>
      <p:ext uri="{BB962C8B-B14F-4D97-AF65-F5344CB8AC3E}">
        <p14:creationId xmlns:p14="http://schemas.microsoft.com/office/powerpoint/2010/main" val="1345204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Now I would like to talk about the main focus of my presentation, the Commission’s 2013 Report on Jury Service. The 2013 Report formed part of the Commission’s Third Programme of Law Reform, which was approved by the Government in 2007. It’s one of the Commission’s longer Reports, and it made 56 recommendations for reform of the law on jury service. The law on jury service is currently set out in the Juries Act 1976, as amended. A significant part of the Commission’s Report involved recommending that the categories of persons who should serve on juries should be widened. This included recommending that the law should be amended so that any persons with disabilities who are willing and able to serve on juries should be provided with suitable facilities to do so. You may be glad to hear that I won’t go through all the 56 recommendations made in the Report, but I will just mention one other recommendation, which was that long and complex criminal jury trials should begin with 15 jurors. This was to make sure that, at the end of a long trial, there would be enough jurors left to bring in a verdict, whether of guilty or not guilty. I now want to turn to what the Commission recommended on jury service for persons with disabilities.</a:t>
            </a:r>
            <a:endParaRPr lang="en-IE" dirty="0"/>
          </a:p>
        </p:txBody>
      </p:sp>
      <p:sp>
        <p:nvSpPr>
          <p:cNvPr id="4" name="Slide Number Placeholder 3"/>
          <p:cNvSpPr>
            <a:spLocks noGrp="1"/>
          </p:cNvSpPr>
          <p:nvPr>
            <p:ph type="sldNum" sz="quarter" idx="10"/>
          </p:nvPr>
        </p:nvSpPr>
        <p:spPr/>
        <p:txBody>
          <a:bodyPr/>
          <a:lstStyle/>
          <a:p>
            <a:fld id="{4003686D-AF6D-4166-B3B4-C49589120D48}" type="slidenum">
              <a:rPr lang="en-IE" smtClean="0"/>
              <a:t>4</a:t>
            </a:fld>
            <a:endParaRPr lang="en-IE"/>
          </a:p>
        </p:txBody>
      </p:sp>
    </p:spTree>
    <p:extLst>
      <p:ext uri="{BB962C8B-B14F-4D97-AF65-F5344CB8AC3E}">
        <p14:creationId xmlns:p14="http://schemas.microsoft.com/office/powerpoint/2010/main" val="2508026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Commission’s recommendations on access to jury service were influenced by the 2006 UN Convention on the Rights of Persons with Disabilities. When the Commission published its Report in 2013, Ireland had signed but not yet ratified the UN Convention, but the Commission considered it was important to take full account of its provisions. Most importantly, there is Article 13 of the 2006 Convention, which sets out the core equality principle, that States must ensure effective access to justice for persons with disabilities on an equal basis with others. In addition, there is Article 2 of the 2006 UN Convention, which provides that reasonable accommodation, where needed, must be in place. For jury trials, reasonable accommodation means putting in place the necessary and appropriate modification and adjustment, where this does not involve a disproportionate or undue burden, to ensure that the equality principle is applied in practice. As a result, one of the key guiding principles that the Commission’s 2013 Report applied was that any recommended reforms should ensure that persons with disabilities enjoy fundamental human rights on an equal basis with others. This includes the right to a fair jury trial, which includes that all the jury members are willing and able to carry out their duties as jurors. This involves ensuring that all jurors have the capacity to carry out their role, with reasonable accommodation. I will now summarise the specific recommendations made in the Report that are relevant to today’s conference. These involve four headings. </a:t>
            </a:r>
          </a:p>
          <a:p>
            <a:endParaRPr lang="en-GB" dirty="0" smtClean="0"/>
          </a:p>
          <a:p>
            <a:endParaRPr lang="en-IE" dirty="0"/>
          </a:p>
        </p:txBody>
      </p:sp>
      <p:sp>
        <p:nvSpPr>
          <p:cNvPr id="4" name="Slide Number Placeholder 3"/>
          <p:cNvSpPr>
            <a:spLocks noGrp="1"/>
          </p:cNvSpPr>
          <p:nvPr>
            <p:ph type="sldNum" sz="quarter" idx="10"/>
          </p:nvPr>
        </p:nvSpPr>
        <p:spPr/>
        <p:txBody>
          <a:bodyPr/>
          <a:lstStyle/>
          <a:p>
            <a:fld id="{4003686D-AF6D-4166-B3B4-C49589120D48}" type="slidenum">
              <a:rPr lang="en-IE" smtClean="0"/>
              <a:t>5</a:t>
            </a:fld>
            <a:endParaRPr lang="en-IE"/>
          </a:p>
        </p:txBody>
      </p:sp>
    </p:spTree>
    <p:extLst>
      <p:ext uri="{BB962C8B-B14F-4D97-AF65-F5344CB8AC3E}">
        <p14:creationId xmlns:p14="http://schemas.microsoft.com/office/powerpoint/2010/main" val="1853406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dirty="0" smtClean="0"/>
              <a:t>The first of the four headings is that the Commission’s 2013 Report recommended that the equality principle and the right to a fair trial includes that all jury members must be able to understand the English language to the extent required to carry out jury duties. This is because most trials are conducted in English. Of course, many trials also require translation services, which have increased in numbers in recent years. Since the Commission’s 2013 Report, Irish Sign Language has also been given proper statutory recognition, and trials conducted in the Irish language also require specific supports. The Commission’s 2013 Report recommended that the law on jury service should be amended to state that a person is eligible for jury service if he or she is able to understand English to the extent required to carry out the functions of a member of the jury.</a:t>
            </a:r>
          </a:p>
          <a:p>
            <a:endParaRPr lang="en-GB" dirty="0" smtClean="0"/>
          </a:p>
          <a:p>
            <a:endParaRPr lang="en-IE" dirty="0"/>
          </a:p>
        </p:txBody>
      </p:sp>
      <p:sp>
        <p:nvSpPr>
          <p:cNvPr id="4" name="Slide Number Placeholder 3"/>
          <p:cNvSpPr>
            <a:spLocks noGrp="1"/>
          </p:cNvSpPr>
          <p:nvPr>
            <p:ph type="sldNum" sz="quarter" idx="10"/>
          </p:nvPr>
        </p:nvSpPr>
        <p:spPr/>
        <p:txBody>
          <a:bodyPr/>
          <a:lstStyle/>
          <a:p>
            <a:fld id="{4003686D-AF6D-4166-B3B4-C49589120D48}" type="slidenum">
              <a:rPr lang="en-IE" smtClean="0"/>
              <a:t>6</a:t>
            </a:fld>
            <a:endParaRPr lang="en-IE"/>
          </a:p>
        </p:txBody>
      </p:sp>
    </p:spTree>
    <p:extLst>
      <p:ext uri="{BB962C8B-B14F-4D97-AF65-F5344CB8AC3E}">
        <p14:creationId xmlns:p14="http://schemas.microsoft.com/office/powerpoint/2010/main" val="1904166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dirty="0" smtClean="0"/>
              <a:t>The second of the four headings is that the Commission’s 2013 Report recommended that the equality principle and the right to a fair trial means that a person’s physical capacity may require reasonable accommodation to carry out jury service. The Commission’s Report noted that, in 2010, the Central Criminal Court had ruled that Joan Clarke was perfectly capable of deliberating at a jury trial, with appropriate assistance. The Commission’s Report recommended that the law on jury service should be amended to state that a person is eligible for jury service unless the person’s physical capacity, taking account of reasonable supports and accommodation, means he or she cannot carry out the duties of a member of the jury. </a:t>
            </a:r>
          </a:p>
          <a:p>
            <a:endParaRPr lang="en-IE" dirty="0"/>
          </a:p>
        </p:txBody>
      </p:sp>
      <p:sp>
        <p:nvSpPr>
          <p:cNvPr id="4" name="Slide Number Placeholder 3"/>
          <p:cNvSpPr>
            <a:spLocks noGrp="1"/>
          </p:cNvSpPr>
          <p:nvPr>
            <p:ph type="sldNum" sz="quarter" idx="10"/>
          </p:nvPr>
        </p:nvSpPr>
        <p:spPr/>
        <p:txBody>
          <a:bodyPr/>
          <a:lstStyle/>
          <a:p>
            <a:fld id="{4003686D-AF6D-4166-B3B4-C49589120D48}" type="slidenum">
              <a:rPr lang="en-IE" smtClean="0"/>
              <a:t>7</a:t>
            </a:fld>
            <a:endParaRPr lang="en-IE"/>
          </a:p>
        </p:txBody>
      </p:sp>
    </p:spTree>
    <p:extLst>
      <p:ext uri="{BB962C8B-B14F-4D97-AF65-F5344CB8AC3E}">
        <p14:creationId xmlns:p14="http://schemas.microsoft.com/office/powerpoint/2010/main" val="956256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dirty="0" smtClean="0"/>
              <a:t>The third of the four headings is that the Commission’s 2013 Report recommended that the equality principle and the right to a fair trial means that a person’s capacity in terms of health may require reasonable accommodation to carry out jury service. The Commission’s 2013 Report therefore recommended that the law on jury service should be amended to state that a person is eligible for jury service unless the person’s health capacity, taking account of reasonable supports and accommodation, means he or she cannot carry out the duties of a member of the jury. The Commission emphasised in the Report that the question of health capacity should be clearly distinguished from decision-making capacity, the fourth heading.</a:t>
            </a:r>
          </a:p>
          <a:p>
            <a:endParaRPr lang="en-IE" dirty="0"/>
          </a:p>
        </p:txBody>
      </p:sp>
      <p:sp>
        <p:nvSpPr>
          <p:cNvPr id="4" name="Slide Number Placeholder 3"/>
          <p:cNvSpPr>
            <a:spLocks noGrp="1"/>
          </p:cNvSpPr>
          <p:nvPr>
            <p:ph type="sldNum" sz="quarter" idx="10"/>
          </p:nvPr>
        </p:nvSpPr>
        <p:spPr/>
        <p:txBody>
          <a:bodyPr/>
          <a:lstStyle/>
          <a:p>
            <a:fld id="{4003686D-AF6D-4166-B3B4-C49589120D48}" type="slidenum">
              <a:rPr lang="en-IE" smtClean="0"/>
              <a:t>8</a:t>
            </a:fld>
            <a:endParaRPr lang="en-IE"/>
          </a:p>
        </p:txBody>
      </p:sp>
    </p:spTree>
    <p:extLst>
      <p:ext uri="{BB962C8B-B14F-4D97-AF65-F5344CB8AC3E}">
        <p14:creationId xmlns:p14="http://schemas.microsoft.com/office/powerpoint/2010/main" val="3706995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dirty="0" smtClean="0"/>
              <a:t>The fourth heading is that the Commission’s 2013 Report recommended that the equality principle and the right to a fair trial means that a person’s decision-making capacity may require reasonable accommodation to carry out jury service. The Commission’s 2013 Report therefore recommended that the law on jury service should be amended to state that a person is eligible for jury service unless the person’s decision-making capacity, taking account of reasonable supports and accommodation, means he or she cannot carry out the duties of a member of the jury. As I have already mentioned, the Commission emphasised in the Report that the question of decision-making capacity should be clearly distinguished from health capacity, the third heading. The Commission’s 2013 Report  also took account of the approach being adopted in what was at that time the Assisted Decision-making (Capacity) Bill 2013, which was enacted two years later. This brings me to the last part of my presentation today, developments since the 2013 Report.</a:t>
            </a:r>
            <a:endParaRPr lang="en-IE" dirty="0"/>
          </a:p>
        </p:txBody>
      </p:sp>
      <p:sp>
        <p:nvSpPr>
          <p:cNvPr id="4" name="Slide Number Placeholder 3"/>
          <p:cNvSpPr>
            <a:spLocks noGrp="1"/>
          </p:cNvSpPr>
          <p:nvPr>
            <p:ph type="sldNum" sz="quarter" idx="10"/>
          </p:nvPr>
        </p:nvSpPr>
        <p:spPr/>
        <p:txBody>
          <a:bodyPr/>
          <a:lstStyle/>
          <a:p>
            <a:fld id="{4003686D-AF6D-4166-B3B4-C49589120D48}" type="slidenum">
              <a:rPr lang="en-IE" smtClean="0"/>
              <a:t>9</a:t>
            </a:fld>
            <a:endParaRPr lang="en-IE"/>
          </a:p>
        </p:txBody>
      </p:sp>
    </p:spTree>
    <p:extLst>
      <p:ext uri="{BB962C8B-B14F-4D97-AF65-F5344CB8AC3E}">
        <p14:creationId xmlns:p14="http://schemas.microsoft.com/office/powerpoint/2010/main" val="155283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number of important developments have occurred since the Commission’s 2013 Report. In 2015, the Assisted Decision-making (Capacity) Act 2015 became law. Along with everyone else, I look forward to the full implementation of the 2015 Act as soon as possible. One of the most important aspects of the 2015 Act is that it sets down a clear presumption of capacity for every person of 18 years and above. From a practical point of view, in 2017, Richard Dudley was selected for jury service and would have carried out that duty with the assistance of Irish Sign Language interpreters, but this did not actually happen because the defendant in that trial pleaded guilty. Two events happened in 2018: Ireland ratified the 2006 UN Convention on the Rights of Persons With Disabilities. This now commits </a:t>
            </a:r>
            <a:r>
              <a:rPr lang="en-GB" smtClean="0"/>
              <a:t>the State to </a:t>
            </a:r>
            <a:r>
              <a:rPr lang="en-GB" dirty="0" smtClean="0"/>
              <a:t>enact further laws to comply with the Convention, and this includes in the area of jury service. Also in 2018, the Department of Justice and Equality established a Working Group on Jury Reform to examine all the recommendations in the Commission’s Report. I look forward to the outcome of that Working Group’s conclusions. Earlier this year, the Programme for Government committed the Government to reform Irish legislation to reflect the 2006 UN Convention. But, saving the best until last, I should say that, last month, Patricia Heffernan carried out jury service, with the assistance of two Irish Sign Language interpreters. She described her very positive experience in The Irish Times of the 5</a:t>
            </a:r>
            <a:r>
              <a:rPr lang="en-GB" baseline="30000" dirty="0" smtClean="0"/>
              <a:t>th</a:t>
            </a:r>
            <a:r>
              <a:rPr lang="en-GB" dirty="0" smtClean="0"/>
              <a:t> October. Patricia is from Galway, and even though I’m a proud </a:t>
            </a:r>
            <a:r>
              <a:rPr lang="en-GB" dirty="0" err="1" smtClean="0"/>
              <a:t>Wexfordian</a:t>
            </a:r>
            <a:r>
              <a:rPr lang="en-GB" dirty="0" smtClean="0"/>
              <a:t>, is it okay for me to mention that, like Patricia, my own mother was from Galway? Thank you again for the invitation to speak here today, and thank you for you attention.</a:t>
            </a:r>
          </a:p>
        </p:txBody>
      </p:sp>
      <p:sp>
        <p:nvSpPr>
          <p:cNvPr id="4" name="Slide Number Placeholder 3"/>
          <p:cNvSpPr>
            <a:spLocks noGrp="1"/>
          </p:cNvSpPr>
          <p:nvPr>
            <p:ph type="sldNum" sz="quarter" idx="10"/>
          </p:nvPr>
        </p:nvSpPr>
        <p:spPr/>
        <p:txBody>
          <a:bodyPr/>
          <a:lstStyle/>
          <a:p>
            <a:fld id="{4003686D-AF6D-4166-B3B4-C49589120D48}" type="slidenum">
              <a:rPr lang="en-IE" smtClean="0"/>
              <a:t>10</a:t>
            </a:fld>
            <a:endParaRPr lang="en-IE"/>
          </a:p>
        </p:txBody>
      </p:sp>
    </p:spTree>
    <p:extLst>
      <p:ext uri="{BB962C8B-B14F-4D97-AF65-F5344CB8AC3E}">
        <p14:creationId xmlns:p14="http://schemas.microsoft.com/office/powerpoint/2010/main" val="3358309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B1D2F-AB9A-4B57-AFC3-0D6695554645}"/>
              </a:ext>
            </a:extLst>
          </p:cNvPr>
          <p:cNvSpPr>
            <a:spLocks noGrp="1"/>
          </p:cNvSpPr>
          <p:nvPr>
            <p:ph type="ctrTitle"/>
          </p:nvPr>
        </p:nvSpPr>
        <p:spPr>
          <a:xfrm>
            <a:off x="205154" y="814632"/>
            <a:ext cx="9542584" cy="1198806"/>
          </a:xfrm>
        </p:spPr>
        <p:txBody>
          <a:bodyPr anchor="b"/>
          <a:lstStyle>
            <a:lvl1pPr algn="ctr">
              <a:defRPr sz="6000"/>
            </a:lvl1pPr>
          </a:lstStyle>
          <a:p>
            <a:r>
              <a:rPr lang="en-US" dirty="0"/>
              <a:t>Click to edit Master title style</a:t>
            </a:r>
            <a:endParaRPr lang="en-IE" dirty="0"/>
          </a:p>
        </p:txBody>
      </p:sp>
      <p:sp>
        <p:nvSpPr>
          <p:cNvPr id="3" name="Subtitle 2">
            <a:extLst>
              <a:ext uri="{FF2B5EF4-FFF2-40B4-BE49-F238E27FC236}">
                <a16:creationId xmlns:a16="http://schemas.microsoft.com/office/drawing/2014/main" id="{E83D7A40-80EE-4269-B53A-A192784051FF}"/>
              </a:ext>
            </a:extLst>
          </p:cNvPr>
          <p:cNvSpPr>
            <a:spLocks noGrp="1"/>
          </p:cNvSpPr>
          <p:nvPr>
            <p:ph type="subTitle" idx="1"/>
          </p:nvPr>
        </p:nvSpPr>
        <p:spPr>
          <a:xfrm>
            <a:off x="205153" y="2195267"/>
            <a:ext cx="9542583" cy="286910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00D63CFD-F96A-454B-921C-81867A3B7508}"/>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5" name="Footer Placeholder 4">
            <a:extLst>
              <a:ext uri="{FF2B5EF4-FFF2-40B4-BE49-F238E27FC236}">
                <a16:creationId xmlns:a16="http://schemas.microsoft.com/office/drawing/2014/main" id="{BC32CB63-139F-4259-A4C0-0981390A800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8F8BB5F-98D5-41A8-A09D-66B23EB0A237}"/>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3169493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7667C-F5EC-47EB-B805-904212E99E5F}"/>
              </a:ext>
            </a:extLst>
          </p:cNvPr>
          <p:cNvSpPr>
            <a:spLocks noGrp="1"/>
          </p:cNvSpPr>
          <p:nvPr>
            <p:ph type="title"/>
          </p:nvPr>
        </p:nvSpPr>
        <p:spPr>
          <a:xfrm>
            <a:off x="266700" y="1056358"/>
            <a:ext cx="8982808" cy="679573"/>
          </a:xfrm>
        </p:spPr>
        <p:txBody>
          <a:bodyPr/>
          <a:lstStyle/>
          <a:p>
            <a:r>
              <a:rPr lang="en-US" dirty="0"/>
              <a:t>Click to edit Master title style</a:t>
            </a:r>
            <a:endParaRPr lang="en-IE" dirty="0"/>
          </a:p>
        </p:txBody>
      </p:sp>
      <p:sp>
        <p:nvSpPr>
          <p:cNvPr id="3" name="Vertical Text Placeholder 2">
            <a:extLst>
              <a:ext uri="{FF2B5EF4-FFF2-40B4-BE49-F238E27FC236}">
                <a16:creationId xmlns:a16="http://schemas.microsoft.com/office/drawing/2014/main" id="{32FFD2BF-B4D2-4AD2-9CC3-A61FD6BF95A4}"/>
              </a:ext>
            </a:extLst>
          </p:cNvPr>
          <p:cNvSpPr>
            <a:spLocks noGrp="1"/>
          </p:cNvSpPr>
          <p:nvPr>
            <p:ph type="body" orient="vert" idx="1"/>
          </p:nvPr>
        </p:nvSpPr>
        <p:spPr>
          <a:xfrm>
            <a:off x="266700" y="1735931"/>
            <a:ext cx="8982808" cy="33861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6181439-9C13-432D-A76E-36B6AB11B696}"/>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5" name="Footer Placeholder 4">
            <a:extLst>
              <a:ext uri="{FF2B5EF4-FFF2-40B4-BE49-F238E27FC236}">
                <a16:creationId xmlns:a16="http://schemas.microsoft.com/office/drawing/2014/main" id="{91FFB6FB-1D09-43EA-92B7-E6D11977806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9952BB2-DAB6-454F-A099-842C5AB0D66B}"/>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111570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FDFDEE-A3E5-4DE7-BA03-7FEE080B7CA0}"/>
              </a:ext>
            </a:extLst>
          </p:cNvPr>
          <p:cNvSpPr>
            <a:spLocks noGrp="1"/>
          </p:cNvSpPr>
          <p:nvPr>
            <p:ph type="title" orient="vert"/>
          </p:nvPr>
        </p:nvSpPr>
        <p:spPr>
          <a:xfrm>
            <a:off x="8153400" y="1028700"/>
            <a:ext cx="1570892" cy="4211516"/>
          </a:xfrm>
        </p:spPr>
        <p:txBody>
          <a:bodyPr vert="eaVert"/>
          <a:lstStyle/>
          <a:p>
            <a:r>
              <a:rPr lang="en-US" dirty="0"/>
              <a:t>Click to edit Master title style</a:t>
            </a:r>
            <a:endParaRPr lang="en-IE" dirty="0"/>
          </a:p>
        </p:txBody>
      </p:sp>
      <p:sp>
        <p:nvSpPr>
          <p:cNvPr id="3" name="Vertical Text Placeholder 2">
            <a:extLst>
              <a:ext uri="{FF2B5EF4-FFF2-40B4-BE49-F238E27FC236}">
                <a16:creationId xmlns:a16="http://schemas.microsoft.com/office/drawing/2014/main" id="{BF88D311-31CC-44A1-9963-F04FFCA89AB8}"/>
              </a:ext>
            </a:extLst>
          </p:cNvPr>
          <p:cNvSpPr>
            <a:spLocks noGrp="1"/>
          </p:cNvSpPr>
          <p:nvPr>
            <p:ph type="body" orient="vert" idx="1"/>
          </p:nvPr>
        </p:nvSpPr>
        <p:spPr>
          <a:xfrm>
            <a:off x="202222" y="1028700"/>
            <a:ext cx="7842739" cy="412835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CF34AFE-DA85-4691-9EFB-4CA41F0C5D7B}"/>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5" name="Footer Placeholder 4">
            <a:extLst>
              <a:ext uri="{FF2B5EF4-FFF2-40B4-BE49-F238E27FC236}">
                <a16:creationId xmlns:a16="http://schemas.microsoft.com/office/drawing/2014/main" id="{E310F624-848C-4E23-AE1D-382C1F50172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3121B0D-1236-40A9-960B-116E99D329C5}"/>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2345108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97549-4E3F-463A-82FF-EC83B45AC370}"/>
              </a:ext>
            </a:extLst>
          </p:cNvPr>
          <p:cNvSpPr>
            <a:spLocks noGrp="1"/>
          </p:cNvSpPr>
          <p:nvPr>
            <p:ph type="title"/>
          </p:nvPr>
        </p:nvSpPr>
        <p:spPr>
          <a:xfrm>
            <a:off x="237392" y="963796"/>
            <a:ext cx="9398977" cy="723534"/>
          </a:xfrm>
        </p:spPr>
        <p:txBody>
          <a:bodyPr/>
          <a:lstStyle/>
          <a:p>
            <a:r>
              <a:rPr lang="en-US" dirty="0"/>
              <a:t>Click to edit Master title style</a:t>
            </a:r>
            <a:endParaRPr lang="en-IE" dirty="0"/>
          </a:p>
        </p:txBody>
      </p:sp>
      <p:sp>
        <p:nvSpPr>
          <p:cNvPr id="3" name="Content Placeholder 2">
            <a:extLst>
              <a:ext uri="{FF2B5EF4-FFF2-40B4-BE49-F238E27FC236}">
                <a16:creationId xmlns:a16="http://schemas.microsoft.com/office/drawing/2014/main" id="{737E3EFC-9E1F-47DD-B8ED-FBBF3652AD25}"/>
              </a:ext>
            </a:extLst>
          </p:cNvPr>
          <p:cNvSpPr>
            <a:spLocks noGrp="1"/>
          </p:cNvSpPr>
          <p:nvPr>
            <p:ph idx="1"/>
          </p:nvPr>
        </p:nvSpPr>
        <p:spPr>
          <a:xfrm>
            <a:off x="237392" y="1828800"/>
            <a:ext cx="9398977" cy="32795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43F7B8A-7C40-4228-B137-5BCA3A988A3C}"/>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5" name="Footer Placeholder 4">
            <a:extLst>
              <a:ext uri="{FF2B5EF4-FFF2-40B4-BE49-F238E27FC236}">
                <a16:creationId xmlns:a16="http://schemas.microsoft.com/office/drawing/2014/main" id="{6D0C3B71-24F7-4643-9EDB-470907BEB07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64B639C-E8D9-4689-829E-51A486264471}"/>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1116710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C484F-61BC-4748-9BDC-E267ED6BF8FC}"/>
              </a:ext>
            </a:extLst>
          </p:cNvPr>
          <p:cNvSpPr>
            <a:spLocks noGrp="1"/>
          </p:cNvSpPr>
          <p:nvPr>
            <p:ph type="title"/>
          </p:nvPr>
        </p:nvSpPr>
        <p:spPr>
          <a:xfrm>
            <a:off x="251558" y="1059108"/>
            <a:ext cx="9490319" cy="2000616"/>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DE36752-8A11-408C-8477-31C60C92930F}"/>
              </a:ext>
            </a:extLst>
          </p:cNvPr>
          <p:cNvSpPr>
            <a:spLocks noGrp="1"/>
          </p:cNvSpPr>
          <p:nvPr>
            <p:ph type="body" idx="1"/>
          </p:nvPr>
        </p:nvSpPr>
        <p:spPr>
          <a:xfrm>
            <a:off x="251558" y="3217863"/>
            <a:ext cx="9490319" cy="193442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0F23B7-EE9B-474B-8FAE-8F0E2E8563E8}"/>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5" name="Footer Placeholder 4">
            <a:extLst>
              <a:ext uri="{FF2B5EF4-FFF2-40B4-BE49-F238E27FC236}">
                <a16:creationId xmlns:a16="http://schemas.microsoft.com/office/drawing/2014/main" id="{064F3ADD-2868-437E-8DC0-3EED942C78D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F27CC26-C8F5-4D6E-8B17-5D491BD6C7BF}"/>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163057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D5623-9D27-4810-AA58-63DE2CDF92E8}"/>
              </a:ext>
            </a:extLst>
          </p:cNvPr>
          <p:cNvSpPr>
            <a:spLocks noGrp="1"/>
          </p:cNvSpPr>
          <p:nvPr>
            <p:ph type="title"/>
          </p:nvPr>
        </p:nvSpPr>
        <p:spPr>
          <a:xfrm>
            <a:off x="293078" y="1037492"/>
            <a:ext cx="8871438" cy="653196"/>
          </a:xfrm>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3FC44039-E493-4F45-9344-F54690EAC9C0}"/>
              </a:ext>
            </a:extLst>
          </p:cNvPr>
          <p:cNvSpPr>
            <a:spLocks noGrp="1"/>
          </p:cNvSpPr>
          <p:nvPr>
            <p:ph sz="half" idx="1"/>
          </p:nvPr>
        </p:nvSpPr>
        <p:spPr>
          <a:xfrm>
            <a:off x="293077" y="1796439"/>
            <a:ext cx="4331677" cy="33910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5" name="Date Placeholder 4">
            <a:extLst>
              <a:ext uri="{FF2B5EF4-FFF2-40B4-BE49-F238E27FC236}">
                <a16:creationId xmlns:a16="http://schemas.microsoft.com/office/drawing/2014/main" id="{DE3FF3F9-314D-4801-8287-2AE3072A4D6D}"/>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6" name="Footer Placeholder 5">
            <a:extLst>
              <a:ext uri="{FF2B5EF4-FFF2-40B4-BE49-F238E27FC236}">
                <a16:creationId xmlns:a16="http://schemas.microsoft.com/office/drawing/2014/main" id="{A425EB94-B3F4-4286-8DD6-C5FBA2C02FA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1966C57-78A7-410D-8B3D-D2E185DCCC12}"/>
              </a:ext>
            </a:extLst>
          </p:cNvPr>
          <p:cNvSpPr>
            <a:spLocks noGrp="1"/>
          </p:cNvSpPr>
          <p:nvPr>
            <p:ph type="sldNum" sz="quarter" idx="12"/>
          </p:nvPr>
        </p:nvSpPr>
        <p:spPr/>
        <p:txBody>
          <a:bodyPr/>
          <a:lstStyle/>
          <a:p>
            <a:fld id="{C0038CA2-0931-4A13-995B-706575342237}" type="slidenum">
              <a:rPr lang="en-IE" smtClean="0"/>
              <a:t>‹#›</a:t>
            </a:fld>
            <a:endParaRPr lang="en-IE"/>
          </a:p>
        </p:txBody>
      </p:sp>
      <p:sp>
        <p:nvSpPr>
          <p:cNvPr id="8" name="Content Placeholder 2">
            <a:extLst>
              <a:ext uri="{FF2B5EF4-FFF2-40B4-BE49-F238E27FC236}">
                <a16:creationId xmlns:a16="http://schemas.microsoft.com/office/drawing/2014/main" id="{D8A38EFE-077A-480C-AA6E-2AF25DB63814}"/>
              </a:ext>
            </a:extLst>
          </p:cNvPr>
          <p:cNvSpPr>
            <a:spLocks noGrp="1"/>
          </p:cNvSpPr>
          <p:nvPr>
            <p:ph sz="half" idx="13"/>
          </p:nvPr>
        </p:nvSpPr>
        <p:spPr>
          <a:xfrm>
            <a:off x="4832839" y="1796438"/>
            <a:ext cx="4331677" cy="33910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Tree>
    <p:extLst>
      <p:ext uri="{BB962C8B-B14F-4D97-AF65-F5344CB8AC3E}">
        <p14:creationId xmlns:p14="http://schemas.microsoft.com/office/powerpoint/2010/main" val="53908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2E26-02E9-4542-B09F-624BBCF846E8}"/>
              </a:ext>
            </a:extLst>
          </p:cNvPr>
          <p:cNvSpPr>
            <a:spLocks noGrp="1"/>
          </p:cNvSpPr>
          <p:nvPr>
            <p:ph type="title"/>
          </p:nvPr>
        </p:nvSpPr>
        <p:spPr>
          <a:xfrm>
            <a:off x="197949" y="1018381"/>
            <a:ext cx="9288951" cy="823913"/>
          </a:xfrm>
        </p:spPr>
        <p:txBody>
          <a:bodyPr/>
          <a:lstStyle/>
          <a:p>
            <a:r>
              <a:rPr lang="en-US" dirty="0"/>
              <a:t>Click to edit Master title style</a:t>
            </a:r>
            <a:endParaRPr lang="en-IE" dirty="0"/>
          </a:p>
        </p:txBody>
      </p:sp>
      <p:sp>
        <p:nvSpPr>
          <p:cNvPr id="3" name="Text Placeholder 2">
            <a:extLst>
              <a:ext uri="{FF2B5EF4-FFF2-40B4-BE49-F238E27FC236}">
                <a16:creationId xmlns:a16="http://schemas.microsoft.com/office/drawing/2014/main" id="{CEDB0743-59AB-4CF7-89E2-87154AA865A8}"/>
              </a:ext>
            </a:extLst>
          </p:cNvPr>
          <p:cNvSpPr>
            <a:spLocks noGrp="1"/>
          </p:cNvSpPr>
          <p:nvPr>
            <p:ph type="body" idx="1"/>
          </p:nvPr>
        </p:nvSpPr>
        <p:spPr>
          <a:xfrm>
            <a:off x="197949" y="1893247"/>
            <a:ext cx="4664197" cy="560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998AD77-0405-4517-915A-BBB3966F392B}"/>
              </a:ext>
            </a:extLst>
          </p:cNvPr>
          <p:cNvSpPr>
            <a:spLocks noGrp="1"/>
          </p:cNvSpPr>
          <p:nvPr>
            <p:ph sz="half" idx="2"/>
          </p:nvPr>
        </p:nvSpPr>
        <p:spPr>
          <a:xfrm>
            <a:off x="197949" y="2505075"/>
            <a:ext cx="4664197" cy="267359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7" name="Date Placeholder 6">
            <a:extLst>
              <a:ext uri="{FF2B5EF4-FFF2-40B4-BE49-F238E27FC236}">
                <a16:creationId xmlns:a16="http://schemas.microsoft.com/office/drawing/2014/main" id="{384975AF-A2D5-4554-8260-ED634F1690EC}"/>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8" name="Footer Placeholder 7">
            <a:extLst>
              <a:ext uri="{FF2B5EF4-FFF2-40B4-BE49-F238E27FC236}">
                <a16:creationId xmlns:a16="http://schemas.microsoft.com/office/drawing/2014/main" id="{C48FE62D-6025-4320-BE6C-28D42797DE59}"/>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E30EBC25-B62C-4E26-AE24-7B76AF8D5BE6}"/>
              </a:ext>
            </a:extLst>
          </p:cNvPr>
          <p:cNvSpPr>
            <a:spLocks noGrp="1"/>
          </p:cNvSpPr>
          <p:nvPr>
            <p:ph type="sldNum" sz="quarter" idx="12"/>
          </p:nvPr>
        </p:nvSpPr>
        <p:spPr/>
        <p:txBody>
          <a:bodyPr/>
          <a:lstStyle/>
          <a:p>
            <a:fld id="{C0038CA2-0931-4A13-995B-706575342237}" type="slidenum">
              <a:rPr lang="en-IE" smtClean="0"/>
              <a:t>‹#›</a:t>
            </a:fld>
            <a:endParaRPr lang="en-IE"/>
          </a:p>
        </p:txBody>
      </p:sp>
      <p:sp>
        <p:nvSpPr>
          <p:cNvPr id="11" name="Text Placeholder 2">
            <a:extLst>
              <a:ext uri="{FF2B5EF4-FFF2-40B4-BE49-F238E27FC236}">
                <a16:creationId xmlns:a16="http://schemas.microsoft.com/office/drawing/2014/main" id="{3397E7CE-6628-4649-9F3D-B359B93E1235}"/>
              </a:ext>
            </a:extLst>
          </p:cNvPr>
          <p:cNvSpPr>
            <a:spLocks noGrp="1"/>
          </p:cNvSpPr>
          <p:nvPr>
            <p:ph type="body" idx="14"/>
          </p:nvPr>
        </p:nvSpPr>
        <p:spPr>
          <a:xfrm>
            <a:off x="5037993" y="1893247"/>
            <a:ext cx="4664198" cy="560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a:extLst>
              <a:ext uri="{FF2B5EF4-FFF2-40B4-BE49-F238E27FC236}">
                <a16:creationId xmlns:a16="http://schemas.microsoft.com/office/drawing/2014/main" id="{6145AF57-8DAA-4C1D-9906-22FF48E1DC7F}"/>
              </a:ext>
            </a:extLst>
          </p:cNvPr>
          <p:cNvSpPr>
            <a:spLocks noGrp="1"/>
          </p:cNvSpPr>
          <p:nvPr>
            <p:ph sz="half" idx="15"/>
          </p:nvPr>
        </p:nvSpPr>
        <p:spPr>
          <a:xfrm>
            <a:off x="5037994" y="2505075"/>
            <a:ext cx="4664197" cy="267359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Tree>
    <p:extLst>
      <p:ext uri="{BB962C8B-B14F-4D97-AF65-F5344CB8AC3E}">
        <p14:creationId xmlns:p14="http://schemas.microsoft.com/office/powerpoint/2010/main" val="256649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9D252-817D-4C3A-9D85-4A44FFD1E3C0}"/>
              </a:ext>
            </a:extLst>
          </p:cNvPr>
          <p:cNvSpPr>
            <a:spLocks noGrp="1"/>
          </p:cNvSpPr>
          <p:nvPr>
            <p:ph type="title"/>
          </p:nvPr>
        </p:nvSpPr>
        <p:spPr>
          <a:xfrm>
            <a:off x="501161" y="1077302"/>
            <a:ext cx="8903677" cy="769083"/>
          </a:xfrm>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698F335C-1EBE-4D7B-A4EF-DBE1F1688DF4}"/>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4" name="Footer Placeholder 3">
            <a:extLst>
              <a:ext uri="{FF2B5EF4-FFF2-40B4-BE49-F238E27FC236}">
                <a16:creationId xmlns:a16="http://schemas.microsoft.com/office/drawing/2014/main" id="{C878C408-E62F-48BA-90CC-3FCC2A3F8263}"/>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678CC75B-F249-4910-BC57-B1C526241442}"/>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46567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C645A9-61A7-4BBD-9BC4-663AAD4FC462}"/>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3" name="Footer Placeholder 2">
            <a:extLst>
              <a:ext uri="{FF2B5EF4-FFF2-40B4-BE49-F238E27FC236}">
                <a16:creationId xmlns:a16="http://schemas.microsoft.com/office/drawing/2014/main" id="{1307EF0E-A4DC-461C-94DD-C413D81F7942}"/>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D3786AA7-FA3F-426F-8BF6-1CBD62C39D22}"/>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193360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82CE2-7281-4EE2-AE13-E8B5E2683D9A}"/>
              </a:ext>
            </a:extLst>
          </p:cNvPr>
          <p:cNvSpPr>
            <a:spLocks noGrp="1"/>
          </p:cNvSpPr>
          <p:nvPr>
            <p:ph type="title"/>
          </p:nvPr>
        </p:nvSpPr>
        <p:spPr>
          <a:xfrm>
            <a:off x="329835" y="1143000"/>
            <a:ext cx="3932237" cy="914400"/>
          </a:xfrm>
        </p:spPr>
        <p:txBody>
          <a:bodyPr anchor="b"/>
          <a:lstStyle>
            <a:lvl1pPr>
              <a:defRPr sz="3200"/>
            </a:lvl1pPr>
          </a:lstStyle>
          <a:p>
            <a:r>
              <a:rPr lang="en-US" dirty="0"/>
              <a:t>Click to edit Master title style</a:t>
            </a:r>
            <a:endParaRPr lang="en-IE" dirty="0"/>
          </a:p>
        </p:txBody>
      </p:sp>
      <p:sp>
        <p:nvSpPr>
          <p:cNvPr id="3" name="Content Placeholder 2">
            <a:extLst>
              <a:ext uri="{FF2B5EF4-FFF2-40B4-BE49-F238E27FC236}">
                <a16:creationId xmlns:a16="http://schemas.microsoft.com/office/drawing/2014/main" id="{02BD125B-F44A-42B8-BD93-133B11BCA7FA}"/>
              </a:ext>
            </a:extLst>
          </p:cNvPr>
          <p:cNvSpPr>
            <a:spLocks noGrp="1"/>
          </p:cNvSpPr>
          <p:nvPr>
            <p:ph idx="1"/>
          </p:nvPr>
        </p:nvSpPr>
        <p:spPr>
          <a:xfrm>
            <a:off x="4262073" y="1143000"/>
            <a:ext cx="5400674" cy="38949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AE12861-A17D-4715-B4DC-0D29D5851F9B}"/>
              </a:ext>
            </a:extLst>
          </p:cNvPr>
          <p:cNvSpPr>
            <a:spLocks noGrp="1"/>
          </p:cNvSpPr>
          <p:nvPr>
            <p:ph type="body" sz="half" idx="2"/>
          </p:nvPr>
        </p:nvSpPr>
        <p:spPr>
          <a:xfrm>
            <a:off x="329835" y="2057400"/>
            <a:ext cx="3932237" cy="298059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5D2F71-EC1C-46CF-AFCD-D240654AE6AA}"/>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6" name="Footer Placeholder 5">
            <a:extLst>
              <a:ext uri="{FF2B5EF4-FFF2-40B4-BE49-F238E27FC236}">
                <a16:creationId xmlns:a16="http://schemas.microsoft.com/office/drawing/2014/main" id="{535C8423-D8E2-4632-B092-F105995DFE9B}"/>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A25D395-34DD-4BC4-BCB1-22657A4DAD9D}"/>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327142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9F548-E831-417F-96C6-EE44C60F7636}"/>
              </a:ext>
            </a:extLst>
          </p:cNvPr>
          <p:cNvSpPr>
            <a:spLocks noGrp="1"/>
          </p:cNvSpPr>
          <p:nvPr>
            <p:ph type="title"/>
          </p:nvPr>
        </p:nvSpPr>
        <p:spPr>
          <a:xfrm>
            <a:off x="428625" y="1081454"/>
            <a:ext cx="3932237" cy="975946"/>
          </a:xfrm>
        </p:spPr>
        <p:txBody>
          <a:bodyPr anchor="b"/>
          <a:lstStyle>
            <a:lvl1pPr>
              <a:defRPr sz="3200"/>
            </a:lvl1pPr>
          </a:lstStyle>
          <a:p>
            <a:r>
              <a:rPr lang="en-US" dirty="0"/>
              <a:t>Click to edit Master title style</a:t>
            </a:r>
            <a:endParaRPr lang="en-IE" dirty="0"/>
          </a:p>
        </p:txBody>
      </p:sp>
      <p:sp>
        <p:nvSpPr>
          <p:cNvPr id="3" name="Picture Placeholder 2">
            <a:extLst>
              <a:ext uri="{FF2B5EF4-FFF2-40B4-BE49-F238E27FC236}">
                <a16:creationId xmlns:a16="http://schemas.microsoft.com/office/drawing/2014/main" id="{91E11536-A86F-4F05-A629-9C1E83399DC4}"/>
              </a:ext>
            </a:extLst>
          </p:cNvPr>
          <p:cNvSpPr>
            <a:spLocks noGrp="1"/>
          </p:cNvSpPr>
          <p:nvPr>
            <p:ph type="pic" idx="1"/>
          </p:nvPr>
        </p:nvSpPr>
        <p:spPr>
          <a:xfrm>
            <a:off x="4514973" y="1081455"/>
            <a:ext cx="5112604" cy="4018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a:extLst>
              <a:ext uri="{FF2B5EF4-FFF2-40B4-BE49-F238E27FC236}">
                <a16:creationId xmlns:a16="http://schemas.microsoft.com/office/drawing/2014/main" id="{7649FA2F-2CA8-47AB-A5A5-DB08CFBFD659}"/>
              </a:ext>
            </a:extLst>
          </p:cNvPr>
          <p:cNvSpPr>
            <a:spLocks noGrp="1"/>
          </p:cNvSpPr>
          <p:nvPr>
            <p:ph type="body" sz="half" idx="2"/>
          </p:nvPr>
        </p:nvSpPr>
        <p:spPr>
          <a:xfrm>
            <a:off x="428624" y="2057400"/>
            <a:ext cx="3932237" cy="30421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5CE6C2-97AD-4FE1-A86D-01229DC03F2C}"/>
              </a:ext>
            </a:extLst>
          </p:cNvPr>
          <p:cNvSpPr>
            <a:spLocks noGrp="1"/>
          </p:cNvSpPr>
          <p:nvPr>
            <p:ph type="dt" sz="half" idx="10"/>
          </p:nvPr>
        </p:nvSpPr>
        <p:spPr/>
        <p:txBody>
          <a:bodyPr/>
          <a:lstStyle/>
          <a:p>
            <a:fld id="{2BFB4F11-E276-41E7-B63D-18F29D13AB4A}" type="datetimeFigureOut">
              <a:rPr lang="en-IE" smtClean="0"/>
              <a:t>20/10/2020</a:t>
            </a:fld>
            <a:endParaRPr lang="en-IE"/>
          </a:p>
        </p:txBody>
      </p:sp>
      <p:sp>
        <p:nvSpPr>
          <p:cNvPr id="6" name="Footer Placeholder 5">
            <a:extLst>
              <a:ext uri="{FF2B5EF4-FFF2-40B4-BE49-F238E27FC236}">
                <a16:creationId xmlns:a16="http://schemas.microsoft.com/office/drawing/2014/main" id="{EDA76E37-438A-4075-A5B0-89BFF17E6D1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9FC6FD0-7C53-438B-BA44-D68129981CE4}"/>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96646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7AEC39-BB28-485C-9B71-0A42DE7F25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B84ED5CC-E4A3-40EF-9629-6D66D62BB0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0B93774-9F2F-4953-B7B1-177BD78C34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B4F11-E276-41E7-B63D-18F29D13AB4A}" type="datetimeFigureOut">
              <a:rPr lang="en-IE" smtClean="0"/>
              <a:t>20/10/2020</a:t>
            </a:fld>
            <a:endParaRPr lang="en-IE"/>
          </a:p>
        </p:txBody>
      </p:sp>
      <p:sp>
        <p:nvSpPr>
          <p:cNvPr id="5" name="Footer Placeholder 4">
            <a:extLst>
              <a:ext uri="{FF2B5EF4-FFF2-40B4-BE49-F238E27FC236}">
                <a16:creationId xmlns:a16="http://schemas.microsoft.com/office/drawing/2014/main" id="{21D2D0B6-5FCE-4C51-B532-99914BDF2D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0B283318-2127-4E42-B732-7F2635EC6C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38CA2-0931-4A13-995B-706575342237}" type="slidenum">
              <a:rPr lang="en-IE" smtClean="0"/>
              <a:t>‹#›</a:t>
            </a:fld>
            <a:endParaRPr lang="en-IE"/>
          </a:p>
        </p:txBody>
      </p:sp>
      <p:pic>
        <p:nvPicPr>
          <p:cNvPr id="8" name="Picture 7">
            <a:extLst>
              <a:ext uri="{FF2B5EF4-FFF2-40B4-BE49-F238E27FC236}">
                <a16:creationId xmlns:a16="http://schemas.microsoft.com/office/drawing/2014/main" id="{56C1E227-3CB1-48C7-9FE2-23151D1C4DBD}"/>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244519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GB" dirty="0" smtClean="0"/>
              <a:t>NDA Annual Conference 2020</a:t>
            </a:r>
            <a:endParaRPr lang="en-IE" dirty="0"/>
          </a:p>
        </p:txBody>
      </p:sp>
      <p:pic>
        <p:nvPicPr>
          <p:cNvPr id="5" name="Content Placeholder 4" descr="Facilitating the effective and equal participation of persons with disabilities in the Irish criminal justice system (Article 13 UNCRPD)" title="NDA Annual Conference title and logo">
            <a:extLst>
              <a:ext uri="{FF2B5EF4-FFF2-40B4-BE49-F238E27FC236}">
                <a16:creationId xmlns:a16="http://schemas.microsoft.com/office/drawing/2014/main" id="{D8234148-3A99-4EA1-9EE5-9960BECF86F4}"/>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302726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52401-D0B2-481A-AB69-D5E5B452FD21}"/>
              </a:ext>
            </a:extLst>
          </p:cNvPr>
          <p:cNvSpPr>
            <a:spLocks noGrp="1"/>
          </p:cNvSpPr>
          <p:nvPr>
            <p:ph type="ctrTitle"/>
          </p:nvPr>
        </p:nvSpPr>
        <p:spPr>
          <a:xfrm>
            <a:off x="205154" y="438912"/>
            <a:ext cx="9542584" cy="681965"/>
          </a:xfrm>
        </p:spPr>
        <p:txBody>
          <a:bodyPr>
            <a:normAutofit/>
          </a:bodyPr>
          <a:lstStyle/>
          <a:p>
            <a:r>
              <a:rPr lang="en-GB" sz="3200" b="1" dirty="0" smtClean="0"/>
              <a:t>Developments since 2013 </a:t>
            </a:r>
            <a:endParaRPr lang="en-IE" sz="3200" b="1" dirty="0"/>
          </a:p>
        </p:txBody>
      </p:sp>
      <p:sp>
        <p:nvSpPr>
          <p:cNvPr id="3" name="Subtitle 2">
            <a:extLst>
              <a:ext uri="{FF2B5EF4-FFF2-40B4-BE49-F238E27FC236}">
                <a16:creationId xmlns:a16="http://schemas.microsoft.com/office/drawing/2014/main" id="{09A05940-97DC-4FDF-A5B1-08C3E75789BE}"/>
              </a:ext>
            </a:extLst>
          </p:cNvPr>
          <p:cNvSpPr>
            <a:spLocks noGrp="1"/>
          </p:cNvSpPr>
          <p:nvPr>
            <p:ph type="subTitle" idx="1"/>
          </p:nvPr>
        </p:nvSpPr>
        <p:spPr>
          <a:xfrm>
            <a:off x="205153" y="1229032"/>
            <a:ext cx="9542583" cy="3835337"/>
          </a:xfrm>
        </p:spPr>
        <p:txBody>
          <a:bodyPr>
            <a:normAutofit fontScale="92500" lnSpcReduction="10000"/>
          </a:bodyPr>
          <a:lstStyle/>
          <a:p>
            <a:pPr marL="342900" indent="-342900" algn="l">
              <a:buFont typeface="Arial" panose="020B0604020202020204" pitchFamily="34" charset="0"/>
              <a:buChar char="•"/>
            </a:pPr>
            <a:r>
              <a:rPr lang="en-IE" sz="2600" dirty="0" smtClean="0"/>
              <a:t>2015: Assisted Decision-making (Capacity) Act 2015 became law</a:t>
            </a:r>
          </a:p>
          <a:p>
            <a:pPr marL="342900" indent="-342900" algn="l">
              <a:buFont typeface="Arial" panose="020B0604020202020204" pitchFamily="34" charset="0"/>
              <a:buChar char="•"/>
            </a:pPr>
            <a:r>
              <a:rPr lang="en-IE" sz="2600" dirty="0" smtClean="0"/>
              <a:t>2017: Richard Dudley selected for jury service </a:t>
            </a:r>
          </a:p>
          <a:p>
            <a:pPr marL="342900" indent="-342900" algn="l">
              <a:buFont typeface="Arial" panose="020B0604020202020204" pitchFamily="34" charset="0"/>
              <a:buChar char="•"/>
            </a:pPr>
            <a:r>
              <a:rPr lang="en-IE" sz="2600" dirty="0" smtClean="0"/>
              <a:t>2018: Ireland ratified the 2006 UN Convention on the Rights of Persons With Disabilities</a:t>
            </a:r>
          </a:p>
          <a:p>
            <a:pPr marL="342900" indent="-342900" algn="l">
              <a:buFont typeface="Arial" panose="020B0604020202020204" pitchFamily="34" charset="0"/>
              <a:buChar char="•"/>
            </a:pPr>
            <a:r>
              <a:rPr lang="en-IE" sz="2600" dirty="0" smtClean="0"/>
              <a:t>2018: Department of Justice and Equality established Working Group on Jury Reform to examine the Commission’s Report </a:t>
            </a:r>
          </a:p>
          <a:p>
            <a:pPr marL="342900" indent="-342900" algn="l">
              <a:buFont typeface="Arial" panose="020B0604020202020204" pitchFamily="34" charset="0"/>
              <a:buChar char="•"/>
            </a:pPr>
            <a:r>
              <a:rPr lang="en-IE" sz="2600" dirty="0" smtClean="0"/>
              <a:t>2020: Programme for Government commits to reform Irish legislation to reflect the 2006 UN Convention</a:t>
            </a:r>
          </a:p>
          <a:p>
            <a:pPr marL="342900" indent="-342900" algn="l">
              <a:buFont typeface="Arial" panose="020B0604020202020204" pitchFamily="34" charset="0"/>
              <a:buChar char="•"/>
            </a:pPr>
            <a:r>
              <a:rPr lang="en-IE" sz="2600" dirty="0" smtClean="0"/>
              <a:t>September 2020</a:t>
            </a:r>
            <a:r>
              <a:rPr lang="en-IE" sz="2600" dirty="0"/>
              <a:t>: Patricia </a:t>
            </a:r>
            <a:r>
              <a:rPr lang="en-IE" sz="2600" dirty="0" smtClean="0"/>
              <a:t>Heffernan carried out jury service, with assistance of </a:t>
            </a:r>
            <a:r>
              <a:rPr lang="en-GB" sz="2600" dirty="0" smtClean="0"/>
              <a:t>two </a:t>
            </a:r>
            <a:r>
              <a:rPr lang="en-GB" sz="2600" dirty="0"/>
              <a:t>Irish Sign Language </a:t>
            </a:r>
            <a:r>
              <a:rPr lang="en-GB" sz="2600" dirty="0" smtClean="0"/>
              <a:t>interpreters</a:t>
            </a:r>
            <a:endParaRPr lang="en-IE" sz="2600" dirty="0" smtClean="0"/>
          </a:p>
          <a:p>
            <a:pPr algn="l"/>
            <a:endParaRPr lang="en-IE" dirty="0"/>
          </a:p>
        </p:txBody>
      </p:sp>
    </p:spTree>
    <p:extLst>
      <p:ext uri="{BB962C8B-B14F-4D97-AF65-F5344CB8AC3E}">
        <p14:creationId xmlns:p14="http://schemas.microsoft.com/office/powerpoint/2010/main" val="1093438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52401-D0B2-481A-AB69-D5E5B452FD21}"/>
              </a:ext>
            </a:extLst>
          </p:cNvPr>
          <p:cNvSpPr>
            <a:spLocks noGrp="1"/>
          </p:cNvSpPr>
          <p:nvPr>
            <p:ph type="ctrTitle"/>
          </p:nvPr>
        </p:nvSpPr>
        <p:spPr/>
        <p:txBody>
          <a:bodyPr>
            <a:normAutofit/>
          </a:bodyPr>
          <a:lstStyle/>
          <a:p>
            <a:r>
              <a:rPr lang="en-GB" sz="3200" b="1" dirty="0"/>
              <a:t>Proposals for Law Reform: Access to Jury Service for Persons with Disabilities </a:t>
            </a:r>
            <a:endParaRPr lang="en-IE" sz="3200" b="1" dirty="0"/>
          </a:p>
        </p:txBody>
      </p:sp>
      <p:sp>
        <p:nvSpPr>
          <p:cNvPr id="3" name="Subtitle 2">
            <a:extLst>
              <a:ext uri="{FF2B5EF4-FFF2-40B4-BE49-F238E27FC236}">
                <a16:creationId xmlns:a16="http://schemas.microsoft.com/office/drawing/2014/main" id="{09A05940-97DC-4FDF-A5B1-08C3E75789BE}"/>
              </a:ext>
            </a:extLst>
          </p:cNvPr>
          <p:cNvSpPr>
            <a:spLocks noGrp="1"/>
          </p:cNvSpPr>
          <p:nvPr>
            <p:ph type="subTitle" idx="1"/>
          </p:nvPr>
        </p:nvSpPr>
        <p:spPr/>
        <p:txBody>
          <a:bodyPr/>
          <a:lstStyle/>
          <a:p>
            <a:pPr marL="342900" indent="-342900" algn="l">
              <a:buFont typeface="Arial" panose="020B0604020202020204" pitchFamily="34" charset="0"/>
              <a:buChar char="•"/>
            </a:pPr>
            <a:r>
              <a:rPr lang="en-IE" dirty="0" smtClean="0"/>
              <a:t>Role of Law Reform Commission</a:t>
            </a:r>
          </a:p>
          <a:p>
            <a:pPr marL="342900" indent="-342900" algn="l">
              <a:buFont typeface="Arial" panose="020B0604020202020204" pitchFamily="34" charset="0"/>
              <a:buChar char="•"/>
            </a:pPr>
            <a:r>
              <a:rPr lang="en-IE" dirty="0" smtClean="0"/>
              <a:t>Commission’s 2013 Report on Jury Service included recommendations on access to jury service for persons with disabilities</a:t>
            </a:r>
          </a:p>
          <a:p>
            <a:pPr marL="342900" indent="-342900" algn="l">
              <a:buFont typeface="Arial" panose="020B0604020202020204" pitchFamily="34" charset="0"/>
              <a:buChar char="•"/>
            </a:pPr>
            <a:r>
              <a:rPr lang="en-IE" dirty="0" smtClean="0"/>
              <a:t>Influence of 2006 UN Convention on Rights of Persons with Disabilities</a:t>
            </a:r>
          </a:p>
          <a:p>
            <a:pPr marL="342900" indent="-342900" algn="l">
              <a:buFont typeface="Arial" panose="020B0604020202020204" pitchFamily="34" charset="0"/>
              <a:buChar char="•"/>
            </a:pPr>
            <a:r>
              <a:rPr lang="en-IE" dirty="0" smtClean="0"/>
              <a:t>Developments since 2013 </a:t>
            </a:r>
          </a:p>
          <a:p>
            <a:pPr marL="342900" indent="-342900" algn="l">
              <a:buFont typeface="Arial" panose="020B0604020202020204" pitchFamily="34" charset="0"/>
              <a:buChar char="•"/>
            </a:pPr>
            <a:endParaRPr lang="en-IE" dirty="0" smtClean="0"/>
          </a:p>
          <a:p>
            <a:pPr marL="342900" indent="-342900" algn="l">
              <a:buFont typeface="Arial" panose="020B0604020202020204" pitchFamily="34" charset="0"/>
              <a:buChar char="•"/>
            </a:pPr>
            <a:endParaRPr lang="en-IE" dirty="0"/>
          </a:p>
        </p:txBody>
      </p:sp>
    </p:spTree>
    <p:extLst>
      <p:ext uri="{BB962C8B-B14F-4D97-AF65-F5344CB8AC3E}">
        <p14:creationId xmlns:p14="http://schemas.microsoft.com/office/powerpoint/2010/main" val="2467145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52401-D0B2-481A-AB69-D5E5B452FD21}"/>
              </a:ext>
            </a:extLst>
          </p:cNvPr>
          <p:cNvSpPr>
            <a:spLocks noGrp="1"/>
          </p:cNvSpPr>
          <p:nvPr>
            <p:ph type="ctrTitle"/>
          </p:nvPr>
        </p:nvSpPr>
        <p:spPr>
          <a:xfrm>
            <a:off x="205154" y="255640"/>
            <a:ext cx="9542584" cy="963560"/>
          </a:xfrm>
        </p:spPr>
        <p:txBody>
          <a:bodyPr>
            <a:normAutofit/>
          </a:bodyPr>
          <a:lstStyle/>
          <a:p>
            <a:r>
              <a:rPr lang="en-GB" sz="3200" b="1" dirty="0" smtClean="0"/>
              <a:t>Role of Law Reform Commission </a:t>
            </a:r>
            <a:endParaRPr lang="en-IE" sz="3200" b="1" dirty="0"/>
          </a:p>
        </p:txBody>
      </p:sp>
      <p:sp>
        <p:nvSpPr>
          <p:cNvPr id="3" name="Subtitle 2">
            <a:extLst>
              <a:ext uri="{FF2B5EF4-FFF2-40B4-BE49-F238E27FC236}">
                <a16:creationId xmlns:a16="http://schemas.microsoft.com/office/drawing/2014/main" id="{09A05940-97DC-4FDF-A5B1-08C3E75789BE}"/>
              </a:ext>
            </a:extLst>
          </p:cNvPr>
          <p:cNvSpPr>
            <a:spLocks noGrp="1"/>
          </p:cNvSpPr>
          <p:nvPr>
            <p:ph type="subTitle" idx="1"/>
          </p:nvPr>
        </p:nvSpPr>
        <p:spPr>
          <a:xfrm>
            <a:off x="205154" y="1317523"/>
            <a:ext cx="9542583" cy="3717349"/>
          </a:xfrm>
        </p:spPr>
        <p:txBody>
          <a:bodyPr>
            <a:normAutofit fontScale="92500" lnSpcReduction="20000"/>
          </a:bodyPr>
          <a:lstStyle/>
          <a:p>
            <a:pPr marL="342900" indent="-342900" algn="l">
              <a:buFont typeface="Arial" panose="020B0604020202020204" pitchFamily="34" charset="0"/>
              <a:buChar char="•"/>
            </a:pPr>
            <a:r>
              <a:rPr lang="en-IE" sz="2600" dirty="0" smtClean="0"/>
              <a:t>Commission was established by Law Reform Commission Act 1975</a:t>
            </a:r>
          </a:p>
          <a:p>
            <a:pPr algn="l"/>
            <a:endParaRPr lang="en-IE" sz="2600" dirty="0" smtClean="0"/>
          </a:p>
          <a:p>
            <a:pPr marL="342900" indent="-342900" algn="l">
              <a:buFont typeface="Arial" panose="020B0604020202020204" pitchFamily="34" charset="0"/>
              <a:buChar char="•"/>
            </a:pPr>
            <a:r>
              <a:rPr lang="en-GB" sz="2600" dirty="0" smtClean="0"/>
              <a:t>Commission carries out legal research and makes proposals to reform the law</a:t>
            </a:r>
            <a:endParaRPr lang="en-GB" sz="2600" dirty="0"/>
          </a:p>
          <a:p>
            <a:pPr marL="342900" indent="-342900" algn="l">
              <a:buFont typeface="Arial" panose="020B0604020202020204" pitchFamily="34" charset="0"/>
              <a:buChar char="•"/>
            </a:pPr>
            <a:endParaRPr lang="en-IE" sz="2600" dirty="0" smtClean="0"/>
          </a:p>
          <a:p>
            <a:pPr marL="342900" indent="-342900" algn="l">
              <a:buFont typeface="Arial" panose="020B0604020202020204" pitchFamily="34" charset="0"/>
              <a:buChar char="•"/>
            </a:pPr>
            <a:r>
              <a:rPr lang="en-IE" sz="2600" dirty="0" smtClean="0"/>
              <a:t>Commission carries out public consultation and then publishes Reports with recommendations for reform </a:t>
            </a:r>
          </a:p>
          <a:p>
            <a:pPr marL="342900" indent="-342900" algn="l">
              <a:buFont typeface="Arial" panose="020B0604020202020204" pitchFamily="34" charset="0"/>
              <a:buChar char="•"/>
            </a:pPr>
            <a:endParaRPr lang="en-IE" sz="2600" dirty="0"/>
          </a:p>
          <a:p>
            <a:pPr marL="342900" indent="-342900" algn="l">
              <a:buFont typeface="Arial" panose="020B0604020202020204" pitchFamily="34" charset="0"/>
              <a:buChar char="•"/>
            </a:pPr>
            <a:r>
              <a:rPr lang="en-IE" sz="2600" dirty="0" smtClean="0"/>
              <a:t>It is up to the Government and the </a:t>
            </a:r>
            <a:r>
              <a:rPr lang="en-IE" sz="2600" dirty="0" err="1" smtClean="0"/>
              <a:t>Oireachtas</a:t>
            </a:r>
            <a:r>
              <a:rPr lang="en-IE" sz="2600" dirty="0" smtClean="0"/>
              <a:t> whether to implement the Commission’s recommendations   </a:t>
            </a:r>
          </a:p>
          <a:p>
            <a:pPr marL="342900" indent="-342900" algn="l">
              <a:buFont typeface="Arial" panose="020B0604020202020204" pitchFamily="34" charset="0"/>
              <a:buChar char="•"/>
            </a:pPr>
            <a:endParaRPr lang="en-IE" dirty="0" smtClean="0"/>
          </a:p>
          <a:p>
            <a:pPr algn="l"/>
            <a:endParaRPr lang="en-IE" dirty="0"/>
          </a:p>
        </p:txBody>
      </p:sp>
    </p:spTree>
    <p:extLst>
      <p:ext uri="{BB962C8B-B14F-4D97-AF65-F5344CB8AC3E}">
        <p14:creationId xmlns:p14="http://schemas.microsoft.com/office/powerpoint/2010/main" val="214896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52401-D0B2-481A-AB69-D5E5B452FD21}"/>
              </a:ext>
            </a:extLst>
          </p:cNvPr>
          <p:cNvSpPr>
            <a:spLocks noGrp="1"/>
          </p:cNvSpPr>
          <p:nvPr>
            <p:ph type="ctrTitle"/>
          </p:nvPr>
        </p:nvSpPr>
        <p:spPr>
          <a:xfrm>
            <a:off x="205154" y="452284"/>
            <a:ext cx="9542584" cy="963561"/>
          </a:xfrm>
        </p:spPr>
        <p:txBody>
          <a:bodyPr>
            <a:normAutofit/>
          </a:bodyPr>
          <a:lstStyle/>
          <a:p>
            <a:r>
              <a:rPr lang="en-GB" sz="3200" b="1" dirty="0" smtClean="0"/>
              <a:t>Commission’s 2013 Report on Jury Service </a:t>
            </a:r>
            <a:endParaRPr lang="en-IE" sz="3200" b="1" dirty="0"/>
          </a:p>
        </p:txBody>
      </p:sp>
      <p:sp>
        <p:nvSpPr>
          <p:cNvPr id="3" name="Subtitle 2">
            <a:extLst>
              <a:ext uri="{FF2B5EF4-FFF2-40B4-BE49-F238E27FC236}">
                <a16:creationId xmlns:a16="http://schemas.microsoft.com/office/drawing/2014/main" id="{09A05940-97DC-4FDF-A5B1-08C3E75789BE}"/>
              </a:ext>
            </a:extLst>
          </p:cNvPr>
          <p:cNvSpPr>
            <a:spLocks noGrp="1"/>
          </p:cNvSpPr>
          <p:nvPr>
            <p:ph type="subTitle" idx="1"/>
          </p:nvPr>
        </p:nvSpPr>
        <p:spPr>
          <a:xfrm>
            <a:off x="205153" y="1651819"/>
            <a:ext cx="9542583" cy="3412549"/>
          </a:xfrm>
        </p:spPr>
        <p:txBody>
          <a:bodyPr>
            <a:normAutofit fontScale="92500" lnSpcReduction="20000"/>
          </a:bodyPr>
          <a:lstStyle/>
          <a:p>
            <a:pPr marL="342900" indent="-342900" algn="l">
              <a:buFont typeface="Arial" panose="020B0604020202020204" pitchFamily="34" charset="0"/>
              <a:buChar char="•"/>
            </a:pPr>
            <a:r>
              <a:rPr lang="en-IE" sz="2600" dirty="0" smtClean="0"/>
              <a:t>Report formed part of Commission’s Third Programme of Law Reform</a:t>
            </a:r>
          </a:p>
          <a:p>
            <a:pPr marL="342900" indent="-342900" algn="l">
              <a:buFont typeface="Arial" panose="020B0604020202020204" pitchFamily="34" charset="0"/>
              <a:buChar char="•"/>
            </a:pPr>
            <a:endParaRPr lang="en-IE" sz="2600" dirty="0"/>
          </a:p>
          <a:p>
            <a:pPr marL="342900" indent="-342900" algn="l">
              <a:buFont typeface="Arial" panose="020B0604020202020204" pitchFamily="34" charset="0"/>
              <a:buChar char="•"/>
            </a:pPr>
            <a:r>
              <a:rPr lang="en-IE" sz="2600" dirty="0" smtClean="0"/>
              <a:t>Report made 56 recommendations for reform of the law on jury service</a:t>
            </a:r>
          </a:p>
          <a:p>
            <a:pPr marL="342900" indent="-342900" algn="l">
              <a:buFont typeface="Arial" panose="020B0604020202020204" pitchFamily="34" charset="0"/>
              <a:buChar char="•"/>
            </a:pPr>
            <a:endParaRPr lang="en-IE" sz="2600" dirty="0"/>
          </a:p>
          <a:p>
            <a:pPr marL="342900" indent="-342900" algn="l">
              <a:buFont typeface="Arial" panose="020B0604020202020204" pitchFamily="34" charset="0"/>
              <a:buChar char="•"/>
            </a:pPr>
            <a:r>
              <a:rPr lang="en-IE" sz="2600" dirty="0" smtClean="0"/>
              <a:t>The Report recommended that persons with disabilities willing and able to serve on juries should be provided with reasonable facilities to do this</a:t>
            </a:r>
          </a:p>
          <a:p>
            <a:pPr marL="342900" indent="-342900" algn="l">
              <a:buFont typeface="Arial" panose="020B0604020202020204" pitchFamily="34" charset="0"/>
              <a:buChar char="•"/>
            </a:pPr>
            <a:endParaRPr lang="en-IE" sz="2600" dirty="0" smtClean="0"/>
          </a:p>
          <a:p>
            <a:pPr marL="342900" indent="-342900" algn="l">
              <a:buFont typeface="Arial" panose="020B0604020202020204" pitchFamily="34" charset="0"/>
              <a:buChar char="•"/>
            </a:pPr>
            <a:r>
              <a:rPr lang="en-IE" sz="2600" dirty="0" smtClean="0"/>
              <a:t>The Report also recommended that long and complex criminal jury trials should begin with 15 jurors</a:t>
            </a:r>
          </a:p>
          <a:p>
            <a:pPr marL="342900" indent="-342900" algn="l">
              <a:buFont typeface="Arial" panose="020B0604020202020204" pitchFamily="34" charset="0"/>
              <a:buChar char="•"/>
            </a:pPr>
            <a:endParaRPr lang="en-IE" dirty="0" smtClean="0"/>
          </a:p>
          <a:p>
            <a:pPr algn="l"/>
            <a:endParaRPr lang="en-IE" dirty="0"/>
          </a:p>
        </p:txBody>
      </p:sp>
    </p:spTree>
    <p:extLst>
      <p:ext uri="{BB962C8B-B14F-4D97-AF65-F5344CB8AC3E}">
        <p14:creationId xmlns:p14="http://schemas.microsoft.com/office/powerpoint/2010/main" val="2887088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52401-D0B2-481A-AB69-D5E5B452FD21}"/>
              </a:ext>
            </a:extLst>
          </p:cNvPr>
          <p:cNvSpPr>
            <a:spLocks noGrp="1"/>
          </p:cNvSpPr>
          <p:nvPr>
            <p:ph type="ctrTitle"/>
          </p:nvPr>
        </p:nvSpPr>
        <p:spPr>
          <a:xfrm>
            <a:off x="88490" y="481782"/>
            <a:ext cx="9659248" cy="1327354"/>
          </a:xfrm>
        </p:spPr>
        <p:txBody>
          <a:bodyPr>
            <a:normAutofit/>
          </a:bodyPr>
          <a:lstStyle/>
          <a:p>
            <a:r>
              <a:rPr lang="en-GB" sz="3200" b="1" dirty="0"/>
              <a:t>Influence of 2006 UN Convention on Rights of Persons with Disabilities</a:t>
            </a:r>
          </a:p>
        </p:txBody>
      </p:sp>
      <p:sp>
        <p:nvSpPr>
          <p:cNvPr id="3" name="Subtitle 2">
            <a:extLst>
              <a:ext uri="{FF2B5EF4-FFF2-40B4-BE49-F238E27FC236}">
                <a16:creationId xmlns:a16="http://schemas.microsoft.com/office/drawing/2014/main" id="{09A05940-97DC-4FDF-A5B1-08C3E75789BE}"/>
              </a:ext>
            </a:extLst>
          </p:cNvPr>
          <p:cNvSpPr>
            <a:spLocks noGrp="1"/>
          </p:cNvSpPr>
          <p:nvPr>
            <p:ph type="subTitle" idx="1"/>
          </p:nvPr>
        </p:nvSpPr>
        <p:spPr>
          <a:xfrm>
            <a:off x="205153" y="1809137"/>
            <a:ext cx="9542583" cy="3255232"/>
          </a:xfrm>
        </p:spPr>
        <p:txBody>
          <a:bodyPr>
            <a:normAutofit/>
          </a:bodyPr>
          <a:lstStyle/>
          <a:p>
            <a:pPr marL="342900" indent="-342900" algn="l">
              <a:buFont typeface="Arial" panose="020B0604020202020204" pitchFamily="34" charset="0"/>
              <a:buChar char="•"/>
            </a:pPr>
            <a:r>
              <a:rPr lang="en-IE" dirty="0" smtClean="0"/>
              <a:t>Article 13 of the 2006 UN Convention: equality principle </a:t>
            </a:r>
          </a:p>
          <a:p>
            <a:pPr marL="342900" indent="-342900" algn="l">
              <a:buFont typeface="Arial" panose="020B0604020202020204" pitchFamily="34" charset="0"/>
              <a:buChar char="•"/>
            </a:pPr>
            <a:r>
              <a:rPr lang="en-IE" dirty="0" smtClean="0"/>
              <a:t>Article 2 of the 2006  UN Convention: reasonable accommodation</a:t>
            </a:r>
          </a:p>
          <a:p>
            <a:pPr marL="342900" indent="-342900" algn="l">
              <a:buFont typeface="Arial" panose="020B0604020202020204" pitchFamily="34" charset="0"/>
              <a:buChar char="•"/>
            </a:pPr>
            <a:r>
              <a:rPr lang="en-IE" dirty="0" smtClean="0"/>
              <a:t>For jury trials, reasonable accommodation means necessary and appropriate modification and adjustment not involving disproportionate burden </a:t>
            </a:r>
          </a:p>
          <a:p>
            <a:pPr marL="342900" indent="-342900" algn="l">
              <a:buFont typeface="Arial" panose="020B0604020202020204" pitchFamily="34" charset="0"/>
              <a:buChar char="•"/>
            </a:pPr>
            <a:r>
              <a:rPr lang="en-IE" dirty="0" smtClean="0"/>
              <a:t>Key guiding principle: persons with disabilities have right to a fair trial, which includes a trial that respects the equality principle </a:t>
            </a:r>
            <a:endParaRPr lang="en-IE" dirty="0"/>
          </a:p>
        </p:txBody>
      </p:sp>
    </p:spTree>
    <p:extLst>
      <p:ext uri="{BB962C8B-B14F-4D97-AF65-F5344CB8AC3E}">
        <p14:creationId xmlns:p14="http://schemas.microsoft.com/office/powerpoint/2010/main" val="3831818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52401-D0B2-481A-AB69-D5E5B452FD21}"/>
              </a:ext>
            </a:extLst>
          </p:cNvPr>
          <p:cNvSpPr>
            <a:spLocks noGrp="1"/>
          </p:cNvSpPr>
          <p:nvPr>
            <p:ph type="ctrTitle"/>
          </p:nvPr>
        </p:nvSpPr>
        <p:spPr>
          <a:xfrm>
            <a:off x="205153" y="716309"/>
            <a:ext cx="9542584" cy="915846"/>
          </a:xfrm>
        </p:spPr>
        <p:txBody>
          <a:bodyPr>
            <a:normAutofit/>
          </a:bodyPr>
          <a:lstStyle/>
          <a:p>
            <a:r>
              <a:rPr lang="en-GB" sz="3200" b="1" dirty="0" smtClean="0"/>
              <a:t>Equality principle and fair trial: (1) language capacity</a:t>
            </a:r>
            <a:endParaRPr lang="en-GB" sz="3200" b="1" dirty="0"/>
          </a:p>
        </p:txBody>
      </p:sp>
      <p:sp>
        <p:nvSpPr>
          <p:cNvPr id="3" name="Subtitle 2">
            <a:extLst>
              <a:ext uri="{FF2B5EF4-FFF2-40B4-BE49-F238E27FC236}">
                <a16:creationId xmlns:a16="http://schemas.microsoft.com/office/drawing/2014/main" id="{09A05940-97DC-4FDF-A5B1-08C3E75789BE}"/>
              </a:ext>
            </a:extLst>
          </p:cNvPr>
          <p:cNvSpPr>
            <a:spLocks noGrp="1"/>
          </p:cNvSpPr>
          <p:nvPr>
            <p:ph type="subTitle" idx="1"/>
          </p:nvPr>
        </p:nvSpPr>
        <p:spPr>
          <a:xfrm>
            <a:off x="205153" y="1995949"/>
            <a:ext cx="9542583" cy="3068420"/>
          </a:xfrm>
        </p:spPr>
        <p:txBody>
          <a:bodyPr>
            <a:normAutofit/>
          </a:bodyPr>
          <a:lstStyle/>
          <a:p>
            <a:pPr marL="342900" indent="-342900" algn="l">
              <a:buFont typeface="Arial" panose="020B0604020202020204" pitchFamily="34" charset="0"/>
              <a:buChar char="•"/>
            </a:pPr>
            <a:r>
              <a:rPr lang="en-IE" dirty="0" smtClean="0"/>
              <a:t>All jury members should understand English language to the extent required to carry out jury duties</a:t>
            </a:r>
          </a:p>
          <a:p>
            <a:pPr marL="342900" indent="-342900" algn="l">
              <a:buFont typeface="Arial" panose="020B0604020202020204" pitchFamily="34" charset="0"/>
              <a:buChar char="•"/>
            </a:pPr>
            <a:r>
              <a:rPr lang="en-IE" dirty="0" smtClean="0"/>
              <a:t>Recommended reform of law: person is eligible for jury service able to understand English to the extent required to carry out jury duties</a:t>
            </a:r>
          </a:p>
        </p:txBody>
      </p:sp>
    </p:spTree>
    <p:extLst>
      <p:ext uri="{BB962C8B-B14F-4D97-AF65-F5344CB8AC3E}">
        <p14:creationId xmlns:p14="http://schemas.microsoft.com/office/powerpoint/2010/main" val="3397441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52401-D0B2-481A-AB69-D5E5B452FD21}"/>
              </a:ext>
            </a:extLst>
          </p:cNvPr>
          <p:cNvSpPr>
            <a:spLocks noGrp="1"/>
          </p:cNvSpPr>
          <p:nvPr>
            <p:ph type="ctrTitle"/>
          </p:nvPr>
        </p:nvSpPr>
        <p:spPr>
          <a:xfrm>
            <a:off x="205154" y="814632"/>
            <a:ext cx="9542584" cy="817523"/>
          </a:xfrm>
        </p:spPr>
        <p:txBody>
          <a:bodyPr>
            <a:normAutofit/>
          </a:bodyPr>
          <a:lstStyle/>
          <a:p>
            <a:r>
              <a:rPr lang="en-GB" sz="3200" b="1" dirty="0" smtClean="0"/>
              <a:t>Equality principle and fair trial: (2) physical capacity</a:t>
            </a:r>
            <a:endParaRPr lang="en-GB" sz="3200" b="1" dirty="0"/>
          </a:p>
        </p:txBody>
      </p:sp>
      <p:sp>
        <p:nvSpPr>
          <p:cNvPr id="3" name="Subtitle 2">
            <a:extLst>
              <a:ext uri="{FF2B5EF4-FFF2-40B4-BE49-F238E27FC236}">
                <a16:creationId xmlns:a16="http://schemas.microsoft.com/office/drawing/2014/main" id="{09A05940-97DC-4FDF-A5B1-08C3E75789BE}"/>
              </a:ext>
            </a:extLst>
          </p:cNvPr>
          <p:cNvSpPr>
            <a:spLocks noGrp="1"/>
          </p:cNvSpPr>
          <p:nvPr>
            <p:ph type="subTitle" idx="1"/>
          </p:nvPr>
        </p:nvSpPr>
        <p:spPr>
          <a:xfrm>
            <a:off x="205153" y="1720645"/>
            <a:ext cx="9542583" cy="3343723"/>
          </a:xfrm>
        </p:spPr>
        <p:txBody>
          <a:bodyPr>
            <a:normAutofit/>
          </a:bodyPr>
          <a:lstStyle/>
          <a:p>
            <a:pPr marL="342900" indent="-342900" algn="l">
              <a:buFont typeface="Arial" panose="020B0604020202020204" pitchFamily="34" charset="0"/>
              <a:buChar char="•"/>
            </a:pPr>
            <a:r>
              <a:rPr lang="en-IE" dirty="0" smtClean="0"/>
              <a:t>A person’s physical capacity may require reasonable accommodation to carry out jury service and ensure the right to a fair jury trial</a:t>
            </a:r>
          </a:p>
          <a:p>
            <a:pPr marL="342900" indent="-342900" algn="l">
              <a:buFont typeface="Arial" panose="020B0604020202020204" pitchFamily="34" charset="0"/>
              <a:buChar char="•"/>
            </a:pPr>
            <a:r>
              <a:rPr lang="en-IE" dirty="0" smtClean="0"/>
              <a:t>Recommended reform of law: person is eligible for jury service unless the person’s physical capacity, taking account of reasonable supports and accommodation, means he or she cannot carry out jury duties</a:t>
            </a:r>
          </a:p>
        </p:txBody>
      </p:sp>
    </p:spTree>
    <p:extLst>
      <p:ext uri="{BB962C8B-B14F-4D97-AF65-F5344CB8AC3E}">
        <p14:creationId xmlns:p14="http://schemas.microsoft.com/office/powerpoint/2010/main" val="1132850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52401-D0B2-481A-AB69-D5E5B452FD21}"/>
              </a:ext>
            </a:extLst>
          </p:cNvPr>
          <p:cNvSpPr>
            <a:spLocks noGrp="1"/>
          </p:cNvSpPr>
          <p:nvPr>
            <p:ph type="ctrTitle"/>
          </p:nvPr>
        </p:nvSpPr>
        <p:spPr>
          <a:xfrm>
            <a:off x="205154" y="814632"/>
            <a:ext cx="9542584" cy="788026"/>
          </a:xfrm>
        </p:spPr>
        <p:txBody>
          <a:bodyPr>
            <a:normAutofit/>
          </a:bodyPr>
          <a:lstStyle/>
          <a:p>
            <a:r>
              <a:rPr lang="en-GB" sz="3200" b="1" dirty="0" smtClean="0"/>
              <a:t>Equality principle and fair trial: (3) health capacity</a:t>
            </a:r>
            <a:endParaRPr lang="en-GB" sz="3200" b="1" dirty="0"/>
          </a:p>
        </p:txBody>
      </p:sp>
      <p:sp>
        <p:nvSpPr>
          <p:cNvPr id="3" name="Subtitle 2">
            <a:extLst>
              <a:ext uri="{FF2B5EF4-FFF2-40B4-BE49-F238E27FC236}">
                <a16:creationId xmlns:a16="http://schemas.microsoft.com/office/drawing/2014/main" id="{09A05940-97DC-4FDF-A5B1-08C3E75789BE}"/>
              </a:ext>
            </a:extLst>
          </p:cNvPr>
          <p:cNvSpPr>
            <a:spLocks noGrp="1"/>
          </p:cNvSpPr>
          <p:nvPr>
            <p:ph type="subTitle" idx="1"/>
          </p:nvPr>
        </p:nvSpPr>
        <p:spPr>
          <a:xfrm>
            <a:off x="205153" y="1848465"/>
            <a:ext cx="9542583" cy="3215903"/>
          </a:xfrm>
        </p:spPr>
        <p:txBody>
          <a:bodyPr>
            <a:normAutofit/>
          </a:bodyPr>
          <a:lstStyle/>
          <a:p>
            <a:pPr marL="342900" indent="-342900" algn="l">
              <a:buFont typeface="Arial" panose="020B0604020202020204" pitchFamily="34" charset="0"/>
              <a:buChar char="•"/>
            </a:pPr>
            <a:r>
              <a:rPr lang="en-IE" dirty="0" smtClean="0"/>
              <a:t>A person’s health capacity may require reasonable accommodation to carry out jury service and ensure the right to a fair jury trial</a:t>
            </a:r>
          </a:p>
          <a:p>
            <a:pPr marL="342900" indent="-342900" algn="l">
              <a:buFont typeface="Arial" panose="020B0604020202020204" pitchFamily="34" charset="0"/>
              <a:buChar char="•"/>
            </a:pPr>
            <a:r>
              <a:rPr lang="en-IE" dirty="0" smtClean="0"/>
              <a:t>Recommended reform of law: person is eligible for jury service unless the person’s health capacity, taking account of reasonable supports and accommodation, means he or she cannot carry out jury duties</a:t>
            </a:r>
          </a:p>
        </p:txBody>
      </p:sp>
    </p:spTree>
    <p:extLst>
      <p:ext uri="{BB962C8B-B14F-4D97-AF65-F5344CB8AC3E}">
        <p14:creationId xmlns:p14="http://schemas.microsoft.com/office/powerpoint/2010/main" val="231349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52401-D0B2-481A-AB69-D5E5B452FD21}"/>
              </a:ext>
            </a:extLst>
          </p:cNvPr>
          <p:cNvSpPr>
            <a:spLocks noGrp="1"/>
          </p:cNvSpPr>
          <p:nvPr>
            <p:ph type="ctrTitle"/>
          </p:nvPr>
        </p:nvSpPr>
        <p:spPr>
          <a:xfrm>
            <a:off x="0" y="629266"/>
            <a:ext cx="9747738" cy="875070"/>
          </a:xfrm>
        </p:spPr>
        <p:txBody>
          <a:bodyPr>
            <a:normAutofit/>
          </a:bodyPr>
          <a:lstStyle/>
          <a:p>
            <a:r>
              <a:rPr lang="en-GB" sz="3200" b="1" dirty="0" smtClean="0"/>
              <a:t>Equality principle and fair trial: (4) decision-making capacity</a:t>
            </a:r>
            <a:endParaRPr lang="en-GB" sz="3200" b="1" dirty="0"/>
          </a:p>
        </p:txBody>
      </p:sp>
      <p:sp>
        <p:nvSpPr>
          <p:cNvPr id="3" name="Subtitle 2">
            <a:extLst>
              <a:ext uri="{FF2B5EF4-FFF2-40B4-BE49-F238E27FC236}">
                <a16:creationId xmlns:a16="http://schemas.microsoft.com/office/drawing/2014/main" id="{09A05940-97DC-4FDF-A5B1-08C3E75789BE}"/>
              </a:ext>
            </a:extLst>
          </p:cNvPr>
          <p:cNvSpPr>
            <a:spLocks noGrp="1"/>
          </p:cNvSpPr>
          <p:nvPr>
            <p:ph type="subTitle" idx="1"/>
          </p:nvPr>
        </p:nvSpPr>
        <p:spPr>
          <a:xfrm>
            <a:off x="205153" y="1710813"/>
            <a:ext cx="9542583" cy="3353555"/>
          </a:xfrm>
        </p:spPr>
        <p:txBody>
          <a:bodyPr>
            <a:normAutofit/>
          </a:bodyPr>
          <a:lstStyle/>
          <a:p>
            <a:pPr marL="342900" indent="-342900" algn="l">
              <a:buFont typeface="Arial" panose="020B0604020202020204" pitchFamily="34" charset="0"/>
              <a:buChar char="•"/>
            </a:pPr>
            <a:r>
              <a:rPr lang="en-IE" dirty="0" smtClean="0"/>
              <a:t>A person’s decision-making capacity may require reasonable accommodation to carry out jury service and ensure the right to a fair jury trial</a:t>
            </a:r>
          </a:p>
          <a:p>
            <a:pPr marL="342900" indent="-342900" algn="l">
              <a:buFont typeface="Arial" panose="020B0604020202020204" pitchFamily="34" charset="0"/>
              <a:buChar char="•"/>
            </a:pPr>
            <a:r>
              <a:rPr lang="en-IE" dirty="0" smtClean="0"/>
              <a:t>Recommended reform of law: person eligible for jury service unless person’s decision-making capacity, taking account of reasonable supports and accommodation, means he or she cannot carry out jury duties</a:t>
            </a:r>
          </a:p>
        </p:txBody>
      </p:sp>
    </p:spTree>
    <p:extLst>
      <p:ext uri="{BB962C8B-B14F-4D97-AF65-F5344CB8AC3E}">
        <p14:creationId xmlns:p14="http://schemas.microsoft.com/office/powerpoint/2010/main" val="3357938883"/>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432</TotalTime>
  <Words>2386</Words>
  <Application>Microsoft Office PowerPoint</Application>
  <PresentationFormat>Widescreen</PresentationFormat>
  <Paragraphs>64</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NDA Annual Conference 2020</vt:lpstr>
      <vt:lpstr>Proposals for Law Reform: Access to Jury Service for Persons with Disabilities </vt:lpstr>
      <vt:lpstr>Role of Law Reform Commission </vt:lpstr>
      <vt:lpstr>Commission’s 2013 Report on Jury Service </vt:lpstr>
      <vt:lpstr>Influence of 2006 UN Convention on Rights of Persons with Disabilities</vt:lpstr>
      <vt:lpstr>Equality principle and fair trial: (1) language capacity</vt:lpstr>
      <vt:lpstr>Equality principle and fair trial: (2) physical capacity</vt:lpstr>
      <vt:lpstr>Equality principle and fair trial: (3) health capacity</vt:lpstr>
      <vt:lpstr>Equality principle and fair trial: (4) decision-making capacity</vt:lpstr>
      <vt:lpstr>Developments since 2013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Jacinta G. Byrne</cp:lastModifiedBy>
  <cp:revision>34</cp:revision>
  <dcterms:created xsi:type="dcterms:W3CDTF">2020-08-14T07:58:57Z</dcterms:created>
  <dcterms:modified xsi:type="dcterms:W3CDTF">2020-10-20T08:14:25Z</dcterms:modified>
</cp:coreProperties>
</file>