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  <p:pic>
        <p:nvPicPr>
          <p:cNvPr id="5" name="Content Placeholder 4" descr="Annual Conference Wednesday 21 October 2020.&#10;Facilitating the effective and equal participation of persons with disabilities in the Irish criminal justice system (Article 13 UNCRPD)" title="NDA Annual Conference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Law Commission launched Hate Crime law review 2019</a:t>
            </a:r>
          </a:p>
          <a:p>
            <a:r>
              <a:rPr lang="en-IE" dirty="0" smtClean="0"/>
              <a:t>‘Indications’ on developing work:</a:t>
            </a:r>
          </a:p>
          <a:p>
            <a:r>
              <a:rPr lang="en-IE" dirty="0" smtClean="0"/>
              <a:t>Incitement to Hatred Act </a:t>
            </a:r>
            <a:r>
              <a:rPr lang="en-IE" dirty="0"/>
              <a:t>-</a:t>
            </a:r>
            <a:r>
              <a:rPr lang="en-IE" dirty="0" smtClean="0"/>
              <a:t> amend to protect disability</a:t>
            </a:r>
          </a:p>
          <a:p>
            <a:r>
              <a:rPr lang="en-IE" dirty="0"/>
              <a:t>E</a:t>
            </a:r>
            <a:r>
              <a:rPr lang="en-IE" dirty="0" smtClean="0"/>
              <a:t>xtending aggravated offences to give parity to disability et al</a:t>
            </a:r>
          </a:p>
          <a:p>
            <a:r>
              <a:rPr lang="en-IE" dirty="0" smtClean="0"/>
              <a:t>Retaining sentence enhancement law </a:t>
            </a:r>
          </a:p>
          <a:p>
            <a:r>
              <a:rPr lang="en-IE" dirty="0" smtClean="0"/>
              <a:t>Amend tests of motivation or demonstration to include prejudice or hostility</a:t>
            </a:r>
          </a:p>
          <a:p>
            <a:r>
              <a:rPr lang="en-IE" dirty="0" smtClean="0"/>
              <a:t>Latter proposal : better captures crimes where disabled people are targeted victims of hostile acts, prejudicial acts  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Learning from England &amp; Wales </a:t>
            </a:r>
            <a:r>
              <a:rPr lang="en-IE" b="1" dirty="0" smtClean="0"/>
              <a:t>(</a:t>
            </a:r>
            <a:r>
              <a:rPr lang="en-IE" b="1" dirty="0"/>
              <a:t>4</a:t>
            </a:r>
            <a:r>
              <a:rPr lang="en-IE" b="1" dirty="0" smtClean="0"/>
              <a:t>)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0436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Two paradigms addressing disabled people:</a:t>
            </a:r>
          </a:p>
          <a:p>
            <a:r>
              <a:rPr lang="en-IE" dirty="0"/>
              <a:t>W</a:t>
            </a:r>
            <a:r>
              <a:rPr lang="en-IE" dirty="0" smtClean="0"/>
              <a:t>elfare ,care and protection – vulnerability focus</a:t>
            </a:r>
          </a:p>
          <a:p>
            <a:r>
              <a:rPr lang="en-IE" dirty="0" smtClean="0"/>
              <a:t>Rights &amp; Justice – rights realisation and justice focus</a:t>
            </a:r>
          </a:p>
          <a:p>
            <a:r>
              <a:rPr lang="en-IE" dirty="0" smtClean="0"/>
              <a:t>Rise of vulnerability focus in public policy</a:t>
            </a:r>
          </a:p>
          <a:p>
            <a:r>
              <a:rPr lang="en-IE" dirty="0" smtClean="0"/>
              <a:t>Various social groups constructed as vulnerable</a:t>
            </a:r>
          </a:p>
          <a:p>
            <a:r>
              <a:rPr lang="en-IE" dirty="0" smtClean="0"/>
              <a:t>Well intentioned shorthand for services, supports may need</a:t>
            </a:r>
          </a:p>
          <a:p>
            <a:pPr marL="0" indent="0"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b="1" dirty="0"/>
              <a:t>V</a:t>
            </a:r>
            <a:r>
              <a:rPr lang="en-IE" sz="3600" b="1" dirty="0" smtClean="0"/>
              <a:t>ulnerability focus &amp; Disability Hate </a:t>
            </a:r>
            <a:r>
              <a:rPr lang="en-IE" sz="3600" b="1" dirty="0" smtClean="0"/>
              <a:t>Crime (1)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4675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Vulnerability focus leads to denials of justice; misdirecting cases to care reviews rather than to courts system</a:t>
            </a:r>
          </a:p>
          <a:p>
            <a:r>
              <a:rPr lang="en-IE" dirty="0" smtClean="0"/>
              <a:t>Occludes recognition of disability hostility ‘’ senseless crime against vulnerable victim’’</a:t>
            </a:r>
          </a:p>
          <a:p>
            <a:r>
              <a:rPr lang="en-IE" dirty="0" smtClean="0"/>
              <a:t>Tendency: see disability &amp; perceive vulnerability</a:t>
            </a:r>
          </a:p>
          <a:p>
            <a:r>
              <a:rPr lang="en-IE" dirty="0" smtClean="0"/>
              <a:t>Vulnerability : master stereotype of disabled people in policy</a:t>
            </a:r>
          </a:p>
          <a:p>
            <a:r>
              <a:rPr lang="en-IE" dirty="0" smtClean="0"/>
              <a:t>Vulnerability floods disability</a:t>
            </a:r>
          </a:p>
          <a:p>
            <a:r>
              <a:rPr lang="en-IE" dirty="0" smtClean="0"/>
              <a:t>Lack of distinction between inherent&amp; situational vulnerability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Vulnerability focus &amp; Disability Hate Crime </a:t>
            </a:r>
            <a:r>
              <a:rPr lang="en-IE" b="1" dirty="0" smtClean="0"/>
              <a:t>(2)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8630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575713"/>
          </a:xfrm>
        </p:spPr>
        <p:txBody>
          <a:bodyPr>
            <a:normAutofit fontScale="77500" lnSpcReduction="20000"/>
          </a:bodyPr>
          <a:lstStyle/>
          <a:p>
            <a:r>
              <a:rPr lang="en-IE" sz="3100" dirty="0" smtClean="0"/>
              <a:t>No vulnerability without disability in DHC cases</a:t>
            </a:r>
          </a:p>
          <a:p>
            <a:r>
              <a:rPr lang="en-IE" sz="3100" dirty="0" smtClean="0"/>
              <a:t>Vulnerability targeting reflects different geography of disability segregation</a:t>
            </a:r>
          </a:p>
          <a:p>
            <a:r>
              <a:rPr lang="en-IE" sz="3100" dirty="0" smtClean="0"/>
              <a:t>Selecting a victim based on perceived disability vulnerability is a biased selection, a prejudicial act &amp; basis of a hate crime. Targeting victim for who they are </a:t>
            </a:r>
          </a:p>
          <a:p>
            <a:r>
              <a:rPr lang="en-IE" sz="3100" dirty="0" smtClean="0"/>
              <a:t>Too often vulnerability targeting &amp; hostility targeting sealed off</a:t>
            </a:r>
          </a:p>
          <a:p>
            <a:r>
              <a:rPr lang="en-IE" sz="3100" dirty="0"/>
              <a:t>Vulnerability targeting&amp; hostility targeting interrogate together</a:t>
            </a:r>
          </a:p>
          <a:p>
            <a:r>
              <a:rPr lang="en-IE" sz="3100" dirty="0"/>
              <a:t>Vulnerability targeting in cases- variant of hate crime targeting</a:t>
            </a:r>
          </a:p>
          <a:p>
            <a:r>
              <a:rPr lang="en-IE" sz="3100" dirty="0"/>
              <a:t>Variations of prejudice on same side of hate crime coin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Vulnerability focus &amp; Disability Hate Crime </a:t>
            </a:r>
            <a:r>
              <a:rPr lang="en-IE" b="1" dirty="0" smtClean="0"/>
              <a:t>(3)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030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828800"/>
            <a:ext cx="9739121" cy="3480179"/>
          </a:xfrm>
        </p:spPr>
        <p:txBody>
          <a:bodyPr>
            <a:normAutofit fontScale="85000" lnSpcReduction="20000"/>
          </a:bodyPr>
          <a:lstStyle/>
          <a:p>
            <a:r>
              <a:rPr lang="en-IE" sz="3100" dirty="0" smtClean="0"/>
              <a:t>DHC </a:t>
            </a:r>
            <a:r>
              <a:rPr lang="en-IE" sz="3100" dirty="0" smtClean="0"/>
              <a:t>cases lower success rate at court. Most failures relate to vulnerability focus instead of hate crime focus</a:t>
            </a:r>
          </a:p>
          <a:p>
            <a:r>
              <a:rPr lang="en-IE" sz="3100" dirty="0" smtClean="0"/>
              <a:t> Law Commission considering addressing this by including prejudice or hostility motivation or demonstration </a:t>
            </a:r>
          </a:p>
          <a:p>
            <a:r>
              <a:rPr lang="en-IE" sz="3100" dirty="0"/>
              <a:t>Research supports 3 pronged approach which recognises that disability prejudice or hostility in crime can be evidenced by:</a:t>
            </a:r>
          </a:p>
          <a:p>
            <a:r>
              <a:rPr lang="en-IE" sz="3100" dirty="0"/>
              <a:t>- hostile motivation</a:t>
            </a:r>
          </a:p>
          <a:p>
            <a:r>
              <a:rPr lang="en-IE" sz="3100" dirty="0"/>
              <a:t>-demonstration of hostility</a:t>
            </a:r>
          </a:p>
          <a:p>
            <a:r>
              <a:rPr lang="en-IE" sz="3100" dirty="0"/>
              <a:t>-discriminatory selection –  choose victim ‘because of’ their disability 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/>
              <a:t>Vulnerability focus &amp; Disability Hate Crime </a:t>
            </a:r>
            <a:r>
              <a:rPr lang="en-IE" b="1" dirty="0" smtClean="0"/>
              <a:t>(4)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2845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 smtClean="0"/>
              <a:t>Adopt inclusive law which captures different ways in which Disability </a:t>
            </a:r>
            <a:r>
              <a:rPr lang="en-IE" dirty="0"/>
              <a:t>H</a:t>
            </a:r>
            <a:r>
              <a:rPr lang="en-IE" dirty="0" smtClean="0"/>
              <a:t>ate Crimes are manifest</a:t>
            </a:r>
          </a:p>
          <a:p>
            <a:r>
              <a:rPr lang="en-IE" dirty="0" smtClean="0"/>
              <a:t>Adopt inclusive approach which provides for capturing crimes;</a:t>
            </a:r>
          </a:p>
          <a:p>
            <a:r>
              <a:rPr lang="en-IE" dirty="0" smtClean="0"/>
              <a:t>- motivated by hostility or prejudice</a:t>
            </a:r>
          </a:p>
          <a:p>
            <a:r>
              <a:rPr lang="en-IE" dirty="0" smtClean="0"/>
              <a:t>- demonstration of hostility or prejudice</a:t>
            </a:r>
          </a:p>
          <a:p>
            <a:r>
              <a:rPr lang="en-IE" dirty="0" smtClean="0"/>
              <a:t>-discriminatory selection of victim</a:t>
            </a:r>
          </a:p>
          <a:p>
            <a:r>
              <a:rPr lang="en-IE" dirty="0" smtClean="0"/>
              <a:t>Opportunity to enact spirit of Article 13</a:t>
            </a:r>
          </a:p>
          <a:p>
            <a:r>
              <a:rPr lang="en-IE" dirty="0" smtClean="0"/>
              <a:t>Opportunity to make rights real &amp; deliver substantive justice for disabled people 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r>
              <a:rPr lang="en-IE" b="1" dirty="0" smtClean="0"/>
              <a:t>Significant opportunity for Ireland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84482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Identifying the issues and learning from England and Wales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Dr Seamus Taylor</a:t>
            </a:r>
          </a:p>
          <a:p>
            <a:r>
              <a:rPr lang="en-IE" dirty="0" smtClean="0"/>
              <a:t>Head of Applied Social Studies</a:t>
            </a:r>
          </a:p>
          <a:p>
            <a:r>
              <a:rPr lang="en-IE" dirty="0" smtClean="0"/>
              <a:t>                                            Maynooth University                              Oct 2020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Disability Hate Crime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Targeted violence &amp; hate crime :old behaviour, new  category</a:t>
            </a:r>
          </a:p>
          <a:p>
            <a:r>
              <a:rPr lang="en-IE" dirty="0" smtClean="0"/>
              <a:t>Hate Crime – popular term &amp; policy domain</a:t>
            </a:r>
          </a:p>
          <a:p>
            <a:r>
              <a:rPr lang="en-IE" dirty="0" smtClean="0"/>
              <a:t>Clear links to prejudicial ideologies</a:t>
            </a:r>
          </a:p>
          <a:p>
            <a:r>
              <a:rPr lang="en-IE" dirty="0" smtClean="0"/>
              <a:t>Hate Crime: criminal offence with a bias/hostile aspect (OSCE)</a:t>
            </a:r>
          </a:p>
          <a:p>
            <a:r>
              <a:rPr lang="en-IE" dirty="0" smtClean="0"/>
              <a:t>Vast majority EU states have Hate Crime legislation</a:t>
            </a:r>
          </a:p>
          <a:p>
            <a:r>
              <a:rPr lang="en-IE" dirty="0" smtClean="0"/>
              <a:t>Race &amp; religious crimes first , disability as a ‘last on list’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 anchor="t"/>
          <a:lstStyle/>
          <a:p>
            <a:r>
              <a:rPr lang="en-IE" b="1" dirty="0" smtClean="0"/>
              <a:t>                        Context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5531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Two types of hate crime laws</a:t>
            </a:r>
          </a:p>
          <a:p>
            <a:r>
              <a:rPr lang="en-IE" dirty="0" smtClean="0"/>
              <a:t>Expression Offences  reflected in Incitement to Hatred laws</a:t>
            </a:r>
          </a:p>
          <a:p>
            <a:r>
              <a:rPr lang="en-IE" dirty="0" smtClean="0"/>
              <a:t>Aggravated offences reflected in </a:t>
            </a:r>
          </a:p>
          <a:p>
            <a:r>
              <a:rPr lang="en-IE" dirty="0" smtClean="0"/>
              <a:t>Aggravated versions of named base criminal offences</a:t>
            </a:r>
          </a:p>
          <a:p>
            <a:r>
              <a:rPr lang="en-IE" dirty="0" smtClean="0"/>
              <a:t>Sentencing uplift provisions for criminal offences</a:t>
            </a:r>
          </a:p>
          <a:p>
            <a:r>
              <a:rPr lang="en-IE" dirty="0" smtClean="0"/>
              <a:t>Latter two referred to as standard Hate Crime law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                           </a:t>
            </a:r>
            <a:r>
              <a:rPr lang="en-IE" b="1" dirty="0" smtClean="0"/>
              <a:t>Context (continued)</a:t>
            </a:r>
            <a:endParaRPr lang="en-IE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0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Until recently : Ireland perceived as policy laggard in EU</a:t>
            </a:r>
          </a:p>
          <a:p>
            <a:r>
              <a:rPr lang="en-IE" dirty="0" smtClean="0"/>
              <a:t>Incitement to Hatred Act 1989 only law in this area</a:t>
            </a:r>
          </a:p>
          <a:p>
            <a:r>
              <a:rPr lang="en-IE" dirty="0" smtClean="0"/>
              <a:t>1989 Act covers race , religion, sexuality, Traveller community</a:t>
            </a:r>
          </a:p>
          <a:p>
            <a:r>
              <a:rPr lang="en-IE" dirty="0" smtClean="0"/>
              <a:t>High threshold of incitement: few prosecutions in 30 years</a:t>
            </a:r>
          </a:p>
          <a:p>
            <a:r>
              <a:rPr lang="en-IE" dirty="0" smtClean="0"/>
              <a:t>Expectations gap and frustrations gap</a:t>
            </a:r>
          </a:p>
          <a:p>
            <a:r>
              <a:rPr lang="en-IE" dirty="0" smtClean="0"/>
              <a:t>Significant recent policy&amp; practice activity : Hate Crime law review underway 2019-21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                      Irish Context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6427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Gov’t to introduce Hate Crime law 2021 &amp; review 1989 Act</a:t>
            </a:r>
          </a:p>
          <a:p>
            <a:r>
              <a:rPr lang="en-IE" dirty="0" smtClean="0"/>
              <a:t>Practice in some CJS agencies ( Gardaí) ahead of law</a:t>
            </a:r>
          </a:p>
          <a:p>
            <a:r>
              <a:rPr lang="en-IE" dirty="0" smtClean="0"/>
              <a:t>NGO developments : recording, reporting &amp; advocacy</a:t>
            </a:r>
          </a:p>
          <a:p>
            <a:r>
              <a:rPr lang="en-IE" dirty="0" smtClean="0"/>
              <a:t>Incitement to Hatred review</a:t>
            </a:r>
            <a:r>
              <a:rPr lang="en-IE" dirty="0"/>
              <a:t> </a:t>
            </a:r>
            <a:r>
              <a:rPr lang="en-IE" dirty="0" smtClean="0"/>
              <a:t>– evidence(UK, US) supports disability inclusion</a:t>
            </a:r>
          </a:p>
          <a:p>
            <a:r>
              <a:rPr lang="en-IE" dirty="0"/>
              <a:t>Opportunity to have more inclusive incitement law</a:t>
            </a:r>
          </a:p>
          <a:p>
            <a:r>
              <a:rPr lang="en-IE" dirty="0"/>
              <a:t>Incitement debates raises Free Speech debates &amp; privileges</a:t>
            </a:r>
          </a:p>
          <a:p>
            <a:r>
              <a:rPr lang="en-IE" dirty="0"/>
              <a:t>Continuum : Free/Hate Speech, Hate Incidents  &amp; Hate Crime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2" y="1105266"/>
            <a:ext cx="9307773" cy="723534"/>
          </a:xfrm>
        </p:spPr>
        <p:txBody>
          <a:bodyPr wrap="none" rIns="0" anchor="t" anchorCtr="0">
            <a:normAutofit/>
          </a:bodyPr>
          <a:lstStyle/>
          <a:p>
            <a:r>
              <a:rPr lang="en-IE" dirty="0" smtClean="0"/>
              <a:t>                        </a:t>
            </a:r>
            <a:r>
              <a:rPr lang="en-IE" b="1" dirty="0" smtClean="0"/>
              <a:t>Irish </a:t>
            </a:r>
            <a:r>
              <a:rPr lang="en-IE" b="1" dirty="0" smtClean="0"/>
              <a:t>Context (continued) </a:t>
            </a:r>
            <a:endParaRPr lang="en-IE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4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Longer government engagement with Hate Crime</a:t>
            </a:r>
          </a:p>
          <a:p>
            <a:r>
              <a:rPr lang="en-IE" dirty="0" smtClean="0"/>
              <a:t>Far from ‘nirvana’ state on Hate Crime</a:t>
            </a:r>
          </a:p>
          <a:p>
            <a:r>
              <a:rPr lang="en-IE" dirty="0" smtClean="0"/>
              <a:t>Internationally recognised as:</a:t>
            </a:r>
          </a:p>
          <a:p>
            <a:r>
              <a:rPr lang="en-IE" dirty="0" smtClean="0"/>
              <a:t>One of most comprehensive sets of Hate Crime law</a:t>
            </a:r>
          </a:p>
          <a:p>
            <a:r>
              <a:rPr lang="en-IE" dirty="0" smtClean="0"/>
              <a:t>High level of Hate Crime reporting &amp; recording</a:t>
            </a:r>
          </a:p>
          <a:p>
            <a:r>
              <a:rPr lang="en-IE" dirty="0" smtClean="0"/>
              <a:t>High level of Hate Crime convictions ( OSCE, EU FRA, Law Commission )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  Learning from England &amp; </a:t>
            </a:r>
            <a:r>
              <a:rPr lang="en-IE" b="1" dirty="0" smtClean="0"/>
              <a:t>Wales (1)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57219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Hate Crime laws : Incitement to Hatred, Aggravated Offences &amp; Enhanced Sentencing</a:t>
            </a:r>
          </a:p>
          <a:p>
            <a:r>
              <a:rPr lang="en-IE" dirty="0" smtClean="0"/>
              <a:t>Aggravated offences : aggravated versions of criminal offences &amp; carry higher penalty eg racially aggravated assault, racially aggravated criminal damage</a:t>
            </a:r>
          </a:p>
          <a:p>
            <a:r>
              <a:rPr lang="en-IE" dirty="0" smtClean="0"/>
              <a:t>Enhanced sentencing: available for all other criminal offences ,requires sentence to be increased within maximum  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Learning from England &amp; Wales </a:t>
            </a:r>
            <a:r>
              <a:rPr lang="en-IE" b="1" dirty="0" smtClean="0"/>
              <a:t>(2)</a:t>
            </a:r>
            <a:endParaRPr lang="en-IE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0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582955"/>
          </a:xfrm>
        </p:spPr>
        <p:txBody>
          <a:bodyPr>
            <a:normAutofit fontScale="92500" lnSpcReduction="10000"/>
          </a:bodyPr>
          <a:lstStyle/>
          <a:p>
            <a:r>
              <a:rPr lang="en-IE" sz="3000" dirty="0" smtClean="0"/>
              <a:t>Legal tests of proof:</a:t>
            </a:r>
          </a:p>
          <a:p>
            <a:pPr marL="0" indent="0">
              <a:buNone/>
            </a:pPr>
            <a:r>
              <a:rPr lang="en-IE" sz="3000" dirty="0" smtClean="0"/>
              <a:t>Offence motivated by hostility towards protected characteristic or</a:t>
            </a:r>
          </a:p>
          <a:p>
            <a:pPr marL="0" indent="0">
              <a:buNone/>
            </a:pPr>
            <a:r>
              <a:rPr lang="en-IE" sz="3000" dirty="0" smtClean="0"/>
              <a:t>Defendant demonstrated hostility at/ around time of offending</a:t>
            </a:r>
          </a:p>
          <a:p>
            <a:pPr marL="0" indent="0">
              <a:buNone/>
            </a:pPr>
            <a:r>
              <a:rPr lang="en-IE" sz="3000" dirty="0" smtClean="0"/>
              <a:t>Aggravated Offences:  only race &amp; religion for named list of offences</a:t>
            </a:r>
          </a:p>
          <a:p>
            <a:pPr marL="0" indent="0">
              <a:buNone/>
            </a:pPr>
            <a:r>
              <a:rPr lang="en-IE" sz="3000" dirty="0" smtClean="0"/>
              <a:t>Enhanced Sentencing: covers sexuality, gender identity, disability, race &amp; religion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Learning from England &amp; </a:t>
            </a:r>
            <a:r>
              <a:rPr lang="en-IE" b="1" dirty="0" smtClean="0"/>
              <a:t>Wales (3)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59714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872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NDA Annual Conference 2020</vt:lpstr>
      <vt:lpstr>Disability Hate Crime</vt:lpstr>
      <vt:lpstr>                        Context</vt:lpstr>
      <vt:lpstr>                           Context (continued)</vt:lpstr>
      <vt:lpstr>                      Irish Context</vt:lpstr>
      <vt:lpstr>                        Irish Context (continued) </vt:lpstr>
      <vt:lpstr>  Learning from England &amp; Wales (1)</vt:lpstr>
      <vt:lpstr>Learning from England &amp; Wales (2)</vt:lpstr>
      <vt:lpstr>Learning from England &amp; Wales (3)</vt:lpstr>
      <vt:lpstr>Learning from England &amp; Wales (4)</vt:lpstr>
      <vt:lpstr>Vulnerability focus &amp; Disability Hate Crime (1)</vt:lpstr>
      <vt:lpstr>Vulnerability focus &amp; Disability Hate Crime (2)</vt:lpstr>
      <vt:lpstr>Vulnerability focus &amp; Disability Hate Crime (3)</vt:lpstr>
      <vt:lpstr>Vulnerability focus &amp; Disability Hate Crime (4)</vt:lpstr>
      <vt:lpstr>  Significant opportunity for Ireland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27</cp:revision>
  <dcterms:created xsi:type="dcterms:W3CDTF">2020-08-14T07:58:57Z</dcterms:created>
  <dcterms:modified xsi:type="dcterms:W3CDTF">2020-10-19T13:18:07Z</dcterms:modified>
</cp:coreProperties>
</file>