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7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19/10/2020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9F93-120E-4CA6-AE56-97E6DB2D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828" y="192831"/>
            <a:ext cx="9398977" cy="723534"/>
          </a:xfrm>
        </p:spPr>
        <p:txBody>
          <a:bodyPr>
            <a:normAutofit/>
          </a:bodyPr>
          <a:lstStyle/>
          <a:p>
            <a:r>
              <a:rPr lang="en-IE" b="1" dirty="0"/>
              <a:t>Oberstown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3FC92-342A-444A-BF1C-5A3C23632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183341"/>
            <a:ext cx="9398977" cy="4280481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Established model of care and new Children’s Rights Policy Framework</a:t>
            </a:r>
          </a:p>
          <a:p>
            <a:r>
              <a:rPr lang="en-IE" dirty="0"/>
              <a:t>CEHOP: Care, Health, Education, Offending behaviour, Preparation for leaving</a:t>
            </a:r>
          </a:p>
          <a:p>
            <a:r>
              <a:rPr lang="en-IE" dirty="0"/>
              <a:t>Individual assessment of need on admission</a:t>
            </a:r>
          </a:p>
          <a:p>
            <a:r>
              <a:rPr lang="en-IE" dirty="0"/>
              <a:t>Personalised care plan, development and behaviour supports</a:t>
            </a:r>
          </a:p>
          <a:p>
            <a:pPr lvl="1"/>
            <a:r>
              <a:rPr lang="en-IE" dirty="0"/>
              <a:t>ACTS (</a:t>
            </a:r>
            <a:r>
              <a:rPr lang="en-IE" dirty="0" err="1"/>
              <a:t>incl</a:t>
            </a:r>
            <a:r>
              <a:rPr lang="en-IE" dirty="0"/>
              <a:t> speech and language therapy; psychology) and FCAMHS</a:t>
            </a:r>
          </a:p>
          <a:p>
            <a:pPr lvl="1"/>
            <a:r>
              <a:rPr lang="en-IE" dirty="0"/>
              <a:t>Keyworker and social care approaches</a:t>
            </a:r>
          </a:p>
          <a:p>
            <a:pPr lvl="1"/>
            <a:r>
              <a:rPr lang="en-IE" dirty="0"/>
              <a:t>Participation and consultation in individual, unit and Campus decision-making</a:t>
            </a:r>
          </a:p>
          <a:p>
            <a:r>
              <a:rPr lang="en-IE" dirty="0"/>
              <a:t>At School, individualised Education Plan, 3:1 ratio and educational supports</a:t>
            </a:r>
          </a:p>
        </p:txBody>
      </p:sp>
    </p:spTree>
    <p:extLst>
      <p:ext uri="{BB962C8B-B14F-4D97-AF65-F5344CB8AC3E}">
        <p14:creationId xmlns:p14="http://schemas.microsoft.com/office/powerpoint/2010/main" val="20138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E3DF4-57C8-465D-B89C-AC2E85233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201271"/>
            <a:ext cx="9398977" cy="4025485"/>
          </a:xfrm>
        </p:spPr>
        <p:txBody>
          <a:bodyPr>
            <a:normAutofit fontScale="92500"/>
          </a:bodyPr>
          <a:lstStyle/>
          <a:p>
            <a:r>
              <a:rPr lang="en-IE" dirty="0"/>
              <a:t>Children with disabilities are over-represented in the justice system</a:t>
            </a:r>
          </a:p>
          <a:p>
            <a:r>
              <a:rPr lang="en-IE" dirty="0"/>
              <a:t>Challenges navigating the system and having needs met</a:t>
            </a:r>
          </a:p>
          <a:p>
            <a:r>
              <a:rPr lang="en-IE" dirty="0"/>
              <a:t>Evidence points to the importance of an individualised approach and to basic supports that ensure needs are met to avoid system contact</a:t>
            </a:r>
          </a:p>
          <a:p>
            <a:r>
              <a:rPr lang="en-IE" dirty="0"/>
              <a:t>Need for greater visibility of disability in the youth justice system and in detention – training and inspection could be improved</a:t>
            </a:r>
          </a:p>
          <a:p>
            <a:r>
              <a:rPr lang="en-IE" dirty="0"/>
              <a:t>How often do we hear from children with disabilities in this area?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C0F688-9D21-4458-A8F2-C0AC242B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757" y="228690"/>
            <a:ext cx="9398977" cy="723534"/>
          </a:xfrm>
        </p:spPr>
        <p:txBody>
          <a:bodyPr/>
          <a:lstStyle/>
          <a:p>
            <a:r>
              <a:rPr lang="en-IE" b="1" dirty="0"/>
              <a:t>Key Messages</a:t>
            </a:r>
          </a:p>
        </p:txBody>
      </p:sp>
    </p:spTree>
    <p:extLst>
      <p:ext uri="{BB962C8B-B14F-4D97-AF65-F5344CB8AC3E}">
        <p14:creationId xmlns:p14="http://schemas.microsoft.com/office/powerpoint/2010/main" val="38331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IE" dirty="0"/>
          </a:p>
          <a:p>
            <a:r>
              <a:rPr lang="en-IE" b="1" dirty="0"/>
              <a:t>Supporting Children with Disabilities in Child Detention</a:t>
            </a:r>
          </a:p>
          <a:p>
            <a:endParaRPr lang="en-IE" dirty="0"/>
          </a:p>
          <a:p>
            <a:r>
              <a:rPr lang="en-IE" dirty="0"/>
              <a:t>International Rights Standards</a:t>
            </a:r>
          </a:p>
          <a:p>
            <a:r>
              <a:rPr lang="en-IE" dirty="0"/>
              <a:t>Research and Data</a:t>
            </a:r>
          </a:p>
          <a:p>
            <a:r>
              <a:rPr lang="en-IE" dirty="0"/>
              <a:t>Oberstown Approach</a:t>
            </a:r>
          </a:p>
          <a:p>
            <a:r>
              <a:rPr lang="en-IE" dirty="0"/>
              <a:t>Key Messages</a:t>
            </a:r>
          </a:p>
          <a:p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Professor Ursula Kilkelly</a:t>
            </a:r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FF46-4961-4BBC-B5C6-9857D261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219200"/>
            <a:ext cx="9398977" cy="3889131"/>
          </a:xfrm>
        </p:spPr>
        <p:txBody>
          <a:bodyPr>
            <a:normAutofit lnSpcReduction="10000"/>
          </a:bodyPr>
          <a:lstStyle/>
          <a:p>
            <a:r>
              <a:rPr lang="en-IE" dirty="0"/>
              <a:t>Article 13 requires</a:t>
            </a:r>
          </a:p>
          <a:p>
            <a:pPr lvl="1"/>
            <a:r>
              <a:rPr lang="en-IE" dirty="0"/>
              <a:t>effective access to justice … including through the provision of procedural and age-appropriate accommodations … in all legal proceedings …</a:t>
            </a:r>
          </a:p>
          <a:p>
            <a:pPr lvl="1"/>
            <a:r>
              <a:rPr lang="en-IE" dirty="0"/>
              <a:t>Appropriate training for those working in the field, including police and prison staff.</a:t>
            </a:r>
          </a:p>
          <a:p>
            <a:pPr marL="457200" lvl="1" indent="0">
              <a:buNone/>
            </a:pPr>
            <a:endParaRPr lang="en-IE" dirty="0"/>
          </a:p>
          <a:p>
            <a:r>
              <a:rPr lang="en-IE" dirty="0"/>
              <a:t>Article 7 requires </a:t>
            </a:r>
          </a:p>
          <a:p>
            <a:pPr lvl="1"/>
            <a:r>
              <a:rPr lang="en-IE" dirty="0"/>
              <a:t>full enjoyment of children’s rights, including child’s best interests and right to be heard, including disability and age appropriate assistance to realise that right</a:t>
            </a:r>
          </a:p>
          <a:p>
            <a:pPr lvl="1"/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E137DC-165F-4D20-9F04-004740F42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380" y="228690"/>
            <a:ext cx="9398977" cy="723534"/>
          </a:xfrm>
        </p:spPr>
        <p:txBody>
          <a:bodyPr/>
          <a:lstStyle/>
          <a:p>
            <a:r>
              <a:rPr lang="en-IE" b="1" dirty="0"/>
              <a:t>International Standards: CRPD</a:t>
            </a:r>
          </a:p>
        </p:txBody>
      </p:sp>
    </p:spTree>
    <p:extLst>
      <p:ext uri="{BB962C8B-B14F-4D97-AF65-F5344CB8AC3E}">
        <p14:creationId xmlns:p14="http://schemas.microsoft.com/office/powerpoint/2010/main" val="184232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89683-6225-48BF-9A82-97F43C3EF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147482"/>
            <a:ext cx="9398977" cy="3960849"/>
          </a:xfrm>
        </p:spPr>
        <p:txBody>
          <a:bodyPr>
            <a:normAutofit fontScale="92500"/>
          </a:bodyPr>
          <a:lstStyle/>
          <a:p>
            <a:r>
              <a:rPr lang="en-IE" b="1" dirty="0"/>
              <a:t>CRC</a:t>
            </a:r>
          </a:p>
          <a:p>
            <a:pPr lvl="1"/>
            <a:r>
              <a:rPr lang="en-IE" dirty="0"/>
              <a:t>Article 37 - detention as a last resort</a:t>
            </a:r>
          </a:p>
          <a:p>
            <a:pPr lvl="1"/>
            <a:r>
              <a:rPr lang="en-IE" dirty="0"/>
              <a:t>Article 40 - extensive provision for child’s rights in justice proceedings </a:t>
            </a:r>
          </a:p>
          <a:p>
            <a:pPr lvl="1"/>
            <a:r>
              <a:rPr lang="en-IE" dirty="0"/>
              <a:t>Article 2 - right to equal enjoyment of rights, includes disability ground</a:t>
            </a:r>
          </a:p>
          <a:p>
            <a:pPr lvl="1"/>
            <a:endParaRPr lang="en-IE" dirty="0"/>
          </a:p>
          <a:p>
            <a:r>
              <a:rPr lang="en-IE" dirty="0"/>
              <a:t>General Comment No 24 (2019), paras 28, 40, 46: requirement of </a:t>
            </a:r>
            <a:r>
              <a:rPr lang="en-IE" b="1" dirty="0"/>
              <a:t>individual assessment of need </a:t>
            </a:r>
            <a:r>
              <a:rPr lang="en-IE" dirty="0"/>
              <a:t>and circumstances</a:t>
            </a:r>
          </a:p>
          <a:p>
            <a:r>
              <a:rPr lang="en-IE" dirty="0"/>
              <a:t>Emphasis on training and inspection</a:t>
            </a:r>
          </a:p>
          <a:p>
            <a:pPr marL="457200" lvl="1" indent="0">
              <a:buNone/>
            </a:pPr>
            <a:endParaRPr lang="en-IE" dirty="0"/>
          </a:p>
          <a:p>
            <a:pPr marL="457200" lvl="1" indent="0">
              <a:buNone/>
            </a:pP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AFA88-CCB5-451D-AC5B-E077D96A6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110" y="192831"/>
            <a:ext cx="9398977" cy="723534"/>
          </a:xfrm>
        </p:spPr>
        <p:txBody>
          <a:bodyPr>
            <a:normAutofit/>
          </a:bodyPr>
          <a:lstStyle/>
          <a:p>
            <a:r>
              <a:rPr lang="en-IE" b="1" dirty="0"/>
              <a:t>International Standards: CRC</a:t>
            </a:r>
          </a:p>
        </p:txBody>
      </p:sp>
    </p:spTree>
    <p:extLst>
      <p:ext uri="{BB962C8B-B14F-4D97-AF65-F5344CB8AC3E}">
        <p14:creationId xmlns:p14="http://schemas.microsoft.com/office/powerpoint/2010/main" val="201860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D296-145C-4543-88FB-E4642A28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520" y="192832"/>
            <a:ext cx="9398977" cy="723534"/>
          </a:xfrm>
        </p:spPr>
        <p:txBody>
          <a:bodyPr>
            <a:normAutofit/>
          </a:bodyPr>
          <a:lstStyle/>
          <a:p>
            <a:r>
              <a:rPr lang="en-IE" sz="3600" b="1" dirty="0"/>
              <a:t>International Standards: Guidelines on CFJ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C8854-FE53-424F-AB51-20BD33001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093694"/>
            <a:ext cx="9398977" cy="4303059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IE" dirty="0"/>
              <a:t>Sets out how states are to provide for a child’s rights in the justice system </a:t>
            </a:r>
          </a:p>
          <a:p>
            <a:r>
              <a:rPr lang="en-IE" dirty="0"/>
              <a:t>Child-friendly justice is justice that is:</a:t>
            </a:r>
          </a:p>
          <a:p>
            <a:pPr lvl="1"/>
            <a:r>
              <a:rPr lang="en-IE" dirty="0"/>
              <a:t>accessible;</a:t>
            </a:r>
          </a:p>
          <a:p>
            <a:pPr lvl="1"/>
            <a:r>
              <a:rPr lang="en-IE" dirty="0"/>
              <a:t>age appropriate;</a:t>
            </a:r>
          </a:p>
          <a:p>
            <a:pPr lvl="1"/>
            <a:r>
              <a:rPr lang="en-IE" dirty="0"/>
              <a:t>speedy;</a:t>
            </a:r>
          </a:p>
          <a:p>
            <a:pPr lvl="1"/>
            <a:r>
              <a:rPr lang="en-IE" dirty="0"/>
              <a:t>diligent;</a:t>
            </a:r>
          </a:p>
          <a:p>
            <a:pPr lvl="1"/>
            <a:r>
              <a:rPr lang="en-IE" dirty="0"/>
              <a:t>adapted to and focused on the needs of the child;</a:t>
            </a:r>
          </a:p>
          <a:p>
            <a:pPr lvl="1"/>
            <a:r>
              <a:rPr lang="en-IE" dirty="0"/>
              <a:t>respects the right to due process;</a:t>
            </a:r>
          </a:p>
          <a:p>
            <a:pPr lvl="1"/>
            <a:r>
              <a:rPr lang="en-IE" dirty="0"/>
              <a:t>respects the right to participate in and to understand the proceedings;</a:t>
            </a:r>
          </a:p>
          <a:p>
            <a:pPr lvl="1"/>
            <a:r>
              <a:rPr lang="en-IE" dirty="0"/>
              <a:t>respects the right to private and family life;</a:t>
            </a:r>
          </a:p>
          <a:p>
            <a:pPr lvl="1"/>
            <a:r>
              <a:rPr lang="en-IE" dirty="0"/>
              <a:t>respects the right to integrity and dignity.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1446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7E3C-D36C-47CD-AAB9-D07BAFA6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252" y="174903"/>
            <a:ext cx="9398977" cy="723534"/>
          </a:xfrm>
        </p:spPr>
        <p:txBody>
          <a:bodyPr/>
          <a:lstStyle/>
          <a:p>
            <a:r>
              <a:rPr lang="en-IE" b="1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6A43-F573-4026-AAD3-189D679A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5765"/>
            <a:ext cx="9681882" cy="4374777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Research indicates that learning difficulties can increase the chance of a child coming into conflict with the law (Baldry et al, 2018; Mendoza et al, 2020), with school discipline policies and labelling (</a:t>
            </a:r>
            <a:r>
              <a:rPr lang="en-IE" dirty="0" err="1"/>
              <a:t>Kemshall</a:t>
            </a:r>
            <a:r>
              <a:rPr lang="en-IE" dirty="0"/>
              <a:t>, 2006) playing an important role</a:t>
            </a:r>
          </a:p>
          <a:p>
            <a:endParaRPr lang="en-IE" dirty="0"/>
          </a:p>
          <a:p>
            <a:r>
              <a:rPr lang="en-IE" dirty="0"/>
              <a:t>Also evident in our recent analysis of GUI data where learning difficulties are positively associated with children in conflict with the law (Kilkelly et al, forthcoming)</a:t>
            </a:r>
          </a:p>
          <a:p>
            <a:endParaRPr lang="en-IE" dirty="0"/>
          </a:p>
          <a:p>
            <a:r>
              <a:rPr lang="en-IE" dirty="0"/>
              <a:t>Children with disabilities face additional obstacles navigating the justice system – communication and understanding</a:t>
            </a:r>
          </a:p>
          <a:p>
            <a:endParaRPr lang="en-IE" dirty="0"/>
          </a:p>
          <a:p>
            <a:r>
              <a:rPr lang="en-IE" dirty="0"/>
              <a:t>Emerging understanding of barriers young people face to communication and understanding = particular issue in police questioning and court processes (</a:t>
            </a:r>
            <a:r>
              <a:rPr lang="en-IE" dirty="0" err="1"/>
              <a:t>eg</a:t>
            </a:r>
            <a:r>
              <a:rPr lang="en-IE" dirty="0"/>
              <a:t> Talking Trouble)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3106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55975-B732-43CA-94DD-67F3AC5E8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957" y="190176"/>
            <a:ext cx="9398977" cy="723534"/>
          </a:xfrm>
        </p:spPr>
        <p:txBody>
          <a:bodyPr/>
          <a:lstStyle/>
          <a:p>
            <a:r>
              <a:rPr lang="en-IE" b="1" dirty="0"/>
              <a:t>UN Global Study 2019</a:t>
            </a:r>
            <a:r>
              <a:rPr lang="en-IE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BB2DB-8E8D-4519-919D-3B6FAA47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183342"/>
            <a:ext cx="9398977" cy="3924990"/>
          </a:xfrm>
        </p:spPr>
        <p:txBody>
          <a:bodyPr/>
          <a:lstStyle/>
          <a:p>
            <a:r>
              <a:rPr lang="en-IE" dirty="0"/>
              <a:t>First international study documenting the use and conditions of children deprived of liberty</a:t>
            </a:r>
          </a:p>
          <a:p>
            <a:r>
              <a:rPr lang="en-IE" dirty="0"/>
              <a:t>Important emphasis on children with disabilities</a:t>
            </a:r>
          </a:p>
          <a:p>
            <a:pPr lvl="1"/>
            <a:r>
              <a:rPr lang="en-IE" dirty="0"/>
              <a:t>Detention used as a means to access services and supports</a:t>
            </a:r>
          </a:p>
          <a:p>
            <a:pPr lvl="1"/>
            <a:r>
              <a:rPr lang="en-IE" dirty="0"/>
              <a:t>Stigma and misconceptions often lie at the root of the problem</a:t>
            </a:r>
          </a:p>
          <a:p>
            <a:pPr lvl="1"/>
            <a:r>
              <a:rPr lang="en-IE" dirty="0"/>
              <a:t>Disability-specific forms of deprivation of liberty</a:t>
            </a:r>
          </a:p>
          <a:p>
            <a:pPr lvl="1"/>
            <a:r>
              <a:rPr lang="en-IE" dirty="0"/>
              <a:t>Heightened risk of harm, neglect and abuse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25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F531-D2CA-4331-BCB9-82F4811F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180" y="246620"/>
            <a:ext cx="9398977" cy="723534"/>
          </a:xfrm>
        </p:spPr>
        <p:txBody>
          <a:bodyPr/>
          <a:lstStyle/>
          <a:p>
            <a:r>
              <a:rPr lang="en-IE" b="1" dirty="0"/>
              <a:t>Law and Policy Landscape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51F8F-8FB7-4929-9F4A-7F16F554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165412"/>
            <a:ext cx="9398977" cy="3942919"/>
          </a:xfrm>
        </p:spPr>
        <p:txBody>
          <a:bodyPr>
            <a:normAutofit/>
          </a:bodyPr>
          <a:lstStyle/>
          <a:p>
            <a:r>
              <a:rPr lang="en-IE" b="1" dirty="0"/>
              <a:t>Children Act 2001</a:t>
            </a:r>
          </a:p>
          <a:p>
            <a:pPr lvl="1"/>
            <a:r>
              <a:rPr lang="en-IE" dirty="0"/>
              <a:t>A progressive youth justice system, with welfare focus throughout</a:t>
            </a:r>
          </a:p>
          <a:p>
            <a:pPr lvl="1"/>
            <a:r>
              <a:rPr lang="en-IE" dirty="0"/>
              <a:t>Strong emphasis on diversion at all stages and important emphasis on communication and understanding </a:t>
            </a:r>
          </a:p>
          <a:p>
            <a:pPr lvl="1"/>
            <a:r>
              <a:rPr lang="en-IE" dirty="0"/>
              <a:t>But rare reference to disability is in Part 6 – Garda Custody (s 55)</a:t>
            </a:r>
          </a:p>
          <a:p>
            <a:pPr marL="457200" lvl="1" indent="0">
              <a:buNone/>
            </a:pPr>
            <a:endParaRPr lang="en-IE" dirty="0"/>
          </a:p>
          <a:p>
            <a:r>
              <a:rPr lang="en-IE" b="1" dirty="0"/>
              <a:t>Youth Justice Strategy</a:t>
            </a:r>
          </a:p>
          <a:p>
            <a:pPr lvl="1"/>
            <a:r>
              <a:rPr lang="en-IE" dirty="0"/>
              <a:t>Supports progressive development of youth justice, with identification of disability as a cross-cutting factor</a:t>
            </a:r>
          </a:p>
        </p:txBody>
      </p:sp>
    </p:spTree>
    <p:extLst>
      <p:ext uri="{BB962C8B-B14F-4D97-AF65-F5344CB8AC3E}">
        <p14:creationId xmlns:p14="http://schemas.microsoft.com/office/powerpoint/2010/main" val="425142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3A08-B6C9-4859-802F-ACA4368D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380" y="192831"/>
            <a:ext cx="9398977" cy="723534"/>
          </a:xfrm>
        </p:spPr>
        <p:txBody>
          <a:bodyPr>
            <a:normAutofit/>
          </a:bodyPr>
          <a:lstStyle/>
          <a:p>
            <a:r>
              <a:rPr lang="en-IE" sz="4000" b="1" dirty="0"/>
              <a:t>Oberstown Children Detention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7FA71-7600-4C04-8618-92A9CD01B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093694"/>
            <a:ext cx="9398977" cy="4014637"/>
          </a:xfrm>
        </p:spPr>
        <p:txBody>
          <a:bodyPr/>
          <a:lstStyle/>
          <a:p>
            <a:r>
              <a:rPr lang="en-IE" dirty="0"/>
              <a:t>2019 Q1 Data indicates that of 75 young people: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31 had a mental health need (23 with CAMHS involvement)</a:t>
            </a:r>
          </a:p>
          <a:p>
            <a:pPr lvl="1"/>
            <a:r>
              <a:rPr lang="en-IE" dirty="0"/>
              <a:t>43 had not engaged in detention prior to admission</a:t>
            </a:r>
          </a:p>
          <a:p>
            <a:pPr lvl="1"/>
            <a:r>
              <a:rPr lang="en-IE" dirty="0"/>
              <a:t>17 had a diagnosed learning disability, of whom</a:t>
            </a:r>
          </a:p>
          <a:p>
            <a:pPr lvl="2"/>
            <a:r>
              <a:rPr lang="en-IE" sz="2400" dirty="0"/>
              <a:t>10 were not engaging in education prior to admission</a:t>
            </a:r>
          </a:p>
          <a:p>
            <a:pPr lvl="2"/>
            <a:r>
              <a:rPr lang="en-IE" sz="2400" dirty="0"/>
              <a:t>12 exhibited challenging behaviour</a:t>
            </a:r>
          </a:p>
          <a:p>
            <a:pPr lvl="2"/>
            <a:r>
              <a:rPr lang="en-IE" sz="2400" dirty="0"/>
              <a:t>14 had mental health needs </a:t>
            </a:r>
          </a:p>
        </p:txBody>
      </p:sp>
    </p:spTree>
    <p:extLst>
      <p:ext uri="{BB962C8B-B14F-4D97-AF65-F5344CB8AC3E}">
        <p14:creationId xmlns:p14="http://schemas.microsoft.com/office/powerpoint/2010/main" val="229849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699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NDA Annual Conference 2020</vt:lpstr>
      <vt:lpstr>Professor Ursula Kilkelly</vt:lpstr>
      <vt:lpstr>International Standards: CRPD</vt:lpstr>
      <vt:lpstr>International Standards: CRC</vt:lpstr>
      <vt:lpstr>International Standards: Guidelines on CFJ</vt:lpstr>
      <vt:lpstr>Research</vt:lpstr>
      <vt:lpstr>UN Global Study 2019 </vt:lpstr>
      <vt:lpstr>Law and Policy Landscape </vt:lpstr>
      <vt:lpstr>Oberstown Children Detention Campus</vt:lpstr>
      <vt:lpstr>Oberstown approach</vt:lpstr>
      <vt:lpstr>Key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21</cp:revision>
  <dcterms:created xsi:type="dcterms:W3CDTF">2020-08-14T07:58:57Z</dcterms:created>
  <dcterms:modified xsi:type="dcterms:W3CDTF">2020-10-19T14:47:11Z</dcterms:modified>
</cp:coreProperties>
</file>